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638" r:id="rId2"/>
    <p:sldId id="580" r:id="rId3"/>
    <p:sldId id="626" r:id="rId4"/>
    <p:sldId id="652" r:id="rId5"/>
    <p:sldId id="627" r:id="rId6"/>
    <p:sldId id="743" r:id="rId7"/>
    <p:sldId id="713" r:id="rId8"/>
    <p:sldId id="714" r:id="rId9"/>
    <p:sldId id="715" r:id="rId10"/>
    <p:sldId id="716" r:id="rId11"/>
    <p:sldId id="717" r:id="rId12"/>
    <p:sldId id="718" r:id="rId13"/>
    <p:sldId id="721" r:id="rId14"/>
    <p:sldId id="720" r:id="rId15"/>
    <p:sldId id="722" r:id="rId16"/>
    <p:sldId id="723" r:id="rId17"/>
    <p:sldId id="724" r:id="rId18"/>
    <p:sldId id="725" r:id="rId19"/>
    <p:sldId id="646" r:id="rId20"/>
    <p:sldId id="693" r:id="rId21"/>
    <p:sldId id="678" r:id="rId22"/>
    <p:sldId id="677" r:id="rId23"/>
    <p:sldId id="655" r:id="rId24"/>
    <p:sldId id="691" r:id="rId25"/>
    <p:sldId id="752" r:id="rId26"/>
    <p:sldId id="666" r:id="rId27"/>
    <p:sldId id="658" r:id="rId28"/>
    <p:sldId id="729" r:id="rId29"/>
    <p:sldId id="706" r:id="rId30"/>
    <p:sldId id="707" r:id="rId31"/>
    <p:sldId id="709" r:id="rId32"/>
    <p:sldId id="710" r:id="rId33"/>
    <p:sldId id="708" r:id="rId34"/>
    <p:sldId id="711" r:id="rId35"/>
    <p:sldId id="712" r:id="rId36"/>
    <p:sldId id="703" r:id="rId37"/>
    <p:sldId id="738" r:id="rId38"/>
    <p:sldId id="704" r:id="rId39"/>
    <p:sldId id="739" r:id="rId40"/>
    <p:sldId id="740" r:id="rId41"/>
    <p:sldId id="629" r:id="rId42"/>
    <p:sldId id="686" r:id="rId43"/>
    <p:sldId id="630" r:id="rId44"/>
    <p:sldId id="746" r:id="rId45"/>
    <p:sldId id="747" r:id="rId46"/>
    <p:sldId id="748" r:id="rId47"/>
    <p:sldId id="749" r:id="rId48"/>
    <p:sldId id="750" r:id="rId49"/>
    <p:sldId id="697" r:id="rId50"/>
    <p:sldId id="695" r:id="rId51"/>
    <p:sldId id="731" r:id="rId52"/>
    <p:sldId id="727" r:id="rId53"/>
    <p:sldId id="728" r:id="rId54"/>
    <p:sldId id="660" r:id="rId55"/>
    <p:sldId id="644" r:id="rId56"/>
    <p:sldId id="688" r:id="rId57"/>
    <p:sldId id="661" r:id="rId58"/>
    <p:sldId id="662" r:id="rId59"/>
    <p:sldId id="665" r:id="rId60"/>
    <p:sldId id="642" r:id="rId61"/>
    <p:sldId id="745" r:id="rId62"/>
    <p:sldId id="744" r:id="rId6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666FF"/>
    <a:srgbClr val="FFFF00"/>
    <a:srgbClr val="00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12" autoAdjust="0"/>
    <p:restoredTop sz="94143" autoAdjust="0"/>
  </p:normalViewPr>
  <p:slideViewPr>
    <p:cSldViewPr>
      <p:cViewPr varScale="1">
        <p:scale>
          <a:sx n="82" d="100"/>
          <a:sy n="82" d="100"/>
        </p:scale>
        <p:origin x="-317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15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image" Target="../media/image8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ko-KR" altLang="ko-KR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fld id="{E59FFF27-242A-45A1-A92B-6862C5C6AF03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ko-KR" altLang="ko-KR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fld id="{13AA8AB4-F785-4E46-A46E-7241EE699D40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endParaRPr lang="fr-FR" altLang="ko-K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fld id="{062A33F4-9338-418A-B4D9-6858F3BFCF2D}" type="datetimeFigureOut">
              <a:rPr lang="fr-FR" altLang="ko-KR"/>
              <a:pPr/>
              <a:t>22/11/2016</a:t>
            </a:fld>
            <a:endParaRPr lang="fr-FR" altLang="ko-KR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굴림" charset="-127"/>
              </a:defRPr>
            </a:lvl1pPr>
          </a:lstStyle>
          <a:p>
            <a:endParaRPr lang="fr-FR" altLang="ko-K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굴림" charset="-127"/>
              </a:defRPr>
            </a:lvl1pPr>
          </a:lstStyle>
          <a:p>
            <a:fld id="{DC1E2715-81DC-4813-8F14-C319E93D45FA}" type="slidenum">
              <a:rPr lang="fr-FR" altLang="ko-KR"/>
              <a:pPr/>
              <a:t>‹N°›</a:t>
            </a:fld>
            <a:endParaRPr lang="fr-FR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5E24B-7D89-4AC2-904F-E19294BCAB2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90563"/>
            <a:ext cx="4557713" cy="3417887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2129" tIns="46846" rIns="92129" bIns="4684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Four perfect crystalline forms of carbon: diamond, graphite, C</a:t>
            </a:r>
            <a:r>
              <a:rPr lang="en-US" baseline="-30000" smtClean="0"/>
              <a:t>60</a:t>
            </a:r>
            <a:r>
              <a:rPr lang="en-US" smtClean="0"/>
              <a:t>, and a short length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of a (10,10) fullerene nanotube showing the hemi-C</a:t>
            </a:r>
            <a:r>
              <a:rPr lang="en-US" baseline="-30000" smtClean="0"/>
              <a:t>240</a:t>
            </a:r>
            <a:r>
              <a:rPr lang="en-US" smtClean="0"/>
              <a:t> end cap.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A968E1-6533-406A-85C1-8EBD46A105E3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6DB4A-24BB-4887-8932-0361F046B47B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6DB4A-24BB-4887-8932-0361F046B47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E6A72E-9DD8-4C1F-BBB8-24481ABE257B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E91579-75B9-4C84-A02B-5A40F85B64EA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C5D0399-B856-4D30-BB2A-B2BCF5A79E78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41BCC-B120-4755-B2DD-FF69B2FC9813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EA7E164-6CFE-4F98-81E9-3443103D88BD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160003-20ED-48B5-9D99-AD5A498E44D6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58FBED-8D6F-4501-9236-92979D1F2784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47A04-D2C3-446B-9A57-C13848E79D89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AD5E5E4-8F34-4F80-8CD9-E38D2E044B10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3F01AB-F036-4E17-A69F-83D4E2BF1FC2}" type="datetime1">
              <a:rPr lang="en-US" smtClean="0"/>
              <a:pPr/>
              <a:t>11/22/2016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471BD3-38DA-4C32-8548-3AE8848F53AD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A7D3-AB9C-47A3-80D4-398565752D03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FF5AA2A-E7F9-42A4-9723-312BA13F2058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50D28-ADE5-43CB-B7CE-55045B8262F5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BB67F3-FAAA-4C41-8C99-09EF21D7CB68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64F99-FB18-48CD-AB88-DA4109299289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D9A56A-4235-450A-B09C-8C758E8D851C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F8A1C-5EC8-489F-B89C-8A260FE726AB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E68FB5D-3E04-4801-B76C-A06A2F7981F4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74DBD-A02B-4C32-BE2F-74D4F004F4F7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6D07EA-7BF2-4655-8816-772DE45D1DBC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737F7-98F8-4488-91EA-5CF26DC1518F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C2FCC7-CEC2-4322-B8A4-44ED6A8D9C05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283B7-2D6D-4F15-B43B-732830FB2C33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ABE68D-A535-4A1F-ABAF-81D15C866B77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ko-K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991D2-4FA7-4668-B36E-18C21F404E08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ko-KR" smtClean="0"/>
              <a:t>Cliquez pour modifier le style du titre</a:t>
            </a:r>
            <a:endParaRPr lang="en-US" altLang="ko-KR" smtClean="0"/>
          </a:p>
        </p:txBody>
      </p:sp>
      <p:sp>
        <p:nvSpPr>
          <p:cNvPr id="614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ko-KR" smtClean="0"/>
              <a:t>Cliquez pour modifier les styles du texte du masque</a:t>
            </a:r>
          </a:p>
          <a:p>
            <a:pPr lvl="1"/>
            <a:r>
              <a:rPr lang="fr-FR" altLang="ko-KR" smtClean="0"/>
              <a:t>Deuxième niveau</a:t>
            </a:r>
          </a:p>
          <a:p>
            <a:pPr lvl="2"/>
            <a:r>
              <a:rPr lang="fr-FR" altLang="ko-KR" smtClean="0"/>
              <a:t>Troisième niveau</a:t>
            </a:r>
          </a:p>
          <a:p>
            <a:pPr lvl="3"/>
            <a:r>
              <a:rPr lang="fr-FR" altLang="ko-KR" smtClean="0"/>
              <a:t>Quatrième niveau</a:t>
            </a:r>
          </a:p>
          <a:p>
            <a:pPr lvl="4"/>
            <a:r>
              <a:rPr lang="fr-FR" altLang="ko-KR" smtClean="0"/>
              <a:t>Cinquième niveau</a:t>
            </a:r>
            <a:endParaRPr lang="en-US" altLang="ko-K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굴림" charset="-127"/>
              </a:defRPr>
            </a:lvl1pPr>
          </a:lstStyle>
          <a:p>
            <a:fld id="{6D97F6B1-6F29-4502-A896-5EEBB4BCC21D}" type="datetimeFigureOut">
              <a:rPr lang="en-US" altLang="ko-KR"/>
              <a:pPr/>
              <a:t>11/22/2016</a:t>
            </a:fld>
            <a:endParaRPr lang="en-US" altLang="ko-K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ko-KR" altLang="ko-K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굴림" charset="-127"/>
              </a:defRPr>
            </a:lvl1pPr>
          </a:lstStyle>
          <a:p>
            <a:fld id="{8AF9B7C1-8B0F-4F35-BF25-9F08ED6B5F0F}" type="slidenum">
              <a:rPr lang="en-US" altLang="ko-KR"/>
              <a:pPr/>
              <a:t>‹N°›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G:\users\foury\doc\administ\Kernavanois\TMTSF5.JPG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9.gif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0" y="1886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“impractical things endure and retain their vitality </a:t>
            </a:r>
            <a:br>
              <a:rPr lang="en-US" sz="2400" i="1" dirty="0" smtClean="0"/>
            </a:br>
            <a:r>
              <a:rPr lang="en-US" sz="2400" i="1" dirty="0" smtClean="0"/>
              <a:t>for thousands of years,  </a:t>
            </a:r>
            <a:br>
              <a:rPr lang="en-US" sz="2400" i="1" dirty="0" smtClean="0"/>
            </a:br>
            <a:r>
              <a:rPr lang="en-US" sz="2400" i="1" dirty="0" smtClean="0"/>
              <a:t>whereas necessary, practical things survive only briefly”</a:t>
            </a:r>
          </a:p>
          <a:p>
            <a:r>
              <a:rPr lang="en-US" sz="2400" dirty="0" smtClean="0"/>
              <a:t>                      </a:t>
            </a:r>
            <a:r>
              <a:rPr lang="en-US" sz="2400" dirty="0" err="1" smtClean="0"/>
              <a:t>Kasimir</a:t>
            </a:r>
            <a:r>
              <a:rPr lang="en-US" sz="2400" dirty="0" smtClean="0"/>
              <a:t> Malevich, manifesto of </a:t>
            </a:r>
            <a:r>
              <a:rPr lang="en-US" sz="2400" dirty="0" err="1" smtClean="0"/>
              <a:t>Suprematism</a:t>
            </a:r>
            <a:endParaRPr lang="en-US" sz="2400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179639" y="2164097"/>
            <a:ext cx="6405536" cy="904863"/>
          </a:xfrm>
          <a:prstGeom prst="rect">
            <a:avLst/>
          </a:prstGeom>
          <a:solidFill>
            <a:srgbClr val="00FFFF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b="1" dirty="0" err="1" smtClean="0"/>
              <a:t>Serguei</a:t>
            </a:r>
            <a:r>
              <a:rPr lang="en-US" sz="2400" b="1" dirty="0" smtClean="0"/>
              <a:t> </a:t>
            </a:r>
            <a:r>
              <a:rPr lang="en-US" sz="2400" b="1" dirty="0"/>
              <a:t>Brazovskii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sz="2400" dirty="0" smtClean="0"/>
              <a:t>CNRS &amp; University Paris-</a:t>
            </a:r>
            <a:r>
              <a:rPr lang="en-US" sz="2400" dirty="0" err="1" smtClean="0"/>
              <a:t>Sud</a:t>
            </a:r>
            <a:r>
              <a:rPr lang="en-US" sz="2400" dirty="0" smtClean="0"/>
              <a:t>, </a:t>
            </a:r>
            <a:r>
              <a:rPr lang="en-US" sz="2400" dirty="0" err="1" smtClean="0"/>
              <a:t>Orsay</a:t>
            </a:r>
            <a:r>
              <a:rPr lang="en-US" sz="2400" dirty="0" smtClean="0"/>
              <a:t>, 	France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467544" y="3573016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black"/>
                </a:solidFill>
              </a:rPr>
              <a:t>Physics of cooperative electronic states </a:t>
            </a:r>
          </a:p>
          <a:p>
            <a:pPr lvl="0" algn="ctr"/>
            <a:r>
              <a:rPr lang="en-US" sz="2800" dirty="0" smtClean="0">
                <a:solidFill>
                  <a:prstClr val="black"/>
                </a:solidFill>
              </a:rPr>
              <a:t>in low-dimensional systems.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01" name="Picture 13" descr="10-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19200"/>
            <a:ext cx="4191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image of thick flakes from tim's 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72724"/>
            <a:ext cx="2819400" cy="210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ZoneTexte 17"/>
          <p:cNvSpPr txBox="1"/>
          <p:nvPr/>
        </p:nvSpPr>
        <p:spPr>
          <a:xfrm>
            <a:off x="533400" y="300335"/>
            <a:ext cx="4312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Two dimensional - </a:t>
            </a:r>
            <a:r>
              <a:rPr lang="en-US" sz="2400" b="1" dirty="0" err="1" smtClean="0">
                <a:solidFill>
                  <a:srgbClr val="FF0000"/>
                </a:solidFill>
              </a:rPr>
              <a:t>graphene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12A03-AB1B-490B-9CD6-B63363FD13E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2" name="Groupe 19"/>
          <p:cNvGrpSpPr/>
          <p:nvPr/>
        </p:nvGrpSpPr>
        <p:grpSpPr>
          <a:xfrm>
            <a:off x="5665788" y="4724400"/>
            <a:ext cx="2182812" cy="1462088"/>
            <a:chOff x="5665788" y="4230688"/>
            <a:chExt cx="2182812" cy="1462088"/>
          </a:xfrm>
        </p:grpSpPr>
        <p:sp>
          <p:nvSpPr>
            <p:cNvPr id="7" name="Line 2087"/>
            <p:cNvSpPr>
              <a:spLocks noChangeShapeType="1"/>
            </p:cNvSpPr>
            <p:nvPr/>
          </p:nvSpPr>
          <p:spPr bwMode="auto">
            <a:xfrm>
              <a:off x="5665788" y="4918075"/>
              <a:ext cx="5413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AutoShape 2088"/>
            <p:cNvSpPr>
              <a:spLocks noChangeArrowheads="1"/>
            </p:cNvSpPr>
            <p:nvPr/>
          </p:nvSpPr>
          <p:spPr bwMode="auto">
            <a:xfrm>
              <a:off x="6226175" y="4500563"/>
              <a:ext cx="1081087" cy="901700"/>
            </a:xfrm>
            <a:prstGeom prst="hexagon">
              <a:avLst>
                <a:gd name="adj" fmla="val 29974"/>
                <a:gd name="vf" fmla="val 1154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2089"/>
            <p:cNvSpPr>
              <a:spLocks noChangeShapeType="1"/>
            </p:cNvSpPr>
            <p:nvPr/>
          </p:nvSpPr>
          <p:spPr bwMode="auto">
            <a:xfrm>
              <a:off x="7307263" y="4951413"/>
              <a:ext cx="54133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Oval 2090"/>
            <p:cNvSpPr>
              <a:spLocks noChangeArrowheads="1"/>
            </p:cNvSpPr>
            <p:nvPr/>
          </p:nvSpPr>
          <p:spPr bwMode="auto">
            <a:xfrm>
              <a:off x="6400800" y="4572000"/>
              <a:ext cx="722312" cy="7207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091"/>
            <p:cNvSpPr>
              <a:spLocks noChangeShapeType="1"/>
            </p:cNvSpPr>
            <p:nvPr/>
          </p:nvSpPr>
          <p:spPr bwMode="auto">
            <a:xfrm flipV="1">
              <a:off x="7037388" y="4230688"/>
              <a:ext cx="180975" cy="269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2092"/>
            <p:cNvSpPr>
              <a:spLocks noChangeShapeType="1"/>
            </p:cNvSpPr>
            <p:nvPr/>
          </p:nvSpPr>
          <p:spPr bwMode="auto">
            <a:xfrm>
              <a:off x="6316663" y="4230688"/>
              <a:ext cx="179387" cy="2698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2093"/>
            <p:cNvSpPr>
              <a:spLocks noChangeShapeType="1"/>
            </p:cNvSpPr>
            <p:nvPr/>
          </p:nvSpPr>
          <p:spPr bwMode="auto">
            <a:xfrm flipH="1">
              <a:off x="6297613" y="5421313"/>
              <a:ext cx="179387" cy="271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2094"/>
            <p:cNvSpPr>
              <a:spLocks noChangeShapeType="1"/>
            </p:cNvSpPr>
            <p:nvPr/>
          </p:nvSpPr>
          <p:spPr bwMode="auto">
            <a:xfrm>
              <a:off x="7058025" y="5421313"/>
              <a:ext cx="180975" cy="27146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1314836" y="5576888"/>
            <a:ext cx="3866764" cy="4616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Basic block – benzene ring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raphite-layer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3708400" cy="2911475"/>
          </a:xfrm>
          <a:prstGeom prst="rect">
            <a:avLst/>
          </a:prstGeom>
          <a:noFill/>
        </p:spPr>
      </p:pic>
      <p:pic>
        <p:nvPicPr>
          <p:cNvPr id="38918" name="Picture 6" descr="DSCN06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632" y="188640"/>
            <a:ext cx="2966864" cy="3144838"/>
          </a:xfrm>
          <a:prstGeom prst="rect">
            <a:avLst/>
          </a:prstGeom>
          <a:noFill/>
        </p:spPr>
      </p:pic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179512" y="3356992"/>
            <a:ext cx="896448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Layered = quasi-2D graphite: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Pristine semi-metal; 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Reversible intercalation: electrode in Lithium-ion </a:t>
            </a:r>
            <a:r>
              <a:rPr lang="en-US" sz="2400" dirty="0" err="1" smtClean="0">
                <a:solidFill>
                  <a:srgbClr val="7030A0"/>
                </a:solidFill>
              </a:rPr>
              <a:t>bataries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</a:p>
          <a:p>
            <a:r>
              <a:rPr lang="en-US" sz="2400" dirty="0" err="1" smtClean="0">
                <a:solidFill>
                  <a:srgbClr val="7030A0"/>
                </a:solidFill>
              </a:rPr>
              <a:t>Intercolated</a:t>
            </a:r>
            <a:r>
              <a:rPr lang="en-US" sz="2400" dirty="0" smtClean="0">
                <a:solidFill>
                  <a:srgbClr val="7030A0"/>
                </a:solidFill>
              </a:rPr>
              <a:t> conductor, up to superconductivity as C</a:t>
            </a:r>
            <a:r>
              <a:rPr lang="en-US" sz="2400" baseline="-25000" dirty="0" smtClean="0">
                <a:solidFill>
                  <a:srgbClr val="7030A0"/>
                </a:solidFill>
              </a:rPr>
              <a:t>6</a:t>
            </a:r>
            <a:r>
              <a:rPr lang="en-US" sz="2400" dirty="0" smtClean="0">
                <a:solidFill>
                  <a:srgbClr val="7030A0"/>
                </a:solidFill>
              </a:rPr>
              <a:t>S</a:t>
            </a:r>
          </a:p>
          <a:p>
            <a:endParaRPr lang="en-US" sz="24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3D form: the diamond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16" descr="diamond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24" t="35826" r="9265"/>
          <a:stretch>
            <a:fillRect/>
          </a:stretch>
        </p:blipFill>
        <p:spPr bwMode="auto">
          <a:xfrm>
            <a:off x="4283968" y="5395912"/>
            <a:ext cx="2016125" cy="1462088"/>
          </a:xfrm>
          <a:prstGeom prst="rect">
            <a:avLst/>
          </a:prstGeom>
          <a:noFill/>
        </p:spPr>
      </p:pic>
      <p:pic>
        <p:nvPicPr>
          <p:cNvPr id="9" name="Picture 17" descr="diamondstructur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5330824"/>
            <a:ext cx="1676400" cy="1527176"/>
          </a:xfrm>
          <a:prstGeom prst="rect">
            <a:avLst/>
          </a:prstGeom>
          <a:noFill/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12A03-AB1B-490B-9CD6-B63363FD13E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1" name="Picture 12" descr="penci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188640"/>
            <a:ext cx="1123950" cy="15028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12A03-AB1B-490B-9CD6-B63363FD13E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914400" y="914400"/>
            <a:ext cx="6258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Q. </a:t>
            </a:r>
            <a:r>
              <a:rPr lang="en-US" sz="2800" dirty="0" smtClean="0"/>
              <a:t>Where such </a:t>
            </a:r>
            <a:r>
              <a:rPr lang="en-US" sz="2800" dirty="0" err="1" smtClean="0"/>
              <a:t>versiality</a:t>
            </a:r>
            <a:r>
              <a:rPr lang="en-US" sz="2800" dirty="0" smtClean="0"/>
              <a:t> comes from?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990600" y="1524000"/>
            <a:ext cx="5061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A.</a:t>
            </a:r>
            <a:r>
              <a:rPr lang="en-US" sz="2800" dirty="0" smtClean="0"/>
              <a:t> Hybridization of the </a:t>
            </a:r>
            <a:r>
              <a:rPr lang="en-US" sz="2800" dirty="0" err="1" smtClean="0"/>
              <a:t>orbitals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990600" y="2819400"/>
            <a:ext cx="57645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Q.</a:t>
            </a:r>
            <a:r>
              <a:rPr lang="en-US" sz="2800" dirty="0" smtClean="0"/>
              <a:t> Why do we need the hybridization?</a:t>
            </a:r>
            <a:endParaRPr lang="en-US" sz="2800" dirty="0"/>
          </a:p>
        </p:txBody>
      </p:sp>
      <p:sp>
        <p:nvSpPr>
          <p:cNvPr id="6" name="ZoneTexte 5"/>
          <p:cNvSpPr txBox="1"/>
          <p:nvPr/>
        </p:nvSpPr>
        <p:spPr>
          <a:xfrm>
            <a:off x="1066800" y="3429000"/>
            <a:ext cx="653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A. </a:t>
            </a:r>
            <a:r>
              <a:rPr lang="en-US" sz="2800" dirty="0" smtClean="0"/>
              <a:t>It diminishes the kinetic energy (</a:t>
            </a:r>
            <a:r>
              <a:rPr lang="el-GR" sz="2800" dirty="0" smtClean="0"/>
              <a:t>Δ</a:t>
            </a:r>
            <a:r>
              <a:rPr lang="fr-FR" sz="2800" i="1" dirty="0" smtClean="0"/>
              <a:t>x</a:t>
            </a:r>
            <a:r>
              <a:rPr lang="el-GR" sz="2800" dirty="0" smtClean="0"/>
              <a:t>Δ</a:t>
            </a:r>
            <a:r>
              <a:rPr lang="fr-FR" sz="2800" i="1" dirty="0" smtClean="0"/>
              <a:t>p</a:t>
            </a:r>
            <a:r>
              <a:rPr lang="fr-FR" sz="2800" dirty="0" smtClean="0">
                <a:sym typeface="Symbol"/>
              </a:rPr>
              <a:t>~</a:t>
            </a:r>
            <a:r>
              <a:rPr lang="el-GR" sz="2800" b="1" dirty="0" smtClean="0">
                <a:sym typeface="Mathematica3"/>
              </a:rPr>
              <a:t></a:t>
            </a:r>
            <a:r>
              <a:rPr lang="fr-FR" sz="2800" dirty="0" smtClean="0">
                <a:sym typeface="Mathematica3"/>
              </a:rPr>
              <a:t>)</a:t>
            </a:r>
            <a:endParaRPr lang="en-US" sz="2800" dirty="0"/>
          </a:p>
        </p:txBody>
      </p:sp>
      <p:sp>
        <p:nvSpPr>
          <p:cNvPr id="7" name="ZoneTexte 6"/>
          <p:cNvSpPr txBox="1"/>
          <p:nvPr/>
        </p:nvSpPr>
        <p:spPr>
          <a:xfrm>
            <a:off x="1143000" y="4648200"/>
            <a:ext cx="6580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Q. </a:t>
            </a:r>
            <a:r>
              <a:rPr lang="en-US" sz="2800" dirty="0" smtClean="0"/>
              <a:t>What does it mean the hybridization?</a:t>
            </a:r>
            <a:endParaRPr lang="en-US" sz="2800" dirty="0"/>
          </a:p>
        </p:txBody>
      </p:sp>
      <p:sp>
        <p:nvSpPr>
          <p:cNvPr id="8" name="ZoneTexte 7"/>
          <p:cNvSpPr txBox="1"/>
          <p:nvPr/>
        </p:nvSpPr>
        <p:spPr>
          <a:xfrm>
            <a:off x="1219200" y="5257800"/>
            <a:ext cx="3159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FF"/>
                </a:solidFill>
              </a:rPr>
              <a:t>A.</a:t>
            </a:r>
            <a:r>
              <a:rPr lang="en-US" sz="2800" dirty="0" smtClean="0"/>
              <a:t> See next slides.</a:t>
            </a:r>
            <a:endParaRPr lang="en-US" sz="2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239000" cy="762000"/>
          </a:xfrm>
        </p:spPr>
        <p:txBody>
          <a:bodyPr/>
          <a:lstStyle/>
          <a:p>
            <a:r>
              <a:rPr lang="en-US" sz="2800" b="1" dirty="0">
                <a:solidFill>
                  <a:srgbClr val="FF00FF"/>
                </a:solidFill>
              </a:rPr>
              <a:t>Carbon: Hybridized </a:t>
            </a:r>
            <a:r>
              <a:rPr lang="en-US" sz="2800" b="1" dirty="0" err="1">
                <a:solidFill>
                  <a:srgbClr val="FF00FF"/>
                </a:solidFill>
              </a:rPr>
              <a:t>Orbitals</a:t>
            </a:r>
            <a:endParaRPr lang="en-US" sz="2800" b="1" dirty="0">
              <a:solidFill>
                <a:srgbClr val="FF00FF"/>
              </a:solidFill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990600"/>
            <a:ext cx="5486400" cy="17526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</a:rPr>
              <a:t>There are four valence electrons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In the ground state valence is 2 (rem. CO).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But electron can easy come from 2s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 to 2p</a:t>
            </a:r>
            <a:r>
              <a:rPr lang="en-US" sz="2400" baseline="30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, now the valence is 4 (rem. CO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109574" name="Picture 6" descr="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4114800"/>
            <a:ext cx="4202754" cy="2590800"/>
          </a:xfrm>
          <a:noFill/>
          <a:ln/>
        </p:spPr>
      </p:pic>
      <p:grpSp>
        <p:nvGrpSpPr>
          <p:cNvPr id="2" name="Groupe 5"/>
          <p:cNvGrpSpPr/>
          <p:nvPr/>
        </p:nvGrpSpPr>
        <p:grpSpPr>
          <a:xfrm>
            <a:off x="7404224" y="914400"/>
            <a:ext cx="1053976" cy="1295400"/>
            <a:chOff x="6629400" y="2133600"/>
            <a:chExt cx="1371600" cy="129540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6629400" y="3200400"/>
              <a:ext cx="1371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6629400" y="2590800"/>
              <a:ext cx="1371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>
              <a:off x="6629400" y="2286000"/>
              <a:ext cx="1371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/>
            <p:cNvCxnSpPr/>
            <p:nvPr/>
          </p:nvCxnSpPr>
          <p:spPr>
            <a:xfrm>
              <a:off x="7010400" y="30480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V="1">
              <a:off x="7162800" y="29718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flipV="1">
              <a:off x="7086600" y="24384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/>
            <p:cNvCxnSpPr/>
            <p:nvPr/>
          </p:nvCxnSpPr>
          <p:spPr>
            <a:xfrm flipV="1">
              <a:off x="7328024" y="21336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/>
            <p:cNvCxnSpPr/>
            <p:nvPr/>
          </p:nvCxnSpPr>
          <p:spPr>
            <a:xfrm flipV="1">
              <a:off x="7620000" y="21336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/>
            <p:cNvCxnSpPr/>
            <p:nvPr/>
          </p:nvCxnSpPr>
          <p:spPr>
            <a:xfrm flipV="1">
              <a:off x="7937624" y="2133600"/>
              <a:ext cx="0" cy="3810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e 18"/>
          <p:cNvGrpSpPr/>
          <p:nvPr/>
        </p:nvGrpSpPr>
        <p:grpSpPr>
          <a:xfrm>
            <a:off x="5257800" y="914400"/>
            <a:ext cx="1905000" cy="1371600"/>
            <a:chOff x="6629400" y="2057400"/>
            <a:chExt cx="2133600" cy="1371600"/>
          </a:xfrm>
        </p:grpSpPr>
        <p:grpSp>
          <p:nvGrpSpPr>
            <p:cNvPr id="4" name="Groupe 16"/>
            <p:cNvGrpSpPr/>
            <p:nvPr/>
          </p:nvGrpSpPr>
          <p:grpSpPr>
            <a:xfrm>
              <a:off x="6629400" y="2133600"/>
              <a:ext cx="1371600" cy="1295400"/>
              <a:chOff x="6629400" y="2133600"/>
              <a:chExt cx="1371600" cy="1295400"/>
            </a:xfrm>
          </p:grpSpPr>
          <p:cxnSp>
            <p:nvCxnSpPr>
              <p:cNvPr id="24" name="Connecteur droit 23"/>
              <p:cNvCxnSpPr/>
              <p:nvPr/>
            </p:nvCxnSpPr>
            <p:spPr>
              <a:xfrm>
                <a:off x="6629400" y="3200400"/>
                <a:ext cx="1371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/>
              <p:cNvCxnSpPr/>
              <p:nvPr/>
            </p:nvCxnSpPr>
            <p:spPr>
              <a:xfrm>
                <a:off x="6629400" y="2590800"/>
                <a:ext cx="1371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necteur droit 25"/>
              <p:cNvCxnSpPr/>
              <p:nvPr/>
            </p:nvCxnSpPr>
            <p:spPr>
              <a:xfrm>
                <a:off x="6629400" y="2286000"/>
                <a:ext cx="1371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cteur droit avec flèche 26"/>
              <p:cNvCxnSpPr/>
              <p:nvPr/>
            </p:nvCxnSpPr>
            <p:spPr>
              <a:xfrm>
                <a:off x="7010400" y="30480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necteur droit avec flèche 27"/>
              <p:cNvCxnSpPr/>
              <p:nvPr/>
            </p:nvCxnSpPr>
            <p:spPr>
              <a:xfrm flipV="1">
                <a:off x="7162800" y="29718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avec flèche 28"/>
              <p:cNvCxnSpPr/>
              <p:nvPr/>
            </p:nvCxnSpPr>
            <p:spPr>
              <a:xfrm>
                <a:off x="7086600" y="24384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necteur droit avec flèche 29"/>
              <p:cNvCxnSpPr/>
              <p:nvPr/>
            </p:nvCxnSpPr>
            <p:spPr>
              <a:xfrm flipV="1">
                <a:off x="7239000" y="23622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necteur droit avec flèche 30"/>
              <p:cNvCxnSpPr/>
              <p:nvPr/>
            </p:nvCxnSpPr>
            <p:spPr>
              <a:xfrm flipV="1">
                <a:off x="7620000" y="21336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avec flèche 31"/>
              <p:cNvCxnSpPr/>
              <p:nvPr/>
            </p:nvCxnSpPr>
            <p:spPr>
              <a:xfrm flipV="1">
                <a:off x="7772400" y="2133600"/>
                <a:ext cx="0" cy="381000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ctangle 20"/>
            <p:cNvSpPr/>
            <p:nvPr/>
          </p:nvSpPr>
          <p:spPr>
            <a:xfrm>
              <a:off x="8236894" y="3048000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1s</a:t>
              </a:r>
              <a:r>
                <a:rPr lang="en-US" b="1" baseline="30000" dirty="0" smtClean="0">
                  <a:solidFill>
                    <a:srgbClr val="000000"/>
                  </a:solidFill>
                </a:rPr>
                <a:t>2</a:t>
              </a:r>
              <a:endParaRPr lang="en-US" b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236894" y="2438400"/>
              <a:ext cx="5261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2s</a:t>
              </a:r>
              <a:r>
                <a:rPr lang="en-US" b="1" baseline="30000" dirty="0" smtClean="0">
                  <a:solidFill>
                    <a:srgbClr val="000000"/>
                  </a:solidFill>
                </a:rPr>
                <a:t>2</a:t>
              </a:r>
              <a:endParaRPr lang="en-US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224070" y="2057400"/>
              <a:ext cx="5389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solidFill>
                    <a:srgbClr val="000000"/>
                  </a:solidFill>
                </a:rPr>
                <a:t>2p</a:t>
              </a:r>
              <a:r>
                <a:rPr lang="en-US" b="1" baseline="30000" dirty="0" smtClean="0">
                  <a:solidFill>
                    <a:srgbClr val="000000"/>
                  </a:solidFill>
                </a:rPr>
                <a:t>2</a:t>
              </a:r>
              <a:endParaRPr lang="en-US" b="1" dirty="0"/>
            </a:p>
          </p:txBody>
        </p:sp>
      </p:grpSp>
      <p:sp>
        <p:nvSpPr>
          <p:cNvPr id="33" name="Espace réservé du numéro de diapositive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5E5E4-8F34-4F80-8CD9-E38D2E044B1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4" name="ZoneTexte 33"/>
          <p:cNvSpPr txBox="1"/>
          <p:nvPr/>
        </p:nvSpPr>
        <p:spPr>
          <a:xfrm>
            <a:off x="179512" y="3124200"/>
            <a:ext cx="8507289" cy="461665"/>
          </a:xfrm>
          <a:prstGeom prst="rect">
            <a:avLst/>
          </a:prstGeom>
          <a:noFill/>
          <a:ln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The 2s and 2p wave functions can mix forming  hybridized </a:t>
            </a:r>
            <a:r>
              <a:rPr lang="en-US" sz="2400" dirty="0" err="1" smtClean="0">
                <a:solidFill>
                  <a:srgbClr val="0070C0"/>
                </a:solidFill>
              </a:rPr>
              <a:t>orbitals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4000" dirty="0">
                <a:solidFill>
                  <a:srgbClr val="000000"/>
                </a:solidFill>
              </a:rPr>
              <a:t> and </a:t>
            </a:r>
            <a:r>
              <a:rPr lang="en-US" sz="40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4000" dirty="0">
                <a:solidFill>
                  <a:srgbClr val="000000"/>
                </a:solidFill>
              </a:rPr>
              <a:t> bonds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1752600"/>
            <a:ext cx="8153400" cy="1143000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</a:rPr>
              <a:t>Two side-to-side </a:t>
            </a:r>
            <a:r>
              <a:rPr lang="en-US" sz="2800" dirty="0" smtClean="0">
                <a:solidFill>
                  <a:srgbClr val="000000"/>
                </a:solidFill>
              </a:rPr>
              <a:t>2</a:t>
            </a:r>
            <a:r>
              <a:rPr lang="en-US" sz="2800" i="1" dirty="0" smtClean="0">
                <a:solidFill>
                  <a:srgbClr val="000000"/>
                </a:solidFill>
              </a:rPr>
              <a:t>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orbitals</a:t>
            </a:r>
            <a:r>
              <a:rPr lang="en-US" sz="2800" dirty="0">
                <a:solidFill>
                  <a:srgbClr val="000000"/>
                </a:solidFill>
              </a:rPr>
              <a:t> form a </a:t>
            </a:r>
            <a:r>
              <a:rPr lang="en-US" sz="2800" dirty="0">
                <a:solidFill>
                  <a:srgbClr val="000000"/>
                </a:solidFill>
                <a:latin typeface="Symbol" pitchFamily="18" charset="2"/>
              </a:rPr>
              <a:t>p</a:t>
            </a:r>
            <a:r>
              <a:rPr lang="en-US" sz="2800" dirty="0">
                <a:solidFill>
                  <a:srgbClr val="000000"/>
                </a:solidFill>
              </a:rPr>
              <a:t> bond.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Two co-axial 2</a:t>
            </a:r>
            <a:r>
              <a:rPr lang="en-US" sz="2800" i="1" dirty="0">
                <a:solidFill>
                  <a:srgbClr val="000000"/>
                </a:solidFill>
              </a:rPr>
              <a:t>p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orbitals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>
                <a:solidFill>
                  <a:srgbClr val="000000"/>
                </a:solidFill>
              </a:rPr>
              <a:t>form the </a:t>
            </a:r>
            <a:r>
              <a:rPr lang="en-US" sz="2800" dirty="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2800" dirty="0">
                <a:solidFill>
                  <a:srgbClr val="000000"/>
                </a:solidFill>
              </a:rPr>
              <a:t> bond.</a:t>
            </a:r>
            <a:endParaRPr lang="en-US" sz="2800" baseline="30000" dirty="0">
              <a:solidFill>
                <a:srgbClr val="000000"/>
              </a:solidFill>
            </a:endParaRPr>
          </a:p>
        </p:txBody>
      </p:sp>
      <p:pic>
        <p:nvPicPr>
          <p:cNvPr id="120838" name="Picture 6" descr="FG07_08-01U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3260725"/>
            <a:ext cx="8229600" cy="2930525"/>
          </a:xfrm>
          <a:noFill/>
          <a:ln/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5E5E4-8F34-4F80-8CD9-E38D2E044B1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AutoShape 4" descr="image170.png"/>
          <p:cNvSpPr>
            <a:spLocks noChangeAspect="1" noChangeArrowheads="1"/>
          </p:cNvSpPr>
          <p:nvPr/>
        </p:nvSpPr>
        <p:spPr bwMode="auto">
          <a:xfrm>
            <a:off x="0" y="-136525"/>
            <a:ext cx="459105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7200" y="1371600"/>
            <a:ext cx="7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 16" descr="320px-AE2h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3695700"/>
            <a:ext cx="2032000" cy="1409700"/>
          </a:xfrm>
          <a:prstGeom prst="rect">
            <a:avLst/>
          </a:prstGeom>
        </p:spPr>
      </p:pic>
      <p:grpSp>
        <p:nvGrpSpPr>
          <p:cNvPr id="2" name="Groupe 47"/>
          <p:cNvGrpSpPr/>
          <p:nvPr/>
        </p:nvGrpSpPr>
        <p:grpSpPr>
          <a:xfrm>
            <a:off x="457200" y="1577581"/>
            <a:ext cx="5543592" cy="1318019"/>
            <a:chOff x="457200" y="1577581"/>
            <a:chExt cx="5543592" cy="1318019"/>
          </a:xfrm>
        </p:grpSpPr>
        <p:cxnSp>
          <p:nvCxnSpPr>
            <p:cNvPr id="13" name="Connecteur droit avec flèche 12"/>
            <p:cNvCxnSpPr/>
            <p:nvPr/>
          </p:nvCxnSpPr>
          <p:spPr>
            <a:xfrm flipV="1">
              <a:off x="5638800" y="2286000"/>
              <a:ext cx="0" cy="2286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e 22"/>
            <p:cNvGrpSpPr/>
            <p:nvPr/>
          </p:nvGrpSpPr>
          <p:grpSpPr>
            <a:xfrm>
              <a:off x="457200" y="1577581"/>
              <a:ext cx="5543592" cy="1318019"/>
              <a:chOff x="762000" y="685800"/>
              <a:chExt cx="5543592" cy="1318019"/>
            </a:xfrm>
          </p:grpSpPr>
          <p:pic>
            <p:nvPicPr>
              <p:cNvPr id="6" name="Image 5" descr="image17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62000" y="685800"/>
                <a:ext cx="2266992" cy="1318019"/>
              </a:xfrm>
              <a:prstGeom prst="rect">
                <a:avLst/>
              </a:prstGeom>
            </p:spPr>
          </p:pic>
          <p:pic>
            <p:nvPicPr>
              <p:cNvPr id="11" name="Image 10" descr="image175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038600" y="685800"/>
                <a:ext cx="2266992" cy="1318019"/>
              </a:xfrm>
              <a:prstGeom prst="rect">
                <a:avLst/>
              </a:prstGeom>
            </p:spPr>
          </p:pic>
          <p:cxnSp>
            <p:nvCxnSpPr>
              <p:cNvPr id="16" name="Connecteur droit avec flèche 15"/>
              <p:cNvCxnSpPr/>
              <p:nvPr/>
            </p:nvCxnSpPr>
            <p:spPr>
              <a:xfrm>
                <a:off x="3200400" y="1524000"/>
                <a:ext cx="68580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Ellipse 24"/>
          <p:cNvSpPr/>
          <p:nvPr/>
        </p:nvSpPr>
        <p:spPr>
          <a:xfrm>
            <a:off x="3657600" y="1447800"/>
            <a:ext cx="1371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e 25"/>
          <p:cNvGrpSpPr/>
          <p:nvPr/>
        </p:nvGrpSpPr>
        <p:grpSpPr>
          <a:xfrm>
            <a:off x="4114800" y="4419600"/>
            <a:ext cx="2514600" cy="152400"/>
            <a:chOff x="4876800" y="4648200"/>
            <a:chExt cx="2514600" cy="152400"/>
          </a:xfrm>
        </p:grpSpPr>
        <p:sp>
          <p:nvSpPr>
            <p:cNvPr id="27" name="Ellipse 26"/>
            <p:cNvSpPr/>
            <p:nvPr/>
          </p:nvSpPr>
          <p:spPr>
            <a:xfrm>
              <a:off x="48768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4102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/>
            <p:cNvSpPr/>
            <p:nvPr/>
          </p:nvSpPr>
          <p:spPr>
            <a:xfrm>
              <a:off x="72390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Ellipse 29"/>
            <p:cNvSpPr/>
            <p:nvPr/>
          </p:nvSpPr>
          <p:spPr>
            <a:xfrm>
              <a:off x="57912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Ellipse 30"/>
            <p:cNvSpPr/>
            <p:nvPr/>
          </p:nvSpPr>
          <p:spPr>
            <a:xfrm>
              <a:off x="63246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Ellipse 31"/>
            <p:cNvSpPr/>
            <p:nvPr/>
          </p:nvSpPr>
          <p:spPr>
            <a:xfrm>
              <a:off x="67056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onnecteur droit 32"/>
            <p:cNvCxnSpPr/>
            <p:nvPr/>
          </p:nvCxnSpPr>
          <p:spPr>
            <a:xfrm>
              <a:off x="5562600" y="4648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486400" y="4800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6400800" y="4648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6400800" y="4800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>
              <a:endCxn id="28" idx="4"/>
            </p:cNvCxnSpPr>
            <p:nvPr/>
          </p:nvCxnSpPr>
          <p:spPr>
            <a:xfrm>
              <a:off x="49530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58674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67818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Ellipse 39"/>
            <p:cNvSpPr/>
            <p:nvPr/>
          </p:nvSpPr>
          <p:spPr>
            <a:xfrm>
              <a:off x="48768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54102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Ellipse 41"/>
            <p:cNvSpPr/>
            <p:nvPr/>
          </p:nvSpPr>
          <p:spPr>
            <a:xfrm>
              <a:off x="62484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056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2390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Connecteur droit 44"/>
            <p:cNvCxnSpPr/>
            <p:nvPr/>
          </p:nvCxnSpPr>
          <p:spPr>
            <a:xfrm>
              <a:off x="63627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54483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ZoneTexte 46"/>
          <p:cNvSpPr txBox="1"/>
          <p:nvPr/>
        </p:nvSpPr>
        <p:spPr>
          <a:xfrm>
            <a:off x="533400" y="986135"/>
            <a:ext cx="3096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I.    SP hybridization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038600" y="4876800"/>
            <a:ext cx="3701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6165A"/>
                </a:solidFill>
              </a:rPr>
              <a:t>Carbyne</a:t>
            </a:r>
            <a:r>
              <a:rPr lang="en-US" sz="2400" b="1" dirty="0" smtClean="0">
                <a:solidFill>
                  <a:srgbClr val="06165A"/>
                </a:solidFill>
              </a:rPr>
              <a:t> – linear polymer </a:t>
            </a:r>
            <a:endParaRPr lang="en-US" sz="2400" dirty="0">
              <a:solidFill>
                <a:srgbClr val="06165A"/>
              </a:solidFill>
            </a:endParaRPr>
          </a:p>
        </p:txBody>
      </p:sp>
      <p:sp>
        <p:nvSpPr>
          <p:cNvPr id="51" name="Espace réservé du numéro de diapositive 5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5E5E4-8F34-4F80-8CD9-E38D2E044B1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3886200" y="22860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58" name="Connecteur droit avec flèche 57"/>
          <p:cNvCxnSpPr>
            <a:stCxn id="54" idx="2"/>
          </p:cNvCxnSpPr>
          <p:nvPr/>
        </p:nvCxnSpPr>
        <p:spPr>
          <a:xfrm flipV="1">
            <a:off x="3962400" y="2286000"/>
            <a:ext cx="0" cy="2286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ZoneTexte 48"/>
          <p:cNvSpPr txBox="1"/>
          <p:nvPr/>
        </p:nvSpPr>
        <p:spPr>
          <a:xfrm>
            <a:off x="304800" y="304800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Three possible types of mixing</a:t>
            </a:r>
            <a:endParaRPr lang="en-US" sz="2400" b="1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8" descr="sp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352800"/>
            <a:ext cx="2066925" cy="2047875"/>
          </a:xfrm>
          <a:prstGeom prst="rect">
            <a:avLst/>
          </a:prstGeom>
          <a:noFill/>
        </p:spPr>
      </p:pic>
      <p:sp>
        <p:nvSpPr>
          <p:cNvPr id="95236" name="AutoShape 4" descr="image170.png"/>
          <p:cNvSpPr>
            <a:spLocks noChangeAspect="1" noChangeArrowheads="1"/>
          </p:cNvSpPr>
          <p:nvPr/>
        </p:nvSpPr>
        <p:spPr bwMode="auto">
          <a:xfrm>
            <a:off x="0" y="-136525"/>
            <a:ext cx="459105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5943600" y="1981200"/>
            <a:ext cx="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67200" y="1371600"/>
            <a:ext cx="7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e 46"/>
          <p:cNvGrpSpPr/>
          <p:nvPr/>
        </p:nvGrpSpPr>
        <p:grpSpPr>
          <a:xfrm>
            <a:off x="83494" y="3515170"/>
            <a:ext cx="2583506" cy="1483868"/>
            <a:chOff x="83494" y="1676400"/>
            <a:chExt cx="2583506" cy="1483868"/>
          </a:xfrm>
        </p:grpSpPr>
        <p:pic>
          <p:nvPicPr>
            <p:cNvPr id="19" name="Image 18" descr="ts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400" y="1676400"/>
              <a:ext cx="1752600" cy="1483868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83494" y="2068365"/>
              <a:ext cx="649537" cy="461665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SP2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5" name="Ellipse 24"/>
          <p:cNvSpPr/>
          <p:nvPr/>
        </p:nvSpPr>
        <p:spPr>
          <a:xfrm>
            <a:off x="3886200" y="1219200"/>
            <a:ext cx="18288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308304" y="764704"/>
            <a:ext cx="1330399" cy="1688635"/>
            <a:chOff x="577" y="527"/>
            <a:chExt cx="1306" cy="1574"/>
          </a:xfrm>
        </p:grpSpPr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723" y="527"/>
              <a:ext cx="1160" cy="1574"/>
              <a:chOff x="723" y="527"/>
              <a:chExt cx="1160" cy="1574"/>
            </a:xfrm>
          </p:grpSpPr>
          <p:pic>
            <p:nvPicPr>
              <p:cNvPr id="58" name="Picture 13" descr="graphitestructure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30" y="1162"/>
                <a:ext cx="953" cy="939"/>
              </a:xfrm>
              <a:prstGeom prst="rect">
                <a:avLst/>
              </a:prstGeom>
              <a:noFill/>
            </p:spPr>
          </p:pic>
          <p:sp>
            <p:nvSpPr>
              <p:cNvPr id="59" name="Text Box 14"/>
              <p:cNvSpPr txBox="1">
                <a:spLocks noChangeArrowheads="1"/>
              </p:cNvSpPr>
              <p:nvPr/>
            </p:nvSpPr>
            <p:spPr bwMode="auto">
              <a:xfrm>
                <a:off x="723" y="527"/>
                <a:ext cx="773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i="1" dirty="0">
                    <a:solidFill>
                      <a:srgbClr val="693C8A"/>
                    </a:solidFill>
                    <a:latin typeface="Arial" pitchFamily="34" charset="0"/>
                  </a:rPr>
                  <a:t>Graphite</a:t>
                </a:r>
                <a:endParaRPr lang="ru-RU" sz="2000" b="1" i="1" dirty="0">
                  <a:solidFill>
                    <a:srgbClr val="693C8A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577" y="527"/>
              <a:ext cx="1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 sz="4000" b="1">
                <a:solidFill>
                  <a:srgbClr val="693C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5" name="Groupe 31"/>
          <p:cNvGrpSpPr/>
          <p:nvPr/>
        </p:nvGrpSpPr>
        <p:grpSpPr>
          <a:xfrm>
            <a:off x="704808" y="1295400"/>
            <a:ext cx="5543592" cy="1318019"/>
            <a:chOff x="704808" y="2057400"/>
            <a:chExt cx="5543592" cy="1318019"/>
          </a:xfrm>
        </p:grpSpPr>
        <p:grpSp>
          <p:nvGrpSpPr>
            <p:cNvPr id="7" name="Groupe 22"/>
            <p:cNvGrpSpPr/>
            <p:nvPr/>
          </p:nvGrpSpPr>
          <p:grpSpPr>
            <a:xfrm>
              <a:off x="704808" y="2057400"/>
              <a:ext cx="5543592" cy="1318019"/>
              <a:chOff x="762000" y="685800"/>
              <a:chExt cx="5543592" cy="1318019"/>
            </a:xfrm>
          </p:grpSpPr>
          <p:pic>
            <p:nvPicPr>
              <p:cNvPr id="6" name="Image 5" descr="image17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62000" y="685800"/>
                <a:ext cx="2266992" cy="1318019"/>
              </a:xfrm>
              <a:prstGeom prst="rect">
                <a:avLst/>
              </a:prstGeom>
            </p:spPr>
          </p:pic>
          <p:pic>
            <p:nvPicPr>
              <p:cNvPr id="11" name="Image 10" descr="image175.pn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038600" y="685800"/>
                <a:ext cx="2266992" cy="1318019"/>
              </a:xfrm>
              <a:prstGeom prst="rect">
                <a:avLst/>
              </a:prstGeom>
            </p:spPr>
          </p:pic>
          <p:cxnSp>
            <p:nvCxnSpPr>
              <p:cNvPr id="16" name="Connecteur droit avec flèche 15"/>
              <p:cNvCxnSpPr/>
              <p:nvPr/>
            </p:nvCxnSpPr>
            <p:spPr>
              <a:xfrm>
                <a:off x="3200400" y="1524000"/>
                <a:ext cx="685800" cy="0"/>
              </a:xfrm>
              <a:prstGeom prst="straightConnector1">
                <a:avLst/>
              </a:prstGeom>
              <a:ln w="28575">
                <a:solidFill>
                  <a:srgbClr val="00B0F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>
              <a:off x="4191000" y="2743200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4" name="Connecteur droit avec flèche 33"/>
          <p:cNvCxnSpPr>
            <a:stCxn id="31" idx="0"/>
            <a:endCxn id="31" idx="2"/>
          </p:cNvCxnSpPr>
          <p:nvPr/>
        </p:nvCxnSpPr>
        <p:spPr>
          <a:xfrm>
            <a:off x="4267200" y="1981200"/>
            <a:ext cx="0" cy="22860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381000" y="376535"/>
            <a:ext cx="3528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II.     SP2  hybridization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8" name="Group 2086"/>
          <p:cNvGrpSpPr>
            <a:grpSpLocks/>
          </p:cNvGrpSpPr>
          <p:nvPr/>
        </p:nvGrpSpPr>
        <p:grpSpPr bwMode="auto">
          <a:xfrm>
            <a:off x="6122988" y="4572000"/>
            <a:ext cx="2182812" cy="2003425"/>
            <a:chOff x="3569" y="1584"/>
            <a:chExt cx="1375" cy="1262"/>
          </a:xfrm>
        </p:grpSpPr>
        <p:sp>
          <p:nvSpPr>
            <p:cNvPr id="38" name="Line 2087"/>
            <p:cNvSpPr>
              <a:spLocks noChangeShapeType="1"/>
            </p:cNvSpPr>
            <p:nvPr/>
          </p:nvSpPr>
          <p:spPr bwMode="auto">
            <a:xfrm>
              <a:off x="3569" y="2200"/>
              <a:ext cx="3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AutoShape 2088"/>
            <p:cNvSpPr>
              <a:spLocks noChangeArrowheads="1"/>
            </p:cNvSpPr>
            <p:nvPr/>
          </p:nvSpPr>
          <p:spPr bwMode="auto">
            <a:xfrm>
              <a:off x="3922" y="1937"/>
              <a:ext cx="681" cy="568"/>
            </a:xfrm>
            <a:prstGeom prst="hexagon">
              <a:avLst>
                <a:gd name="adj" fmla="val 29974"/>
                <a:gd name="vf" fmla="val 11547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089"/>
            <p:cNvSpPr>
              <a:spLocks noChangeShapeType="1"/>
            </p:cNvSpPr>
            <p:nvPr/>
          </p:nvSpPr>
          <p:spPr bwMode="auto">
            <a:xfrm>
              <a:off x="4603" y="2221"/>
              <a:ext cx="3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Oval 2090"/>
            <p:cNvSpPr>
              <a:spLocks noChangeArrowheads="1"/>
            </p:cNvSpPr>
            <p:nvPr/>
          </p:nvSpPr>
          <p:spPr bwMode="auto">
            <a:xfrm>
              <a:off x="4032" y="1982"/>
              <a:ext cx="455" cy="45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2091"/>
            <p:cNvSpPr>
              <a:spLocks noChangeShapeType="1"/>
            </p:cNvSpPr>
            <p:nvPr/>
          </p:nvSpPr>
          <p:spPr bwMode="auto">
            <a:xfrm flipV="1">
              <a:off x="4433" y="1767"/>
              <a:ext cx="114" cy="1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2092"/>
            <p:cNvSpPr>
              <a:spLocks noChangeShapeType="1"/>
            </p:cNvSpPr>
            <p:nvPr/>
          </p:nvSpPr>
          <p:spPr bwMode="auto">
            <a:xfrm>
              <a:off x="3979" y="1767"/>
              <a:ext cx="113" cy="1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093"/>
            <p:cNvSpPr>
              <a:spLocks noChangeShapeType="1"/>
            </p:cNvSpPr>
            <p:nvPr/>
          </p:nvSpPr>
          <p:spPr bwMode="auto">
            <a:xfrm flipH="1">
              <a:off x="3967" y="2517"/>
              <a:ext cx="113" cy="1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2094"/>
            <p:cNvSpPr>
              <a:spLocks noChangeShapeType="1"/>
            </p:cNvSpPr>
            <p:nvPr/>
          </p:nvSpPr>
          <p:spPr bwMode="auto">
            <a:xfrm>
              <a:off x="4446" y="2517"/>
              <a:ext cx="114" cy="17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AutoShape 2095"/>
            <p:cNvSpPr>
              <a:spLocks/>
            </p:cNvSpPr>
            <p:nvPr/>
          </p:nvSpPr>
          <p:spPr bwMode="auto">
            <a:xfrm>
              <a:off x="3683" y="1653"/>
              <a:ext cx="113" cy="1193"/>
            </a:xfrm>
            <a:prstGeom prst="leftBracket">
              <a:avLst>
                <a:gd name="adj" fmla="val 87979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AutoShape 2096"/>
            <p:cNvSpPr>
              <a:spLocks/>
            </p:cNvSpPr>
            <p:nvPr/>
          </p:nvSpPr>
          <p:spPr bwMode="auto">
            <a:xfrm>
              <a:off x="4821" y="1584"/>
              <a:ext cx="75" cy="1193"/>
            </a:xfrm>
            <a:prstGeom prst="rightBracket">
              <a:avLst>
                <a:gd name="adj" fmla="val 132556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Espace réservé du numéro de diapositive 4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5E5E4-8F34-4F80-8CD9-E38D2E044B1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AutoShape 4" descr="image170.png"/>
          <p:cNvSpPr>
            <a:spLocks noChangeAspect="1" noChangeArrowheads="1"/>
          </p:cNvSpPr>
          <p:nvPr/>
        </p:nvSpPr>
        <p:spPr bwMode="auto">
          <a:xfrm>
            <a:off x="0" y="-136525"/>
            <a:ext cx="4591050" cy="1190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7200" y="1371600"/>
            <a:ext cx="7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 17" descr="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3571240"/>
            <a:ext cx="1981200" cy="1915160"/>
          </a:xfrm>
          <a:prstGeom prst="rect">
            <a:avLst/>
          </a:prstGeom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800600" y="609600"/>
            <a:ext cx="3203575" cy="5761038"/>
            <a:chOff x="0" y="527"/>
            <a:chExt cx="2018" cy="3629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0" y="2553"/>
              <a:ext cx="2018" cy="1603"/>
              <a:chOff x="0" y="2553"/>
              <a:chExt cx="2018" cy="1603"/>
            </a:xfrm>
          </p:grpSpPr>
          <p:pic>
            <p:nvPicPr>
              <p:cNvPr id="54" name="Picture 16" descr="diamond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4124" t="35826" r="9265"/>
              <a:stretch>
                <a:fillRect/>
              </a:stretch>
            </p:blipFill>
            <p:spPr bwMode="auto">
              <a:xfrm>
                <a:off x="0" y="2553"/>
                <a:ext cx="1270" cy="921"/>
              </a:xfrm>
              <a:prstGeom prst="rect">
                <a:avLst/>
              </a:prstGeom>
              <a:noFill/>
            </p:spPr>
          </p:pic>
          <p:pic>
            <p:nvPicPr>
              <p:cNvPr id="55" name="Picture 17" descr="diamondstructure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11" y="2749"/>
                <a:ext cx="1407" cy="1407"/>
              </a:xfrm>
              <a:prstGeom prst="rect">
                <a:avLst/>
              </a:prstGeom>
              <a:noFill/>
            </p:spPr>
          </p:pic>
          <p:sp>
            <p:nvSpPr>
              <p:cNvPr id="56" name="Text Box 18"/>
              <p:cNvSpPr txBox="1">
                <a:spLocks noChangeArrowheads="1"/>
              </p:cNvSpPr>
              <p:nvPr/>
            </p:nvSpPr>
            <p:spPr bwMode="auto">
              <a:xfrm>
                <a:off x="0" y="3520"/>
                <a:ext cx="801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 sz="2000" b="1" i="1">
                    <a:solidFill>
                      <a:srgbClr val="693C8A"/>
                    </a:solidFill>
                    <a:latin typeface="Arial" pitchFamily="34" charset="0"/>
                  </a:rPr>
                  <a:t>Diamond</a:t>
                </a:r>
                <a:endParaRPr lang="ru-RU" sz="2000" b="1" i="1">
                  <a:solidFill>
                    <a:srgbClr val="693C8A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53" name="Text Box 19"/>
            <p:cNvSpPr txBox="1">
              <a:spLocks noChangeArrowheads="1"/>
            </p:cNvSpPr>
            <p:nvPr/>
          </p:nvSpPr>
          <p:spPr bwMode="auto">
            <a:xfrm>
              <a:off x="577" y="527"/>
              <a:ext cx="1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 sz="4000" b="1">
                <a:solidFill>
                  <a:srgbClr val="693C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4" name="Groupe 22"/>
          <p:cNvGrpSpPr/>
          <p:nvPr/>
        </p:nvGrpSpPr>
        <p:grpSpPr>
          <a:xfrm>
            <a:off x="552408" y="1272781"/>
            <a:ext cx="5543592" cy="1318019"/>
            <a:chOff x="762000" y="685800"/>
            <a:chExt cx="5543592" cy="1318019"/>
          </a:xfrm>
        </p:grpSpPr>
        <p:pic>
          <p:nvPicPr>
            <p:cNvPr id="61" name="Image 60" descr="image17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00" y="685800"/>
              <a:ext cx="2266992" cy="1318019"/>
            </a:xfrm>
            <a:prstGeom prst="rect">
              <a:avLst/>
            </a:prstGeom>
          </p:spPr>
        </p:pic>
        <p:pic>
          <p:nvPicPr>
            <p:cNvPr id="62" name="Image 61" descr="image175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8600" y="685800"/>
              <a:ext cx="2266992" cy="1318019"/>
            </a:xfrm>
            <a:prstGeom prst="rect">
              <a:avLst/>
            </a:prstGeom>
          </p:spPr>
        </p:pic>
        <p:cxnSp>
          <p:nvCxnSpPr>
            <p:cNvPr id="63" name="Connecteur droit avec flèche 62"/>
            <p:cNvCxnSpPr/>
            <p:nvPr/>
          </p:nvCxnSpPr>
          <p:spPr>
            <a:xfrm>
              <a:off x="3200400" y="1524000"/>
              <a:ext cx="685800" cy="0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Ellipse 63"/>
          <p:cNvSpPr/>
          <p:nvPr/>
        </p:nvSpPr>
        <p:spPr>
          <a:xfrm>
            <a:off x="3657600" y="1066800"/>
            <a:ext cx="2743200" cy="1905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ZoneTexte 64"/>
          <p:cNvSpPr txBox="1"/>
          <p:nvPr/>
        </p:nvSpPr>
        <p:spPr>
          <a:xfrm>
            <a:off x="381000" y="376535"/>
            <a:ext cx="3528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III.    SP3  hybridization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6" name="Espace réservé du numéro de diapositive 6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D5E5E4-8F34-4F80-8CD9-E38D2E044B1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038600" y="1981200"/>
            <a:ext cx="152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Connecteur droit avec flèche 69"/>
          <p:cNvCxnSpPr/>
          <p:nvPr/>
        </p:nvCxnSpPr>
        <p:spPr>
          <a:xfrm flipV="1">
            <a:off x="4038600" y="1981200"/>
            <a:ext cx="0" cy="228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73"/>
          <p:cNvCxnSpPr/>
          <p:nvPr/>
        </p:nvCxnSpPr>
        <p:spPr>
          <a:xfrm flipV="1">
            <a:off x="5791200" y="1981200"/>
            <a:ext cx="0" cy="228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8" descr="s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9237" y="3133725"/>
            <a:ext cx="1528563" cy="1514475"/>
          </a:xfrm>
          <a:prstGeom prst="rect">
            <a:avLst/>
          </a:prstGeom>
          <a:noFill/>
        </p:spPr>
      </p:pic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762000" y="188640"/>
            <a:ext cx="7081838" cy="571500"/>
          </a:xfrm>
        </p:spPr>
        <p:txBody>
          <a:bodyPr/>
          <a:lstStyle/>
          <a:p>
            <a:pPr eaLnBrk="1" hangingPunct="1"/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Saturated polymers – traditional plastics </a:t>
            </a:r>
          </a:p>
        </p:txBody>
      </p:sp>
      <p:grpSp>
        <p:nvGrpSpPr>
          <p:cNvPr id="2" name="Groupe 90"/>
          <p:cNvGrpSpPr>
            <a:grpSpLocks/>
          </p:cNvGrpSpPr>
          <p:nvPr/>
        </p:nvGrpSpPr>
        <p:grpSpPr bwMode="auto">
          <a:xfrm>
            <a:off x="1573907" y="1103040"/>
            <a:ext cx="3286125" cy="1536700"/>
            <a:chOff x="500034" y="1845222"/>
            <a:chExt cx="3286148" cy="1536624"/>
          </a:xfrm>
        </p:grpSpPr>
        <p:grpSp>
          <p:nvGrpSpPr>
            <p:cNvPr id="3" name="Groupe 85"/>
            <p:cNvGrpSpPr>
              <a:grpSpLocks/>
            </p:cNvGrpSpPr>
            <p:nvPr/>
          </p:nvGrpSpPr>
          <p:grpSpPr bwMode="auto">
            <a:xfrm>
              <a:off x="500034" y="1845222"/>
              <a:ext cx="3178538" cy="1536624"/>
              <a:chOff x="500034" y="1845222"/>
              <a:chExt cx="3178538" cy="1536624"/>
            </a:xfrm>
          </p:grpSpPr>
          <p:grpSp>
            <p:nvGrpSpPr>
              <p:cNvPr id="4" name="Groupe 56"/>
              <p:cNvGrpSpPr>
                <a:grpSpLocks/>
              </p:cNvGrpSpPr>
              <p:nvPr/>
            </p:nvGrpSpPr>
            <p:grpSpPr bwMode="auto">
              <a:xfrm>
                <a:off x="500034" y="1845222"/>
                <a:ext cx="1364334" cy="1524482"/>
                <a:chOff x="500034" y="1845222"/>
                <a:chExt cx="1364334" cy="1524482"/>
              </a:xfrm>
            </p:grpSpPr>
            <p:grpSp>
              <p:nvGrpSpPr>
                <p:cNvPr id="5" name="Groupe 55"/>
                <p:cNvGrpSpPr>
                  <a:grpSpLocks/>
                </p:cNvGrpSpPr>
                <p:nvPr/>
              </p:nvGrpSpPr>
              <p:grpSpPr bwMode="auto">
                <a:xfrm>
                  <a:off x="500034" y="2098672"/>
                  <a:ext cx="1082040" cy="901700"/>
                  <a:chOff x="500034" y="2098672"/>
                  <a:chExt cx="1082040" cy="901700"/>
                </a:xfrm>
              </p:grpSpPr>
              <p:sp>
                <p:nvSpPr>
                  <p:cNvPr id="16511" name="Line 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03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2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95088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3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770544" y="218884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4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50884" y="209867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5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1564" y="282003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1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401734" y="282003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505" name="ZoneTexte 26"/>
                <p:cNvSpPr txBox="1">
                  <a:spLocks noChangeArrowheads="1"/>
                </p:cNvSpPr>
                <p:nvPr/>
              </p:nvSpPr>
              <p:spPr bwMode="auto">
                <a:xfrm>
                  <a:off x="571472" y="184522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506" name="ZoneTexte 50"/>
                <p:cNvSpPr txBox="1">
                  <a:spLocks noChangeArrowheads="1"/>
                </p:cNvSpPr>
                <p:nvPr/>
              </p:nvSpPr>
              <p:spPr bwMode="auto">
                <a:xfrm>
                  <a:off x="1000100" y="1916660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507" name="ZoneTexte 51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00037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508" name="ZoneTexte 52"/>
                <p:cNvSpPr txBox="1">
                  <a:spLocks noChangeArrowheads="1"/>
                </p:cNvSpPr>
                <p:nvPr/>
              </p:nvSpPr>
              <p:spPr bwMode="auto">
                <a:xfrm>
                  <a:off x="785786" y="2285992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509" name="ZoneTexte 53"/>
                <p:cNvSpPr txBox="1">
                  <a:spLocks noChangeArrowheads="1"/>
                </p:cNvSpPr>
                <p:nvPr/>
              </p:nvSpPr>
              <p:spPr bwMode="auto">
                <a:xfrm>
                  <a:off x="1214414" y="2416726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510" name="ZoneTexte 54"/>
                <p:cNvSpPr txBox="1">
                  <a:spLocks noChangeArrowheads="1"/>
                </p:cNvSpPr>
                <p:nvPr/>
              </p:nvSpPr>
              <p:spPr bwMode="auto">
                <a:xfrm>
                  <a:off x="1500166" y="2928934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</p:grpSp>
          <p:grpSp>
            <p:nvGrpSpPr>
              <p:cNvPr id="6" name="Groupe 57"/>
              <p:cNvGrpSpPr>
                <a:grpSpLocks/>
              </p:cNvGrpSpPr>
              <p:nvPr/>
            </p:nvGrpSpPr>
            <p:grpSpPr bwMode="auto">
              <a:xfrm>
                <a:off x="1385544" y="1857364"/>
                <a:ext cx="1364334" cy="1524482"/>
                <a:chOff x="500034" y="1845222"/>
                <a:chExt cx="1364334" cy="1524482"/>
              </a:xfrm>
            </p:grpSpPr>
            <p:grpSp>
              <p:nvGrpSpPr>
                <p:cNvPr id="7" name="Groupe 55"/>
                <p:cNvGrpSpPr>
                  <a:grpSpLocks/>
                </p:cNvGrpSpPr>
                <p:nvPr/>
              </p:nvGrpSpPr>
              <p:grpSpPr bwMode="auto">
                <a:xfrm>
                  <a:off x="500034" y="2098672"/>
                  <a:ext cx="1082040" cy="901700"/>
                  <a:chOff x="500034" y="2098672"/>
                  <a:chExt cx="1082040" cy="901700"/>
                </a:xfrm>
              </p:grpSpPr>
              <p:sp>
                <p:nvSpPr>
                  <p:cNvPr id="16498" name="Line 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03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9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95088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0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770544" y="218884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1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50884" y="209867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2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1564" y="282003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503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401734" y="282003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92" name="ZoneTexte 59"/>
                <p:cNvSpPr txBox="1">
                  <a:spLocks noChangeArrowheads="1"/>
                </p:cNvSpPr>
                <p:nvPr/>
              </p:nvSpPr>
              <p:spPr bwMode="auto">
                <a:xfrm>
                  <a:off x="571472" y="184522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93" name="ZoneTexte 60"/>
                <p:cNvSpPr txBox="1">
                  <a:spLocks noChangeArrowheads="1"/>
                </p:cNvSpPr>
                <p:nvPr/>
              </p:nvSpPr>
              <p:spPr bwMode="auto">
                <a:xfrm>
                  <a:off x="1000100" y="1916660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94" name="ZoneTexte 61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00037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95" name="ZoneTexte 62"/>
                <p:cNvSpPr txBox="1">
                  <a:spLocks noChangeArrowheads="1"/>
                </p:cNvSpPr>
                <p:nvPr/>
              </p:nvSpPr>
              <p:spPr bwMode="auto">
                <a:xfrm>
                  <a:off x="785786" y="2285992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496" name="ZoneTexte 63"/>
                <p:cNvSpPr txBox="1">
                  <a:spLocks noChangeArrowheads="1"/>
                </p:cNvSpPr>
                <p:nvPr/>
              </p:nvSpPr>
              <p:spPr bwMode="auto">
                <a:xfrm>
                  <a:off x="1263506" y="2488164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497" name="ZoneTexte 64"/>
                <p:cNvSpPr txBox="1">
                  <a:spLocks noChangeArrowheads="1"/>
                </p:cNvSpPr>
                <p:nvPr/>
              </p:nvSpPr>
              <p:spPr bwMode="auto">
                <a:xfrm>
                  <a:off x="1500166" y="2928934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</p:grpSp>
          <p:grpSp>
            <p:nvGrpSpPr>
              <p:cNvPr id="8" name="Groupe 71"/>
              <p:cNvGrpSpPr>
                <a:grpSpLocks/>
              </p:cNvGrpSpPr>
              <p:nvPr/>
            </p:nvGrpSpPr>
            <p:grpSpPr bwMode="auto">
              <a:xfrm>
                <a:off x="2314238" y="1857364"/>
                <a:ext cx="1364334" cy="1524482"/>
                <a:chOff x="500034" y="1845222"/>
                <a:chExt cx="1364334" cy="1524482"/>
              </a:xfrm>
            </p:grpSpPr>
            <p:grpSp>
              <p:nvGrpSpPr>
                <p:cNvPr id="9" name="Groupe 55"/>
                <p:cNvGrpSpPr>
                  <a:grpSpLocks/>
                </p:cNvGrpSpPr>
                <p:nvPr/>
              </p:nvGrpSpPr>
              <p:grpSpPr bwMode="auto">
                <a:xfrm>
                  <a:off x="500034" y="2098672"/>
                  <a:ext cx="1082040" cy="901700"/>
                  <a:chOff x="500034" y="2098672"/>
                  <a:chExt cx="1082040" cy="901700"/>
                </a:xfrm>
              </p:grpSpPr>
              <p:sp>
                <p:nvSpPr>
                  <p:cNvPr id="16485" name="Line 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003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6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950884" y="2279012"/>
                    <a:ext cx="450850" cy="5410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7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770544" y="218884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8" name="Line 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50884" y="209867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89" name="Line 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11564" y="2820032"/>
                    <a:ext cx="90170" cy="1803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6490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401734" y="2820032"/>
                    <a:ext cx="180340" cy="9017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6479" name="ZoneTexte 73"/>
                <p:cNvSpPr txBox="1">
                  <a:spLocks noChangeArrowheads="1"/>
                </p:cNvSpPr>
                <p:nvPr/>
              </p:nvSpPr>
              <p:spPr bwMode="auto">
                <a:xfrm>
                  <a:off x="571472" y="184522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80" name="ZoneTexte 74"/>
                <p:cNvSpPr txBox="1">
                  <a:spLocks noChangeArrowheads="1"/>
                </p:cNvSpPr>
                <p:nvPr/>
              </p:nvSpPr>
              <p:spPr bwMode="auto">
                <a:xfrm>
                  <a:off x="1000100" y="1916660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81" name="ZoneTexte 75"/>
                <p:cNvSpPr txBox="1">
                  <a:spLocks noChangeArrowheads="1"/>
                </p:cNvSpPr>
                <p:nvPr/>
              </p:nvSpPr>
              <p:spPr bwMode="auto">
                <a:xfrm>
                  <a:off x="1071538" y="3000372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  <p:sp>
              <p:nvSpPr>
                <p:cNvPr id="16482" name="ZoneTexte 76"/>
                <p:cNvSpPr txBox="1">
                  <a:spLocks noChangeArrowheads="1"/>
                </p:cNvSpPr>
                <p:nvPr/>
              </p:nvSpPr>
              <p:spPr bwMode="auto">
                <a:xfrm>
                  <a:off x="785786" y="2285992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483" name="ZoneTexte 77"/>
                <p:cNvSpPr txBox="1">
                  <a:spLocks noChangeArrowheads="1"/>
                </p:cNvSpPr>
                <p:nvPr/>
              </p:nvSpPr>
              <p:spPr bwMode="auto">
                <a:xfrm>
                  <a:off x="1263506" y="2488164"/>
                  <a:ext cx="351378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C</a:t>
                  </a:r>
                </a:p>
              </p:txBody>
            </p:sp>
            <p:sp>
              <p:nvSpPr>
                <p:cNvPr id="16484" name="ZoneTexte 78"/>
                <p:cNvSpPr txBox="1">
                  <a:spLocks noChangeArrowheads="1"/>
                </p:cNvSpPr>
                <p:nvPr/>
              </p:nvSpPr>
              <p:spPr bwMode="auto">
                <a:xfrm>
                  <a:off x="1500166" y="2928934"/>
                  <a:ext cx="36420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800"/>
                    <a:t>H</a:t>
                  </a:r>
                </a:p>
              </p:txBody>
            </p:sp>
          </p:grpSp>
        </p:grpSp>
        <p:cxnSp>
          <p:nvCxnSpPr>
            <p:cNvPr id="88" name="Connecteur droit 87"/>
            <p:cNvCxnSpPr/>
            <p:nvPr/>
          </p:nvCxnSpPr>
          <p:spPr>
            <a:xfrm rot="5400000" flipH="1" flipV="1">
              <a:off x="3214694" y="2286509"/>
              <a:ext cx="571472" cy="57150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388" name="ZoneTexte 91"/>
          <p:cNvSpPr txBox="1">
            <a:spLocks noChangeArrowheads="1"/>
          </p:cNvSpPr>
          <p:nvPr/>
        </p:nvSpPr>
        <p:spPr bwMode="auto">
          <a:xfrm>
            <a:off x="5077769" y="950640"/>
            <a:ext cx="381471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i="1" dirty="0" err="1"/>
              <a:t>Polyethylene</a:t>
            </a:r>
            <a:r>
              <a:rPr lang="fr-FR" sz="2000" i="1" dirty="0"/>
              <a:t> (CH</a:t>
            </a:r>
            <a:r>
              <a:rPr lang="fr-FR" sz="2000" i="1" baseline="-25000" dirty="0"/>
              <a:t>2</a:t>
            </a:r>
            <a:r>
              <a:rPr lang="fr-FR" sz="2000" i="1" dirty="0"/>
              <a:t>)</a:t>
            </a:r>
            <a:r>
              <a:rPr lang="fr-FR" sz="2000" i="1" baseline="-25000" dirty="0"/>
              <a:t>x</a:t>
            </a:r>
            <a:r>
              <a:rPr lang="fr-FR" sz="2000" i="1" dirty="0"/>
              <a:t> – </a:t>
            </a:r>
            <a:r>
              <a:rPr lang="fr-FR" sz="2000" dirty="0" err="1">
                <a:solidFill>
                  <a:srgbClr val="C00000"/>
                </a:solidFill>
              </a:rPr>
              <a:t>saturated</a:t>
            </a:r>
            <a:r>
              <a:rPr lang="fr-FR" sz="2000" dirty="0">
                <a:solidFill>
                  <a:srgbClr val="C00000"/>
                </a:solidFill>
              </a:rPr>
              <a:t> </a:t>
            </a:r>
            <a:r>
              <a:rPr lang="fr-FR" sz="2000" dirty="0" err="1">
                <a:solidFill>
                  <a:srgbClr val="C00000"/>
                </a:solidFill>
              </a:rPr>
              <a:t>polymer</a:t>
            </a:r>
            <a:r>
              <a:rPr lang="fr-FR" sz="2000" dirty="0"/>
              <a:t> </a:t>
            </a:r>
            <a:r>
              <a:rPr lang="fr-FR" sz="2000" dirty="0" err="1"/>
              <a:t>with</a:t>
            </a:r>
            <a:r>
              <a:rPr lang="fr-FR" sz="2000" dirty="0"/>
              <a:t> all  </a:t>
            </a:r>
            <a:r>
              <a:rPr lang="fr-FR" sz="2000" dirty="0" err="1"/>
              <a:t>saturated</a:t>
            </a:r>
            <a:r>
              <a:rPr lang="fr-FR" sz="2000" dirty="0"/>
              <a:t> </a:t>
            </a:r>
            <a:r>
              <a:rPr lang="fr-FR" sz="2000" dirty="0">
                <a:sym typeface="Symbol" pitchFamily="18" charset="2"/>
              </a:rPr>
              <a:t> - bonds</a:t>
            </a:r>
            <a:r>
              <a:rPr lang="fr-FR" sz="2000" dirty="0"/>
              <a:t>, all </a:t>
            </a:r>
            <a:r>
              <a:rPr lang="fr-FR" sz="2000" dirty="0" err="1"/>
              <a:t>electrons</a:t>
            </a:r>
            <a:r>
              <a:rPr lang="fr-FR" sz="2000" dirty="0"/>
              <a:t> </a:t>
            </a:r>
            <a:r>
              <a:rPr lang="fr-FR" sz="2000" dirty="0" err="1"/>
              <a:t>form</a:t>
            </a:r>
            <a:r>
              <a:rPr lang="fr-FR" sz="2000" dirty="0"/>
              <a:t> the </a:t>
            </a:r>
            <a:r>
              <a:rPr lang="fr-FR" sz="2000" dirty="0" err="1"/>
              <a:t>chain</a:t>
            </a:r>
            <a:r>
              <a:rPr lang="fr-FR" sz="2000" dirty="0"/>
              <a:t>  </a:t>
            </a:r>
            <a:r>
              <a:rPr lang="fr-FR" sz="2000" dirty="0" err="1"/>
              <a:t>sceleton</a:t>
            </a:r>
            <a:endParaRPr lang="fr-FR" sz="2000" dirty="0"/>
          </a:p>
        </p:txBody>
      </p:sp>
      <p:sp>
        <p:nvSpPr>
          <p:cNvPr id="16391" name="ZoneTexte 129"/>
          <p:cNvSpPr txBox="1">
            <a:spLocks noChangeArrowheads="1"/>
          </p:cNvSpPr>
          <p:nvPr/>
        </p:nvSpPr>
        <p:spPr bwMode="auto">
          <a:xfrm>
            <a:off x="214313" y="3364468"/>
            <a:ext cx="78140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Conjugated polymers: linear chains, phenyl based, etc</a:t>
            </a:r>
            <a:endParaRPr lang="en-US" sz="2000" b="1" dirty="0"/>
          </a:p>
        </p:txBody>
      </p:sp>
      <p:sp>
        <p:nvSpPr>
          <p:cNvPr id="133" name="Espace réservé du numéro de diapositive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1246A6-88D6-49F4-9D2A-7326FCD9901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135" name="Image 134" descr="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255440"/>
            <a:ext cx="1340069" cy="1295400"/>
          </a:xfrm>
          <a:prstGeom prst="rect">
            <a:avLst/>
          </a:prstGeom>
        </p:spPr>
      </p:pic>
      <p:sp>
        <p:nvSpPr>
          <p:cNvPr id="137" name="ZoneTexte 136"/>
          <p:cNvSpPr txBox="1"/>
          <p:nvPr/>
        </p:nvSpPr>
        <p:spPr>
          <a:xfrm>
            <a:off x="8342063" y="3043535"/>
            <a:ext cx="649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8" name="ZoneTexte 137"/>
          <p:cNvSpPr txBox="1"/>
          <p:nvPr/>
        </p:nvSpPr>
        <p:spPr>
          <a:xfrm>
            <a:off x="188663" y="869975"/>
            <a:ext cx="649537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575489" name="Object 2"/>
          <p:cNvGraphicFramePr>
            <a:graphicFrameLocks noChangeAspect="1"/>
          </p:cNvGraphicFramePr>
          <p:nvPr/>
        </p:nvGraphicFramePr>
        <p:xfrm>
          <a:off x="1046411" y="5300663"/>
          <a:ext cx="4830763" cy="1016000"/>
        </p:xfrm>
        <a:graphic>
          <a:graphicData uri="http://schemas.openxmlformats.org/presentationml/2006/ole">
            <p:oleObj spid="_x0000_s575489" name="CS ChemDraw Drawing" r:id="rId5" imgW="4830840" imgH="1015920" progId="">
              <p:embed/>
            </p:oleObj>
          </a:graphicData>
        </a:graphic>
      </p:graphicFrame>
      <p:graphicFrame>
        <p:nvGraphicFramePr>
          <p:cNvPr id="575490" name="Object 3"/>
          <p:cNvGraphicFramePr>
            <a:graphicFrameLocks noChangeAspect="1"/>
          </p:cNvGraphicFramePr>
          <p:nvPr/>
        </p:nvGraphicFramePr>
        <p:xfrm>
          <a:off x="395536" y="3933825"/>
          <a:ext cx="6477000" cy="1038225"/>
        </p:xfrm>
        <a:graphic>
          <a:graphicData uri="http://schemas.openxmlformats.org/presentationml/2006/ole">
            <p:oleObj spid="_x0000_s575490" name="CS ChemDraw Drawing" r:id="rId6" imgW="4800600" imgH="76932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7129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zh-TW" sz="2400" dirty="0">
                <a:latin typeface="Calibri" pitchFamily="34" charset="0"/>
              </a:rPr>
              <a:t>Electronic structures of </a:t>
            </a:r>
            <a:r>
              <a:rPr lang="en-US" altLang="zh-TW" sz="2400" dirty="0" smtClean="0">
                <a:latin typeface="Calibri" pitchFamily="34" charset="0"/>
              </a:rPr>
              <a:t>conjugated carbon-based systems</a:t>
            </a:r>
            <a:endParaRPr lang="en-US" altLang="zh-TW" sz="2400" dirty="0">
              <a:latin typeface="Calibri" pitchFamily="34" charset="0"/>
            </a:endParaRPr>
          </a:p>
          <a:p>
            <a:pPr marL="457200" indent="-457200">
              <a:buFontTx/>
              <a:buAutoNum type="arabicParenBoth"/>
            </a:pPr>
            <a:r>
              <a:rPr lang="en-US" altLang="zh-TW" sz="2400" dirty="0">
                <a:latin typeface="Calibri" pitchFamily="34" charset="0"/>
              </a:rPr>
              <a:t> Core </a:t>
            </a:r>
            <a:r>
              <a:rPr lang="en-US" altLang="zh-TW" sz="2400" dirty="0" smtClean="0">
                <a:latin typeface="Calibri" pitchFamily="34" charset="0"/>
              </a:rPr>
              <a:t>electrons lying deeply in energy.</a:t>
            </a:r>
            <a:endParaRPr lang="en-US" altLang="zh-TW" sz="2400" dirty="0">
              <a:latin typeface="Calibri" pitchFamily="34" charset="0"/>
            </a:endParaRPr>
          </a:p>
          <a:p>
            <a:pPr marL="457200" indent="-457200">
              <a:buFontTx/>
              <a:buAutoNum type="arabicParenBoth"/>
            </a:pPr>
            <a:r>
              <a:rPr lang="en-US" altLang="zh-TW" sz="2400" dirty="0">
                <a:latin typeface="Calibri" pitchFamily="34" charset="0"/>
              </a:rPr>
              <a:t> </a:t>
            </a:r>
            <a:r>
              <a:rPr lang="en-US" altLang="zh-TW" sz="2400" dirty="0">
                <a:latin typeface="Symbol" pitchFamily="18" charset="2"/>
              </a:rPr>
              <a:t>s</a:t>
            </a:r>
            <a:r>
              <a:rPr lang="en-US" altLang="zh-TW" sz="2400" dirty="0">
                <a:latin typeface="Calibri" pitchFamily="34" charset="0"/>
              </a:rPr>
              <a:t> </a:t>
            </a:r>
            <a:r>
              <a:rPr lang="en-US" altLang="zh-TW" sz="2400" dirty="0" smtClean="0">
                <a:latin typeface="Calibri" pitchFamily="34" charset="0"/>
              </a:rPr>
              <a:t>electrons from the </a:t>
            </a:r>
            <a:r>
              <a:rPr lang="en-US" altLang="zh-TW" sz="2400" dirty="0" err="1" smtClean="0">
                <a:latin typeface="Calibri" pitchFamily="34" charset="0"/>
              </a:rPr>
              <a:t>valent</a:t>
            </a:r>
            <a:r>
              <a:rPr lang="en-US" altLang="zh-TW" sz="2400" dirty="0" smtClean="0">
                <a:latin typeface="Calibri" pitchFamily="34" charset="0"/>
              </a:rPr>
              <a:t> sp3 shell of the carbon, their </a:t>
            </a:r>
            <a:r>
              <a:rPr lang="en-US" altLang="zh-TW" sz="2400" dirty="0" err="1" smtClean="0">
                <a:latin typeface="Calibri" pitchFamily="34" charset="0"/>
              </a:rPr>
              <a:t>orbitals</a:t>
            </a:r>
            <a:r>
              <a:rPr lang="en-US" altLang="zh-TW" sz="2400" dirty="0" smtClean="0">
                <a:latin typeface="Calibri" pitchFamily="34" charset="0"/>
              </a:rPr>
              <a:t> are directed in the backbone plane and localized </a:t>
            </a:r>
            <a:r>
              <a:rPr lang="en-US" altLang="zh-TW" sz="2400" dirty="0">
                <a:latin typeface="Calibri" pitchFamily="34" charset="0"/>
              </a:rPr>
              <a:t>between two </a:t>
            </a:r>
            <a:r>
              <a:rPr lang="en-US" altLang="zh-TW" sz="2400" dirty="0" smtClean="0">
                <a:latin typeface="Calibri" pitchFamily="34" charset="0"/>
              </a:rPr>
              <a:t>adjacent atoms</a:t>
            </a:r>
            <a:r>
              <a:rPr lang="en-US" altLang="zh-TW" sz="2400" dirty="0">
                <a:latin typeface="Calibri" pitchFamily="34" charset="0"/>
              </a:rPr>
              <a:t>.</a:t>
            </a:r>
          </a:p>
          <a:p>
            <a:pPr marL="457200" indent="-457200">
              <a:buFontTx/>
              <a:buAutoNum type="arabicParenBoth"/>
            </a:pPr>
            <a:r>
              <a:rPr lang="en-US" altLang="zh-TW" sz="2400" dirty="0">
                <a:latin typeface="Calibri" pitchFamily="34" charset="0"/>
              </a:rPr>
              <a:t> </a:t>
            </a:r>
            <a:r>
              <a:rPr lang="en-US" altLang="zh-TW" sz="2400" dirty="0" smtClean="0">
                <a:solidFill>
                  <a:srgbClr val="C00000"/>
                </a:solidFill>
                <a:latin typeface="Symbol" pitchFamily="18" charset="2"/>
              </a:rPr>
              <a:t>p</a:t>
            </a:r>
            <a:r>
              <a:rPr lang="en-US" altLang="zh-TW" sz="24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TW" sz="2400" dirty="0">
                <a:solidFill>
                  <a:srgbClr val="C00000"/>
                </a:solidFill>
                <a:latin typeface="Calibri" pitchFamily="34" charset="0"/>
              </a:rPr>
              <a:t>electrons, </a:t>
            </a:r>
            <a:r>
              <a:rPr lang="en-US" altLang="zh-TW" sz="2400" dirty="0" smtClean="0">
                <a:solidFill>
                  <a:srgbClr val="C00000"/>
                </a:solidFill>
                <a:latin typeface="Calibri" pitchFamily="34" charset="0"/>
              </a:rPr>
              <a:t> </a:t>
            </a:r>
            <a:r>
              <a:rPr lang="en-US" altLang="zh-TW" sz="2400" dirty="0" smtClean="0">
                <a:latin typeface="Calibri" pitchFamily="34" charset="0"/>
              </a:rPr>
              <a:t>from the top sp3 shell , their </a:t>
            </a:r>
            <a:r>
              <a:rPr lang="en-US" altLang="zh-TW" sz="2400" dirty="0" err="1" smtClean="0">
                <a:latin typeface="Calibri" pitchFamily="34" charset="0"/>
              </a:rPr>
              <a:t>orbitals</a:t>
            </a:r>
            <a:r>
              <a:rPr lang="en-US" altLang="zh-TW" sz="2400" dirty="0" smtClean="0">
                <a:latin typeface="Calibri" pitchFamily="34" charset="0"/>
              </a:rPr>
              <a:t> are directed perpendicularly to the backbone plane, hence  delocalized </a:t>
            </a:r>
            <a:r>
              <a:rPr lang="en-US" altLang="zh-TW" sz="2400" dirty="0">
                <a:latin typeface="Calibri" pitchFamily="34" charset="0"/>
              </a:rPr>
              <a:t>over an array of atoms, </a:t>
            </a:r>
            <a:r>
              <a:rPr lang="en-US" altLang="zh-TW" sz="2400" dirty="0" smtClean="0">
                <a:latin typeface="Calibri" pitchFamily="34" charset="0"/>
              </a:rPr>
              <a:t>hence the term “</a:t>
            </a:r>
            <a:r>
              <a:rPr lang="en-US" altLang="zh-TW" sz="2400" dirty="0" smtClean="0">
                <a:latin typeface="Symbol" pitchFamily="18" charset="2"/>
              </a:rPr>
              <a:t>p-</a:t>
            </a:r>
            <a:r>
              <a:rPr lang="en-US" altLang="zh-TW" sz="2400" dirty="0" smtClean="0">
                <a:latin typeface="Calibri" pitchFamily="34" charset="0"/>
              </a:rPr>
              <a:t> conjugation”.</a:t>
            </a:r>
            <a:endParaRPr lang="en-US" altLang="zh-TW" sz="2400" dirty="0">
              <a:latin typeface="Calibri" pitchFamily="34" charset="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9144000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Lecture 1.</a:t>
            </a: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 Low dimensional electronic systems: organic crystals, chain- and layered compounds, interfaces, conducting polymers. </a:t>
            </a:r>
            <a:b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Symmetry broken ground states: charge- spin- and bond density waves; Wigner crystal; charge ordering; electronic ferroelectricity; Mott, Peierls and excitonic insulators.</a:t>
            </a:r>
          </a:p>
          <a:p>
            <a:endParaRPr lang="en-US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rgbClr val="002060"/>
                </a:solidFill>
              </a:rPr>
              <a:t>Lecture 2.</a:t>
            </a:r>
            <a:r>
              <a:rPr lang="en-US" sz="2300" dirty="0" smtClean="0">
                <a:solidFill>
                  <a:srgbClr val="002060"/>
                </a:solidFill>
              </a:rPr>
              <a:t> Excitations and carriers in correlated electronic systems:  excitons, polarons, solitons,  </a:t>
            </a:r>
            <a:r>
              <a:rPr lang="en-US" sz="2300" dirty="0" err="1" smtClean="0">
                <a:solidFill>
                  <a:srgbClr val="002060"/>
                </a:solidFill>
              </a:rPr>
              <a:t>phasons</a:t>
            </a:r>
            <a:r>
              <a:rPr lang="en-US" sz="2300" dirty="0" smtClean="0">
                <a:solidFill>
                  <a:srgbClr val="002060"/>
                </a:solidFill>
              </a:rPr>
              <a:t>. </a:t>
            </a:r>
          </a:p>
          <a:p>
            <a:endParaRPr lang="en-US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Lecture 3. </a:t>
            </a: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Electronic ferroelectricity: from realities of organic conductors to perspectives of conjugated polymers. </a:t>
            </a:r>
            <a:b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The related physics of solitons and domain walls.</a:t>
            </a:r>
          </a:p>
          <a:p>
            <a:endParaRPr lang="en-US" sz="800" dirty="0" smtClean="0">
              <a:solidFill>
                <a:srgbClr val="002060"/>
              </a:solidFill>
            </a:endParaRPr>
          </a:p>
          <a:p>
            <a:r>
              <a:rPr lang="en-US" sz="2300" b="1" dirty="0" smtClean="0">
                <a:solidFill>
                  <a:srgbClr val="002060"/>
                </a:solidFill>
              </a:rPr>
              <a:t>Lecture 4. </a:t>
            </a:r>
            <a:r>
              <a:rPr lang="en-US" sz="2300" dirty="0" smtClean="0">
                <a:solidFill>
                  <a:srgbClr val="002060"/>
                </a:solidFill>
              </a:rPr>
              <a:t>Theory elements for correlated electronic systems in one and two dimensions.</a:t>
            </a:r>
          </a:p>
          <a:p>
            <a:endParaRPr lang="en-US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2300" b="1" dirty="0" smtClean="0">
                <a:solidFill>
                  <a:schemeClr val="accent6">
                    <a:lumMod val="50000"/>
                  </a:schemeClr>
                </a:solidFill>
              </a:rPr>
              <a:t>Lecture 5. </a:t>
            </a:r>
            <a:r>
              <a:rPr lang="en-US" sz="2300" dirty="0" smtClean="0">
                <a:solidFill>
                  <a:schemeClr val="accent6">
                    <a:lumMod val="50000"/>
                  </a:schemeClr>
                </a:solidFill>
              </a:rPr>
              <a:t>Dynamical phase transitions in cooperative electronic systems induced by fast optical pumping or voltage pulses.</a:t>
            </a:r>
          </a:p>
          <a:p>
            <a:endParaRPr lang="en-US" sz="800" dirty="0" smtClean="0">
              <a:solidFill>
                <a:srgbClr val="002060"/>
              </a:solidFill>
            </a:endParaRPr>
          </a:p>
          <a:p>
            <a:r>
              <a:rPr lang="en-US" sz="2300" b="1" dirty="0" smtClean="0">
                <a:solidFill>
                  <a:srgbClr val="002060"/>
                </a:solidFill>
              </a:rPr>
              <a:t>Lecture 6. </a:t>
            </a:r>
            <a:r>
              <a:rPr lang="en-US" sz="2300" dirty="0" smtClean="0">
                <a:solidFill>
                  <a:srgbClr val="002060"/>
                </a:solidFill>
              </a:rPr>
              <a:t>Story of field-induced rising of the superconductivity or distraction of the insulating state. Transformations of collective electronic states under the electric field or the current.</a:t>
            </a:r>
            <a:endParaRPr lang="en-US" sz="23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60648"/>
            <a:ext cx="6120680" cy="340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3528" y="4221088"/>
            <a:ext cx="882047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i="0" dirty="0" err="1"/>
              <a:t>Heeger</a:t>
            </a:r>
            <a:r>
              <a:rPr lang="en-US" sz="2400" i="0" dirty="0"/>
              <a:t>, MacDiarmid and </a:t>
            </a:r>
            <a:r>
              <a:rPr lang="en-US" sz="2400" i="0" dirty="0" err="1"/>
              <a:t>Shirakawa</a:t>
            </a:r>
            <a:r>
              <a:rPr lang="en-US" sz="2400" i="0" dirty="0"/>
              <a:t>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i="0" dirty="0"/>
              <a:t>Nobel Prize in chemistry 2000 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i="0" dirty="0"/>
              <a:t>« for the discovery and development of electrically conducting polymers ».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i="0" dirty="0"/>
              <a:t>Inside these noodles: </a:t>
            </a:r>
            <a:r>
              <a:rPr lang="en-US" sz="2400" i="0" dirty="0" smtClean="0"/>
              <a:t>poly-crystals of </a:t>
            </a:r>
            <a:r>
              <a:rPr lang="en-US" sz="2400" dirty="0" smtClean="0"/>
              <a:t>trans-</a:t>
            </a:r>
            <a:r>
              <a:rPr lang="en-US" sz="2400" dirty="0"/>
              <a:t>(</a:t>
            </a:r>
            <a:r>
              <a:rPr lang="en-US" sz="2400" dirty="0" smtClean="0"/>
              <a:t>CH)</a:t>
            </a:r>
            <a:r>
              <a:rPr lang="en-US" sz="2400" baseline="-25000" dirty="0" smtClean="0"/>
              <a:t>x</a:t>
            </a:r>
          </a:p>
          <a:p>
            <a:pPr eaLnBrk="0" hangingPunc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i="0" dirty="0" smtClean="0">
                <a:latin typeface="+mn-lt"/>
                <a:sym typeface="Symbol" pitchFamily="18" charset="2"/>
              </a:rPr>
              <a:t>Made conducting under a heavy doping (</a:t>
            </a:r>
            <a:r>
              <a:rPr lang="en-US" sz="2400" i="0" dirty="0" err="1" smtClean="0">
                <a:latin typeface="+mn-lt"/>
                <a:sym typeface="Symbol" pitchFamily="18" charset="2"/>
              </a:rPr>
              <a:t>Y.W.</a:t>
            </a:r>
            <a:r>
              <a:rPr lang="en-US" sz="2400" i="0" dirty="0" smtClean="0">
                <a:latin typeface="+mn-lt"/>
                <a:sym typeface="Symbol" pitchFamily="18" charset="2"/>
              </a:rPr>
              <a:t> Park)</a:t>
            </a:r>
            <a:endParaRPr lang="en-US" sz="2400" i="0" dirty="0">
              <a:latin typeface="+mn-lt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133676"/>
            <a:ext cx="3203322" cy="296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760" y="1268760"/>
            <a:ext cx="212372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68760"/>
            <a:ext cx="35029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:\Users\Serguei_2\Desktop\akag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7" y="1268760"/>
            <a:ext cx="2592289" cy="2592288"/>
          </a:xfrm>
          <a:prstGeom prst="rect">
            <a:avLst/>
          </a:prstGeom>
          <a:noFill/>
        </p:spPr>
      </p:pic>
      <p:sp>
        <p:nvSpPr>
          <p:cNvPr id="32" name="ZoneTexte 31"/>
          <p:cNvSpPr txBox="1"/>
          <p:nvPr/>
        </p:nvSpPr>
        <p:spPr>
          <a:xfrm>
            <a:off x="0" y="44624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Helicoidal</a:t>
            </a:r>
            <a:r>
              <a:rPr lang="en-US" sz="2400" dirty="0" smtClean="0"/>
              <a:t> </a:t>
            </a:r>
            <a:r>
              <a:rPr lang="en-US" sz="2400" dirty="0" err="1" smtClean="0"/>
              <a:t>polyacethelene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3300"/>
                </a:solidFill>
              </a:rPr>
              <a:t>(</a:t>
            </a:r>
            <a:r>
              <a:rPr lang="en-US" sz="2400" dirty="0" err="1" smtClean="0">
                <a:solidFill>
                  <a:srgbClr val="003300"/>
                </a:solidFill>
              </a:rPr>
              <a:t>K.Akagi</a:t>
            </a:r>
            <a:r>
              <a:rPr lang="en-US" sz="2400" dirty="0" smtClean="0">
                <a:solidFill>
                  <a:srgbClr val="003300"/>
                </a:solidFill>
              </a:rPr>
              <a:t>, Kyoto)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EF47DB"/>
                </a:solidFill>
              </a:rPr>
              <a:t>- </a:t>
            </a:r>
            <a:r>
              <a:rPr lang="en-US" sz="2400" dirty="0" smtClean="0">
                <a:solidFill>
                  <a:srgbClr val="C00000"/>
                </a:solidFill>
              </a:rPr>
              <a:t>multi-scale material</a:t>
            </a:r>
            <a:r>
              <a:rPr lang="en-US" sz="2400" dirty="0" smtClean="0">
                <a:solidFill>
                  <a:srgbClr val="EF47DB"/>
                </a:solidFill>
              </a:rPr>
              <a:t>:</a:t>
            </a:r>
          </a:p>
          <a:p>
            <a:pPr algn="ctr"/>
            <a:r>
              <a:rPr lang="en-US" sz="2400" dirty="0" smtClean="0">
                <a:solidFill>
                  <a:srgbClr val="EF47DB"/>
                </a:solidFill>
              </a:rPr>
              <a:t>cells -&gt; spirals -&gt; threads -&gt; crystalline fibers -&gt; polymer chains</a:t>
            </a:r>
          </a:p>
          <a:p>
            <a:pPr algn="ctr"/>
            <a:r>
              <a:rPr lang="en-US" sz="2400" dirty="0" smtClean="0">
                <a:solidFill>
                  <a:srgbClr val="EF47DB"/>
                </a:solidFill>
              </a:rPr>
              <a:t>-&gt; </a:t>
            </a:r>
            <a:r>
              <a:rPr lang="en-US" sz="2400" b="1" dirty="0" smtClean="0">
                <a:solidFill>
                  <a:srgbClr val="EF47DB"/>
                </a:solidFill>
                <a:latin typeface="Symbol" pitchFamily="18" charset="2"/>
              </a:rPr>
              <a:t>p</a:t>
            </a:r>
            <a:r>
              <a:rPr lang="en-US" sz="2400" dirty="0" smtClean="0">
                <a:solidFill>
                  <a:srgbClr val="EF47DB"/>
                </a:solidFill>
              </a:rPr>
              <a:t>-electrons -&gt; </a:t>
            </a:r>
            <a:r>
              <a:rPr lang="en-US" sz="2400" dirty="0" err="1" smtClean="0">
                <a:solidFill>
                  <a:srgbClr val="EF47DB"/>
                </a:solidFill>
              </a:rPr>
              <a:t>Peierls-dimerization</a:t>
            </a:r>
            <a:r>
              <a:rPr lang="en-US" sz="2400" dirty="0" smtClean="0">
                <a:solidFill>
                  <a:srgbClr val="EF47DB"/>
                </a:solidFill>
              </a:rPr>
              <a:t> -&gt; solitons -&gt; confinement</a:t>
            </a:r>
            <a:endParaRPr lang="en-US" sz="2400" dirty="0">
              <a:solidFill>
                <a:srgbClr val="EF47DB"/>
              </a:solidFill>
            </a:endParaRPr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40" y="4149080"/>
            <a:ext cx="4876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Connecteur droit avec flèche 9"/>
          <p:cNvCxnSpPr/>
          <p:nvPr/>
        </p:nvCxnSpPr>
        <p:spPr>
          <a:xfrm>
            <a:off x="3635896" y="2276872"/>
            <a:ext cx="1440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6516216" y="2492896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4" idx="2"/>
          </p:cNvCxnSpPr>
          <p:nvPr/>
        </p:nvCxnSpPr>
        <p:spPr>
          <a:xfrm flipH="1">
            <a:off x="7236296" y="3897660"/>
            <a:ext cx="666328" cy="8274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5076056" y="5229200"/>
            <a:ext cx="187220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8B3E1-4341-4C10-983B-BF42DBEB7C2C}" type="slidenum">
              <a:rPr lang="fr-FR" altLang="ko-KR" smtClean="0"/>
              <a:pPr/>
              <a:t>22</a:t>
            </a:fld>
            <a:endParaRPr lang="fr-FR" altLang="ko-KR"/>
          </a:p>
        </p:txBody>
      </p:sp>
      <p:sp>
        <p:nvSpPr>
          <p:cNvPr id="5" name="ZoneTexte 4"/>
          <p:cNvSpPr txBox="1"/>
          <p:nvPr/>
        </p:nvSpPr>
        <p:spPr>
          <a:xfrm>
            <a:off x="1" y="0"/>
            <a:ext cx="914400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ko-KR" sz="2400" b="0" dirty="0" smtClean="0">
                <a:ea typeface="굴림" pitchFamily="34" charset="-127"/>
                <a:sym typeface="Wingdings" pitchFamily="2" charset="2"/>
              </a:rPr>
              <a:t>Substituted polyacetylenes - Today’s great variety: </a:t>
            </a:r>
          </a:p>
          <a:p>
            <a:pPr>
              <a:lnSpc>
                <a:spcPct val="130000"/>
              </a:lnSpc>
            </a:pPr>
            <a:r>
              <a:rPr lang="en-US" altLang="ko-KR" sz="2400" b="0" dirty="0" smtClean="0">
                <a:ea typeface="굴림" pitchFamily="34" charset="-127"/>
                <a:sym typeface="Wingdings" pitchFamily="2" charset="2"/>
              </a:rPr>
              <a:t>chemistry </a:t>
            </a:r>
            <a:r>
              <a:rPr lang="en-US" altLang="ko-KR" sz="2400" dirty="0" smtClean="0">
                <a:ea typeface="굴림" pitchFamily="34" charset="-127"/>
                <a:sym typeface="Wingdings" pitchFamily="2" charset="2"/>
              </a:rPr>
              <a:t>is </a:t>
            </a:r>
            <a:r>
              <a:rPr lang="en-US" altLang="ko-KR" sz="2400" b="0" dirty="0" smtClean="0">
                <a:ea typeface="굴림" pitchFamily="34" charset="-127"/>
                <a:sym typeface="Wingdings" pitchFamily="2" charset="2"/>
              </a:rPr>
              <a:t>centered in </a:t>
            </a:r>
            <a:r>
              <a:rPr lang="en-US" altLang="ko-KR" sz="2400" dirty="0" smtClean="0">
                <a:ea typeface="굴림" pitchFamily="34" charset="-127"/>
                <a:sym typeface="Wingdings" pitchFamily="2" charset="2"/>
              </a:rPr>
              <a:t>Kyoto</a:t>
            </a:r>
            <a:r>
              <a:rPr lang="en-US" altLang="ko-KR" sz="2400" b="0" dirty="0" smtClean="0">
                <a:ea typeface="굴림" pitchFamily="34" charset="-127"/>
                <a:sym typeface="Wingdings" pitchFamily="2" charset="2"/>
              </a:rPr>
              <a:t>, Hong Kong, Beijing, </a:t>
            </a:r>
            <a:endParaRPr lang="en-US" altLang="ko-KR" sz="2400" b="0" dirty="0" smtClean="0">
              <a:ea typeface="굴림" pitchFamily="34" charset="-127"/>
            </a:endParaRPr>
          </a:p>
        </p:txBody>
      </p:sp>
      <p:pic>
        <p:nvPicPr>
          <p:cNvPr id="156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0" y="1728986"/>
            <a:ext cx="4486275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380047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4932040" y="3140968"/>
            <a:ext cx="4054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Semiconductor, excitons,</a:t>
            </a:r>
            <a:br>
              <a:rPr lang="en-US" sz="2400" dirty="0" smtClean="0"/>
            </a:br>
            <a:r>
              <a:rPr lang="en-US" sz="2400" dirty="0" smtClean="0"/>
              <a:t>light emission, even Lasing !</a:t>
            </a:r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DBDDD2-45D2-499B-A9CA-A73400123D1B}" type="slidenum">
              <a:rPr lang="fr-FR" smtClean="0"/>
              <a:pPr/>
              <a:t>23</a:t>
            </a:fld>
            <a:endParaRPr lang="fr-FR" smtClean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55976" y="2348880"/>
            <a:ext cx="4057650" cy="776164"/>
            <a:chOff x="1420" y="5023"/>
            <a:chExt cx="6390" cy="1562"/>
          </a:xfrm>
        </p:grpSpPr>
        <p:sp>
          <p:nvSpPr>
            <p:cNvPr id="49225" name="Line 3"/>
            <p:cNvSpPr>
              <a:spLocks noChangeShapeType="1"/>
            </p:cNvSpPr>
            <p:nvPr/>
          </p:nvSpPr>
          <p:spPr bwMode="auto">
            <a:xfrm flipV="1">
              <a:off x="142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26" name="Line 4"/>
            <p:cNvSpPr>
              <a:spLocks noChangeShapeType="1"/>
            </p:cNvSpPr>
            <p:nvPr/>
          </p:nvSpPr>
          <p:spPr bwMode="auto">
            <a:xfrm>
              <a:off x="213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27" name="Line 5"/>
            <p:cNvSpPr>
              <a:spLocks noChangeShapeType="1"/>
            </p:cNvSpPr>
            <p:nvPr/>
          </p:nvSpPr>
          <p:spPr bwMode="auto">
            <a:xfrm flipV="1">
              <a:off x="426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28" name="Line 6"/>
            <p:cNvSpPr>
              <a:spLocks noChangeShapeType="1"/>
            </p:cNvSpPr>
            <p:nvPr/>
          </p:nvSpPr>
          <p:spPr bwMode="auto">
            <a:xfrm>
              <a:off x="497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29" name="Line 7"/>
            <p:cNvSpPr>
              <a:spLocks noChangeShapeType="1"/>
            </p:cNvSpPr>
            <p:nvPr/>
          </p:nvSpPr>
          <p:spPr bwMode="auto">
            <a:xfrm flipV="1">
              <a:off x="284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0" name="Line 8"/>
            <p:cNvSpPr>
              <a:spLocks noChangeShapeType="1"/>
            </p:cNvSpPr>
            <p:nvPr/>
          </p:nvSpPr>
          <p:spPr bwMode="auto">
            <a:xfrm>
              <a:off x="355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1" name="Line 9"/>
            <p:cNvSpPr>
              <a:spLocks noChangeShapeType="1"/>
            </p:cNvSpPr>
            <p:nvPr/>
          </p:nvSpPr>
          <p:spPr bwMode="auto">
            <a:xfrm flipV="1">
              <a:off x="568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2" name="Line 10"/>
            <p:cNvSpPr>
              <a:spLocks noChangeShapeType="1"/>
            </p:cNvSpPr>
            <p:nvPr/>
          </p:nvSpPr>
          <p:spPr bwMode="auto">
            <a:xfrm>
              <a:off x="639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3" name="Line 11"/>
            <p:cNvSpPr>
              <a:spLocks noChangeShapeType="1"/>
            </p:cNvSpPr>
            <p:nvPr/>
          </p:nvSpPr>
          <p:spPr bwMode="auto">
            <a:xfrm flipV="1">
              <a:off x="7100" y="5307"/>
              <a:ext cx="710" cy="9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4" name="Line 12"/>
            <p:cNvSpPr>
              <a:spLocks noChangeShapeType="1"/>
            </p:cNvSpPr>
            <p:nvPr/>
          </p:nvSpPr>
          <p:spPr bwMode="auto">
            <a:xfrm>
              <a:off x="2130" y="5023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5" name="Line 13"/>
            <p:cNvSpPr>
              <a:spLocks noChangeShapeType="1"/>
            </p:cNvSpPr>
            <p:nvPr/>
          </p:nvSpPr>
          <p:spPr bwMode="auto">
            <a:xfrm>
              <a:off x="4970" y="5023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6" name="Line 14"/>
            <p:cNvSpPr>
              <a:spLocks noChangeShapeType="1"/>
            </p:cNvSpPr>
            <p:nvPr/>
          </p:nvSpPr>
          <p:spPr bwMode="auto">
            <a:xfrm>
              <a:off x="3550" y="5023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7" name="Line 15"/>
            <p:cNvSpPr>
              <a:spLocks noChangeShapeType="1"/>
            </p:cNvSpPr>
            <p:nvPr/>
          </p:nvSpPr>
          <p:spPr bwMode="auto">
            <a:xfrm>
              <a:off x="2850" y="6301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8" name="Line 16"/>
            <p:cNvSpPr>
              <a:spLocks noChangeShapeType="1"/>
            </p:cNvSpPr>
            <p:nvPr/>
          </p:nvSpPr>
          <p:spPr bwMode="auto">
            <a:xfrm>
              <a:off x="4260" y="6301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39" name="Line 17"/>
            <p:cNvSpPr>
              <a:spLocks noChangeShapeType="1"/>
            </p:cNvSpPr>
            <p:nvPr/>
          </p:nvSpPr>
          <p:spPr bwMode="auto">
            <a:xfrm>
              <a:off x="7100" y="6301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0" name="Line 18"/>
            <p:cNvSpPr>
              <a:spLocks noChangeShapeType="1"/>
            </p:cNvSpPr>
            <p:nvPr/>
          </p:nvSpPr>
          <p:spPr bwMode="auto">
            <a:xfrm>
              <a:off x="6390" y="5023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1" name="Line 19"/>
            <p:cNvSpPr>
              <a:spLocks noChangeShapeType="1"/>
            </p:cNvSpPr>
            <p:nvPr/>
          </p:nvSpPr>
          <p:spPr bwMode="auto">
            <a:xfrm>
              <a:off x="5680" y="6301"/>
              <a:ext cx="0" cy="2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2" name="Line 20"/>
            <p:cNvSpPr>
              <a:spLocks noChangeShapeType="1"/>
            </p:cNvSpPr>
            <p:nvPr/>
          </p:nvSpPr>
          <p:spPr bwMode="auto">
            <a:xfrm flipV="1">
              <a:off x="1562" y="5449"/>
              <a:ext cx="612" cy="80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3" name="Line 21"/>
            <p:cNvSpPr>
              <a:spLocks noChangeShapeType="1"/>
            </p:cNvSpPr>
            <p:nvPr/>
          </p:nvSpPr>
          <p:spPr bwMode="auto">
            <a:xfrm flipV="1">
              <a:off x="2938" y="5493"/>
              <a:ext cx="612" cy="80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4" name="Line 22"/>
            <p:cNvSpPr>
              <a:spLocks noChangeShapeType="1"/>
            </p:cNvSpPr>
            <p:nvPr/>
          </p:nvSpPr>
          <p:spPr bwMode="auto">
            <a:xfrm flipV="1">
              <a:off x="4358" y="5493"/>
              <a:ext cx="612" cy="80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245" name="Line 23"/>
            <p:cNvSpPr>
              <a:spLocks noChangeShapeType="1"/>
            </p:cNvSpPr>
            <p:nvPr/>
          </p:nvSpPr>
          <p:spPr bwMode="auto">
            <a:xfrm flipV="1">
              <a:off x="5778" y="5449"/>
              <a:ext cx="612" cy="808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51520" y="2348880"/>
            <a:ext cx="3479800" cy="1063253"/>
            <a:chOff x="480" y="3024"/>
            <a:chExt cx="3042" cy="1222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480" y="3024"/>
              <a:ext cx="3042" cy="1222"/>
              <a:chOff x="480" y="3024"/>
              <a:chExt cx="3042" cy="1222"/>
            </a:xfrm>
          </p:grpSpPr>
          <p:sp>
            <p:nvSpPr>
              <p:cNvPr id="49204" name="Line 26"/>
              <p:cNvSpPr>
                <a:spLocks noChangeShapeType="1"/>
              </p:cNvSpPr>
              <p:nvPr/>
            </p:nvSpPr>
            <p:spPr bwMode="auto">
              <a:xfrm flipV="1">
                <a:off x="480" y="3360"/>
                <a:ext cx="547" cy="5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05" name="Line 27"/>
              <p:cNvSpPr>
                <a:spLocks noChangeShapeType="1"/>
              </p:cNvSpPr>
              <p:nvPr/>
            </p:nvSpPr>
            <p:spPr bwMode="auto">
              <a:xfrm>
                <a:off x="1008" y="3360"/>
                <a:ext cx="498" cy="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06" name="Line 28"/>
              <p:cNvSpPr>
                <a:spLocks noChangeShapeType="1"/>
              </p:cNvSpPr>
              <p:nvPr/>
            </p:nvSpPr>
            <p:spPr bwMode="auto">
              <a:xfrm flipV="1">
                <a:off x="1008" y="3168"/>
                <a:ext cx="1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07" name="Text Box 29"/>
              <p:cNvSpPr txBox="1">
                <a:spLocks noChangeArrowheads="1"/>
              </p:cNvSpPr>
              <p:nvPr/>
            </p:nvSpPr>
            <p:spPr bwMode="auto">
              <a:xfrm>
                <a:off x="867" y="3438"/>
                <a:ext cx="305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dirty="0"/>
                  <a:t>C</a:t>
                </a:r>
              </a:p>
            </p:txBody>
          </p:sp>
          <p:sp>
            <p:nvSpPr>
              <p:cNvPr id="49208" name="Text Box 30"/>
              <p:cNvSpPr txBox="1">
                <a:spLocks noChangeArrowheads="1"/>
              </p:cNvSpPr>
              <p:nvPr/>
            </p:nvSpPr>
            <p:spPr bwMode="auto">
              <a:xfrm>
                <a:off x="1046" y="3048"/>
                <a:ext cx="317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H</a:t>
                </a:r>
              </a:p>
            </p:txBody>
          </p:sp>
          <p:sp>
            <p:nvSpPr>
              <p:cNvPr id="49209" name="Text Box 31"/>
              <p:cNvSpPr txBox="1">
                <a:spLocks noChangeArrowheads="1"/>
              </p:cNvSpPr>
              <p:nvPr/>
            </p:nvSpPr>
            <p:spPr bwMode="auto">
              <a:xfrm>
                <a:off x="1248" y="3791"/>
                <a:ext cx="199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800"/>
                  <a:t>C</a:t>
                </a:r>
              </a:p>
            </p:txBody>
          </p:sp>
          <p:sp>
            <p:nvSpPr>
              <p:cNvPr id="49210" name="Line 32"/>
              <p:cNvSpPr>
                <a:spLocks noChangeShapeType="1"/>
              </p:cNvSpPr>
              <p:nvPr/>
            </p:nvSpPr>
            <p:spPr bwMode="auto">
              <a:xfrm flipV="1">
                <a:off x="2006" y="31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1" name="Text Box 33"/>
              <p:cNvSpPr txBox="1">
                <a:spLocks noChangeArrowheads="1"/>
              </p:cNvSpPr>
              <p:nvPr/>
            </p:nvSpPr>
            <p:spPr bwMode="auto">
              <a:xfrm>
                <a:off x="2255" y="3791"/>
                <a:ext cx="305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C</a:t>
                </a:r>
              </a:p>
            </p:txBody>
          </p:sp>
          <p:sp>
            <p:nvSpPr>
              <p:cNvPr id="49212" name="Line 34"/>
              <p:cNvSpPr>
                <a:spLocks noChangeShapeType="1"/>
              </p:cNvSpPr>
              <p:nvPr/>
            </p:nvSpPr>
            <p:spPr bwMode="auto">
              <a:xfrm flipV="1">
                <a:off x="1488" y="3312"/>
                <a:ext cx="528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3" name="Line 35"/>
              <p:cNvSpPr>
                <a:spLocks noChangeShapeType="1"/>
              </p:cNvSpPr>
              <p:nvPr/>
            </p:nvSpPr>
            <p:spPr bwMode="auto">
              <a:xfrm>
                <a:off x="2016" y="3336"/>
                <a:ext cx="48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4" name="Text Box 36"/>
              <p:cNvSpPr txBox="1">
                <a:spLocks noChangeArrowheads="1"/>
              </p:cNvSpPr>
              <p:nvPr/>
            </p:nvSpPr>
            <p:spPr bwMode="auto">
              <a:xfrm>
                <a:off x="1875" y="3508"/>
                <a:ext cx="305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dirty="0"/>
                  <a:t>C</a:t>
                </a:r>
              </a:p>
            </p:txBody>
          </p:sp>
          <p:sp>
            <p:nvSpPr>
              <p:cNvPr id="49215" name="Text Box 37"/>
              <p:cNvSpPr txBox="1">
                <a:spLocks noChangeArrowheads="1"/>
              </p:cNvSpPr>
              <p:nvPr/>
            </p:nvSpPr>
            <p:spPr bwMode="auto">
              <a:xfrm>
                <a:off x="2093" y="3024"/>
                <a:ext cx="31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dirty="0"/>
                  <a:t>H</a:t>
                </a:r>
              </a:p>
            </p:txBody>
          </p:sp>
          <p:sp>
            <p:nvSpPr>
              <p:cNvPr id="49216" name="Line 38"/>
              <p:cNvSpPr>
                <a:spLocks noChangeShapeType="1"/>
              </p:cNvSpPr>
              <p:nvPr/>
            </p:nvSpPr>
            <p:spPr bwMode="auto">
              <a:xfrm>
                <a:off x="1488" y="38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7" name="Text Box 39"/>
              <p:cNvSpPr txBox="1">
                <a:spLocks noChangeArrowheads="1"/>
              </p:cNvSpPr>
              <p:nvPr/>
            </p:nvSpPr>
            <p:spPr bwMode="auto">
              <a:xfrm>
                <a:off x="1575" y="3984"/>
                <a:ext cx="201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1800"/>
                  <a:t>H</a:t>
                </a:r>
              </a:p>
            </p:txBody>
          </p:sp>
          <p:sp>
            <p:nvSpPr>
              <p:cNvPr id="49218" name="Line 40"/>
              <p:cNvSpPr>
                <a:spLocks noChangeShapeType="1"/>
              </p:cNvSpPr>
              <p:nvPr/>
            </p:nvSpPr>
            <p:spPr bwMode="auto">
              <a:xfrm flipV="1">
                <a:off x="2496" y="3336"/>
                <a:ext cx="547" cy="5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19" name="Line 41"/>
              <p:cNvSpPr>
                <a:spLocks noChangeShapeType="1"/>
              </p:cNvSpPr>
              <p:nvPr/>
            </p:nvSpPr>
            <p:spPr bwMode="auto">
              <a:xfrm>
                <a:off x="3024" y="3336"/>
                <a:ext cx="498" cy="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0" name="Line 42"/>
              <p:cNvSpPr>
                <a:spLocks noChangeShapeType="1"/>
              </p:cNvSpPr>
              <p:nvPr/>
            </p:nvSpPr>
            <p:spPr bwMode="auto">
              <a:xfrm flipV="1">
                <a:off x="3024" y="3144"/>
                <a:ext cx="1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1" name="Text Box 43"/>
              <p:cNvSpPr txBox="1">
                <a:spLocks noChangeArrowheads="1"/>
              </p:cNvSpPr>
              <p:nvPr/>
            </p:nvSpPr>
            <p:spPr bwMode="auto">
              <a:xfrm>
                <a:off x="2882" y="3438"/>
                <a:ext cx="305" cy="2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dirty="0"/>
                  <a:t>C</a:t>
                </a:r>
              </a:p>
            </p:txBody>
          </p:sp>
          <p:sp>
            <p:nvSpPr>
              <p:cNvPr id="49222" name="Text Box 44"/>
              <p:cNvSpPr txBox="1">
                <a:spLocks noChangeArrowheads="1"/>
              </p:cNvSpPr>
              <p:nvPr/>
            </p:nvSpPr>
            <p:spPr bwMode="auto">
              <a:xfrm>
                <a:off x="3063" y="3024"/>
                <a:ext cx="31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H</a:t>
                </a:r>
              </a:p>
            </p:txBody>
          </p:sp>
          <p:sp>
            <p:nvSpPr>
              <p:cNvPr id="49223" name="Line 45"/>
              <p:cNvSpPr>
                <a:spLocks noChangeShapeType="1"/>
              </p:cNvSpPr>
              <p:nvPr/>
            </p:nvSpPr>
            <p:spPr bwMode="auto">
              <a:xfrm>
                <a:off x="2496" y="388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4" name="Text Box 46"/>
              <p:cNvSpPr txBox="1">
                <a:spLocks noChangeArrowheads="1"/>
              </p:cNvSpPr>
              <p:nvPr/>
            </p:nvSpPr>
            <p:spPr bwMode="auto">
              <a:xfrm>
                <a:off x="2534" y="3960"/>
                <a:ext cx="316" cy="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/>
                  <a:t>H</a:t>
                </a:r>
              </a:p>
            </p:txBody>
          </p:sp>
        </p:grpSp>
        <p:grpSp>
          <p:nvGrpSpPr>
            <p:cNvPr id="5" name="Group 47"/>
            <p:cNvGrpSpPr>
              <a:grpSpLocks/>
            </p:cNvGrpSpPr>
            <p:nvPr/>
          </p:nvGrpSpPr>
          <p:grpSpPr bwMode="auto">
            <a:xfrm>
              <a:off x="624" y="3504"/>
              <a:ext cx="2784" cy="192"/>
              <a:chOff x="624" y="3504"/>
              <a:chExt cx="2784" cy="192"/>
            </a:xfrm>
          </p:grpSpPr>
          <p:sp>
            <p:nvSpPr>
              <p:cNvPr id="49199" name="Arc 48"/>
              <p:cNvSpPr>
                <a:spLocks/>
              </p:cNvSpPr>
              <p:nvPr/>
            </p:nvSpPr>
            <p:spPr bwMode="auto">
              <a:xfrm flipH="1">
                <a:off x="624" y="3504"/>
                <a:ext cx="624" cy="144"/>
              </a:xfrm>
              <a:custGeom>
                <a:avLst/>
                <a:gdLst>
                  <a:gd name="T0" fmla="*/ 0 w 43200"/>
                  <a:gd name="T1" fmla="*/ 1 h 22947"/>
                  <a:gd name="T2" fmla="*/ 9 w 43200"/>
                  <a:gd name="T3" fmla="*/ 1 h 22947"/>
                  <a:gd name="T4" fmla="*/ 5 w 43200"/>
                  <a:gd name="T5" fmla="*/ 1 h 2294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947"/>
                  <a:gd name="T11" fmla="*/ 43200 w 43200"/>
                  <a:gd name="T12" fmla="*/ 22947 h 229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947" fill="none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947" stroke="0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505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200" name="Arc 49"/>
              <p:cNvSpPr>
                <a:spLocks/>
              </p:cNvSpPr>
              <p:nvPr/>
            </p:nvSpPr>
            <p:spPr bwMode="auto">
              <a:xfrm flipH="1" flipV="1">
                <a:off x="1200" y="3552"/>
                <a:ext cx="576" cy="144"/>
              </a:xfrm>
              <a:custGeom>
                <a:avLst/>
                <a:gdLst>
                  <a:gd name="T0" fmla="*/ 0 w 43200"/>
                  <a:gd name="T1" fmla="*/ 1 h 22947"/>
                  <a:gd name="T2" fmla="*/ 8 w 43200"/>
                  <a:gd name="T3" fmla="*/ 1 h 22947"/>
                  <a:gd name="T4" fmla="*/ 4 w 43200"/>
                  <a:gd name="T5" fmla="*/ 1 h 2294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947"/>
                  <a:gd name="T11" fmla="*/ 43200 w 43200"/>
                  <a:gd name="T12" fmla="*/ 22947 h 229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947" fill="none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947" stroke="0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505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201" name="Arc 50"/>
              <p:cNvSpPr>
                <a:spLocks/>
              </p:cNvSpPr>
              <p:nvPr/>
            </p:nvSpPr>
            <p:spPr bwMode="auto">
              <a:xfrm flipH="1">
                <a:off x="1776" y="3504"/>
                <a:ext cx="480" cy="96"/>
              </a:xfrm>
              <a:custGeom>
                <a:avLst/>
                <a:gdLst>
                  <a:gd name="T0" fmla="*/ 0 w 43200"/>
                  <a:gd name="T1" fmla="*/ 0 h 22947"/>
                  <a:gd name="T2" fmla="*/ 5 w 43200"/>
                  <a:gd name="T3" fmla="*/ 0 h 22947"/>
                  <a:gd name="T4" fmla="*/ 3 w 43200"/>
                  <a:gd name="T5" fmla="*/ 0 h 2294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947"/>
                  <a:gd name="T11" fmla="*/ 43200 w 43200"/>
                  <a:gd name="T12" fmla="*/ 22947 h 229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947" fill="none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947" stroke="0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505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202" name="Arc 51"/>
              <p:cNvSpPr>
                <a:spLocks/>
              </p:cNvSpPr>
              <p:nvPr/>
            </p:nvSpPr>
            <p:spPr bwMode="auto">
              <a:xfrm flipH="1" flipV="1">
                <a:off x="2208" y="3552"/>
                <a:ext cx="624" cy="96"/>
              </a:xfrm>
              <a:custGeom>
                <a:avLst/>
                <a:gdLst>
                  <a:gd name="T0" fmla="*/ 0 w 43200"/>
                  <a:gd name="T1" fmla="*/ 0 h 22947"/>
                  <a:gd name="T2" fmla="*/ 9 w 43200"/>
                  <a:gd name="T3" fmla="*/ 0 h 22947"/>
                  <a:gd name="T4" fmla="*/ 5 w 43200"/>
                  <a:gd name="T5" fmla="*/ 0 h 2294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947"/>
                  <a:gd name="T11" fmla="*/ 43200 w 43200"/>
                  <a:gd name="T12" fmla="*/ 22947 h 229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947" fill="none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947" stroke="0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505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203" name="Arc 52"/>
              <p:cNvSpPr>
                <a:spLocks/>
              </p:cNvSpPr>
              <p:nvPr/>
            </p:nvSpPr>
            <p:spPr bwMode="auto">
              <a:xfrm flipH="1">
                <a:off x="2784" y="3504"/>
                <a:ext cx="624" cy="96"/>
              </a:xfrm>
              <a:custGeom>
                <a:avLst/>
                <a:gdLst>
                  <a:gd name="T0" fmla="*/ 0 w 43200"/>
                  <a:gd name="T1" fmla="*/ 0 h 22947"/>
                  <a:gd name="T2" fmla="*/ 9 w 43200"/>
                  <a:gd name="T3" fmla="*/ 0 h 22947"/>
                  <a:gd name="T4" fmla="*/ 5 w 43200"/>
                  <a:gd name="T5" fmla="*/ 0 h 22947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22947"/>
                  <a:gd name="T11" fmla="*/ 43200 w 43200"/>
                  <a:gd name="T12" fmla="*/ 22947 h 2294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22947" fill="none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2947" stroke="0" extrusionOk="0">
                    <a:moveTo>
                      <a:pt x="42" y="22946"/>
                    </a:moveTo>
                    <a:cubicBezTo>
                      <a:pt x="14" y="22498"/>
                      <a:pt x="0" y="2204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5050"/>
                </a:solidFill>
                <a:prstDash val="dash"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49157" name="Text Box 53"/>
          <p:cNvSpPr txBox="1">
            <a:spLocks noChangeArrowheads="1"/>
          </p:cNvSpPr>
          <p:nvPr/>
        </p:nvSpPr>
        <p:spPr bwMode="auto">
          <a:xfrm>
            <a:off x="755576" y="1916832"/>
            <a:ext cx="2148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</a:rPr>
              <a:t>Dream: the metal</a:t>
            </a:r>
            <a:endParaRPr lang="it-IT" sz="2000" dirty="0">
              <a:solidFill>
                <a:schemeClr val="accent2"/>
              </a:solidFill>
            </a:endParaRPr>
          </a:p>
        </p:txBody>
      </p:sp>
      <p:sp>
        <p:nvSpPr>
          <p:cNvPr id="49158" name="Text Box 54"/>
          <p:cNvSpPr txBox="1">
            <a:spLocks noChangeArrowheads="1"/>
          </p:cNvSpPr>
          <p:nvPr/>
        </p:nvSpPr>
        <p:spPr bwMode="auto">
          <a:xfrm>
            <a:off x="4716016" y="1916832"/>
            <a:ext cx="34339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chemeClr val="accent2"/>
                </a:solidFill>
              </a:rPr>
              <a:t>Reality: narrow gap insulator</a:t>
            </a:r>
            <a:endParaRPr lang="it-IT" sz="2000" dirty="0">
              <a:solidFill>
                <a:schemeClr val="accent2"/>
              </a:solidFill>
            </a:endParaRPr>
          </a:p>
        </p:txBody>
      </p:sp>
      <p:grpSp>
        <p:nvGrpSpPr>
          <p:cNvPr id="7" name="Group 57"/>
          <p:cNvGrpSpPr>
            <a:grpSpLocks/>
          </p:cNvGrpSpPr>
          <p:nvPr/>
        </p:nvGrpSpPr>
        <p:grpSpPr bwMode="auto">
          <a:xfrm>
            <a:off x="533400" y="4848433"/>
            <a:ext cx="4038287" cy="1892935"/>
            <a:chOff x="2272" y="7650"/>
            <a:chExt cx="6359" cy="2981"/>
          </a:xfrm>
        </p:grpSpPr>
        <p:sp>
          <p:nvSpPr>
            <p:cNvPr id="49164" name="Line 58"/>
            <p:cNvSpPr>
              <a:spLocks noChangeShapeType="1"/>
            </p:cNvSpPr>
            <p:nvPr/>
          </p:nvSpPr>
          <p:spPr bwMode="auto">
            <a:xfrm>
              <a:off x="7637" y="9186"/>
              <a:ext cx="994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5" name="Line 59"/>
            <p:cNvSpPr>
              <a:spLocks noChangeShapeType="1"/>
            </p:cNvSpPr>
            <p:nvPr/>
          </p:nvSpPr>
          <p:spPr bwMode="auto">
            <a:xfrm>
              <a:off x="2414" y="9922"/>
              <a:ext cx="42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6" name="Line 60"/>
            <p:cNvSpPr>
              <a:spLocks noChangeShapeType="1"/>
            </p:cNvSpPr>
            <p:nvPr/>
          </p:nvSpPr>
          <p:spPr bwMode="auto">
            <a:xfrm>
              <a:off x="4402" y="7650"/>
              <a:ext cx="0" cy="2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67" name="Arc 61"/>
            <p:cNvSpPr>
              <a:spLocks/>
            </p:cNvSpPr>
            <p:nvPr/>
          </p:nvSpPr>
          <p:spPr bwMode="auto">
            <a:xfrm flipV="1">
              <a:off x="4401" y="8761"/>
              <a:ext cx="1136" cy="1162"/>
            </a:xfrm>
            <a:custGeom>
              <a:avLst/>
              <a:gdLst>
                <a:gd name="T0" fmla="*/ 0 w 21600"/>
                <a:gd name="T1" fmla="*/ 0 h 21626"/>
                <a:gd name="T2" fmla="*/ 60 w 21600"/>
                <a:gd name="T3" fmla="*/ 62 h 21626"/>
                <a:gd name="T4" fmla="*/ 0 w 21600"/>
                <a:gd name="T5" fmla="*/ 62 h 21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26"/>
                <a:gd name="T11" fmla="*/ 21600 w 21600"/>
                <a:gd name="T12" fmla="*/ 21626 h 21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26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08"/>
                    <a:pt x="21599" y="21617"/>
                    <a:pt x="21599" y="21625"/>
                  </a:cubicBezTo>
                </a:path>
                <a:path w="21600" h="21626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1608"/>
                    <a:pt x="21599" y="21617"/>
                    <a:pt x="21599" y="21625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168" name="Arc 62"/>
            <p:cNvSpPr>
              <a:spLocks/>
            </p:cNvSpPr>
            <p:nvPr/>
          </p:nvSpPr>
          <p:spPr bwMode="auto">
            <a:xfrm rot="5400000" flipH="1" flipV="1">
              <a:off x="5449" y="7846"/>
              <a:ext cx="1171" cy="993"/>
            </a:xfrm>
            <a:custGeom>
              <a:avLst/>
              <a:gdLst>
                <a:gd name="T0" fmla="*/ 0 w 21600"/>
                <a:gd name="T1" fmla="*/ 0 h 21600"/>
                <a:gd name="T2" fmla="*/ 63 w 21600"/>
                <a:gd name="T3" fmla="*/ 46 h 21600"/>
                <a:gd name="T4" fmla="*/ 0 w 21600"/>
                <a:gd name="T5" fmla="*/ 4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169" name="Arc 63"/>
            <p:cNvSpPr>
              <a:spLocks/>
            </p:cNvSpPr>
            <p:nvPr/>
          </p:nvSpPr>
          <p:spPr bwMode="auto">
            <a:xfrm flipH="1" flipV="1">
              <a:off x="3266" y="8739"/>
              <a:ext cx="1135" cy="1184"/>
            </a:xfrm>
            <a:custGeom>
              <a:avLst/>
              <a:gdLst>
                <a:gd name="T0" fmla="*/ 0 w 21596"/>
                <a:gd name="T1" fmla="*/ 0 h 21600"/>
                <a:gd name="T2" fmla="*/ 60 w 21596"/>
                <a:gd name="T3" fmla="*/ 64 h 21600"/>
                <a:gd name="T4" fmla="*/ 0 w 21596"/>
                <a:gd name="T5" fmla="*/ 65 h 21600"/>
                <a:gd name="T6" fmla="*/ 0 60000 65536"/>
                <a:gd name="T7" fmla="*/ 0 60000 65536"/>
                <a:gd name="T8" fmla="*/ 0 60000 65536"/>
                <a:gd name="T9" fmla="*/ 0 w 21596"/>
                <a:gd name="T10" fmla="*/ 0 h 21600"/>
                <a:gd name="T11" fmla="*/ 21596 w 21596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6" h="21600" fill="none" extrusionOk="0">
                  <a:moveTo>
                    <a:pt x="-1" y="0"/>
                  </a:moveTo>
                  <a:cubicBezTo>
                    <a:pt x="11776" y="0"/>
                    <a:pt x="21382" y="9432"/>
                    <a:pt x="21596" y="21206"/>
                  </a:cubicBezTo>
                </a:path>
                <a:path w="21596" h="21600" stroke="0" extrusionOk="0">
                  <a:moveTo>
                    <a:pt x="-1" y="0"/>
                  </a:moveTo>
                  <a:cubicBezTo>
                    <a:pt x="11776" y="0"/>
                    <a:pt x="21382" y="9432"/>
                    <a:pt x="21596" y="21206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170" name="Arc 64"/>
            <p:cNvSpPr>
              <a:spLocks/>
            </p:cNvSpPr>
            <p:nvPr/>
          </p:nvSpPr>
          <p:spPr bwMode="auto">
            <a:xfrm rot="16200000" flipV="1">
              <a:off x="2183" y="7845"/>
              <a:ext cx="1171" cy="993"/>
            </a:xfrm>
            <a:custGeom>
              <a:avLst/>
              <a:gdLst>
                <a:gd name="T0" fmla="*/ 0 w 21600"/>
                <a:gd name="T1" fmla="*/ 0 h 21600"/>
                <a:gd name="T2" fmla="*/ 63 w 21600"/>
                <a:gd name="T3" fmla="*/ 46 h 21600"/>
                <a:gd name="T4" fmla="*/ 0 w 21600"/>
                <a:gd name="T5" fmla="*/ 4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9171" name="Line 65"/>
            <p:cNvSpPr>
              <a:spLocks noChangeShapeType="1"/>
            </p:cNvSpPr>
            <p:nvPr/>
          </p:nvSpPr>
          <p:spPr bwMode="auto">
            <a:xfrm>
              <a:off x="2840" y="8786"/>
              <a:ext cx="298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2" name="Line 66"/>
            <p:cNvSpPr>
              <a:spLocks noChangeShapeType="1"/>
            </p:cNvSpPr>
            <p:nvPr/>
          </p:nvSpPr>
          <p:spPr bwMode="auto">
            <a:xfrm>
              <a:off x="5538" y="8786"/>
              <a:ext cx="0" cy="1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3" name="Line 67"/>
            <p:cNvSpPr>
              <a:spLocks noChangeShapeType="1"/>
            </p:cNvSpPr>
            <p:nvPr/>
          </p:nvSpPr>
          <p:spPr bwMode="auto">
            <a:xfrm>
              <a:off x="3266" y="8786"/>
              <a:ext cx="0" cy="11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74" name="Text Box 68"/>
            <p:cNvSpPr txBox="1">
              <a:spLocks noChangeArrowheads="1"/>
            </p:cNvSpPr>
            <p:nvPr/>
          </p:nvSpPr>
          <p:spPr bwMode="auto">
            <a:xfrm>
              <a:off x="2982" y="10063"/>
              <a:ext cx="666" cy="5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sz="1200" b="0"/>
                <a:t>-k</a:t>
              </a:r>
              <a:r>
                <a:rPr lang="it-IT" sz="1200" b="0" baseline="-25000"/>
                <a:t>F</a:t>
              </a:r>
              <a:endParaRPr lang="it-IT" sz="1200" b="0"/>
            </a:p>
          </p:txBody>
        </p:sp>
        <p:sp>
          <p:nvSpPr>
            <p:cNvPr id="49175" name="Text Box 69"/>
            <p:cNvSpPr txBox="1">
              <a:spLocks noChangeArrowheads="1"/>
            </p:cNvSpPr>
            <p:nvPr/>
          </p:nvSpPr>
          <p:spPr bwMode="auto">
            <a:xfrm>
              <a:off x="5396" y="10106"/>
              <a:ext cx="524" cy="5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sz="1200" b="0"/>
                <a:t>k</a:t>
              </a:r>
              <a:r>
                <a:rPr lang="it-IT" sz="1200" b="0" baseline="-25000"/>
                <a:t>F</a:t>
              </a:r>
              <a:endParaRPr lang="it-IT" sz="1200" b="0"/>
            </a:p>
          </p:txBody>
        </p:sp>
        <p:sp>
          <p:nvSpPr>
            <p:cNvPr id="49176" name="Text Box 70"/>
            <p:cNvSpPr txBox="1">
              <a:spLocks noChangeArrowheads="1"/>
            </p:cNvSpPr>
            <p:nvPr/>
          </p:nvSpPr>
          <p:spPr bwMode="auto">
            <a:xfrm>
              <a:off x="4544" y="7704"/>
              <a:ext cx="426" cy="36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sz="1200" b="0"/>
                <a:t>E</a:t>
              </a:r>
            </a:p>
          </p:txBody>
        </p:sp>
      </p:grpSp>
      <p:sp>
        <p:nvSpPr>
          <p:cNvPr id="49160" name="Text Box 91"/>
          <p:cNvSpPr txBox="1">
            <a:spLocks noChangeArrowheads="1"/>
          </p:cNvSpPr>
          <p:nvPr/>
        </p:nvSpPr>
        <p:spPr bwMode="auto">
          <a:xfrm>
            <a:off x="323528" y="3717032"/>
            <a:ext cx="80740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000" dirty="0">
                <a:solidFill>
                  <a:schemeClr val="accent2"/>
                </a:solidFill>
              </a:rPr>
              <a:t>Peierls effect</a:t>
            </a:r>
            <a:r>
              <a:rPr lang="it-IT" sz="2000" dirty="0"/>
              <a:t> - one dimentional chain of equidistant atoms is unstable with respect to the dimerisation: Spontaneus symmetry braking results in the dielectric state, the gap is open </a:t>
            </a:r>
          </a:p>
        </p:txBody>
      </p:sp>
      <p:sp>
        <p:nvSpPr>
          <p:cNvPr id="49161" name="Text Box 92"/>
          <p:cNvSpPr txBox="1">
            <a:spLocks noChangeArrowheads="1"/>
          </p:cNvSpPr>
          <p:nvPr/>
        </p:nvSpPr>
        <p:spPr bwMode="auto">
          <a:xfrm>
            <a:off x="3347864" y="5301208"/>
            <a:ext cx="17354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dirty="0">
                <a:sym typeface="Symbol" pitchFamily="18" charset="2"/>
              </a:rPr>
              <a:t>Wexp(-</a:t>
            </a:r>
            <a:endParaRPr lang="it-IT" dirty="0"/>
          </a:p>
        </p:txBody>
      </p:sp>
      <p:grpSp>
        <p:nvGrpSpPr>
          <p:cNvPr id="95" name="Groupe 145"/>
          <p:cNvGrpSpPr>
            <a:grpSpLocks/>
          </p:cNvGrpSpPr>
          <p:nvPr/>
        </p:nvGrpSpPr>
        <p:grpSpPr bwMode="auto">
          <a:xfrm>
            <a:off x="4932040" y="4732040"/>
            <a:ext cx="2998788" cy="1865312"/>
            <a:chOff x="5502933" y="4341825"/>
            <a:chExt cx="2998074" cy="1865630"/>
          </a:xfrm>
        </p:grpSpPr>
        <p:sp>
          <p:nvSpPr>
            <p:cNvPr id="96" name="Text Box 1080"/>
            <p:cNvSpPr txBox="1">
              <a:spLocks noChangeArrowheads="1"/>
            </p:cNvSpPr>
            <p:nvPr/>
          </p:nvSpPr>
          <p:spPr bwMode="auto">
            <a:xfrm>
              <a:off x="7031500" y="4341825"/>
              <a:ext cx="270532" cy="2343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altLang="ko-KR" sz="1200" b="0">
                  <a:ea typeface="Gulim" pitchFamily="34" charset="-127"/>
                </a:rPr>
                <a:t>E</a:t>
              </a:r>
            </a:p>
          </p:txBody>
        </p:sp>
        <p:sp>
          <p:nvSpPr>
            <p:cNvPr id="97" name="Line 1095"/>
            <p:cNvSpPr>
              <a:spLocks noChangeShapeType="1"/>
            </p:cNvSpPr>
            <p:nvPr/>
          </p:nvSpPr>
          <p:spPr bwMode="auto">
            <a:xfrm>
              <a:off x="6200219" y="4913960"/>
              <a:ext cx="0" cy="901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096"/>
            <p:cNvSpPr>
              <a:spLocks noChangeShapeType="1"/>
            </p:cNvSpPr>
            <p:nvPr/>
          </p:nvSpPr>
          <p:spPr bwMode="auto">
            <a:xfrm flipV="1">
              <a:off x="5929687" y="5128590"/>
              <a:ext cx="1893721" cy="63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" name="Group 1097"/>
            <p:cNvGrpSpPr>
              <a:grpSpLocks/>
            </p:cNvGrpSpPr>
            <p:nvPr/>
          </p:nvGrpSpPr>
          <p:grpSpPr bwMode="auto">
            <a:xfrm flipH="1" flipV="1">
              <a:off x="7724340" y="4497400"/>
              <a:ext cx="776667" cy="450850"/>
              <a:chOff x="11786" y="9235"/>
              <a:chExt cx="2929" cy="1037"/>
            </a:xfrm>
          </p:grpSpPr>
          <p:sp>
            <p:nvSpPr>
              <p:cNvPr id="115" name="Arc 1098"/>
              <p:cNvSpPr>
                <a:spLocks/>
              </p:cNvSpPr>
              <p:nvPr/>
            </p:nvSpPr>
            <p:spPr bwMode="auto">
              <a:xfrm flipV="1">
                <a:off x="11786" y="9656"/>
                <a:ext cx="1577" cy="616"/>
              </a:xfrm>
              <a:custGeom>
                <a:avLst/>
                <a:gdLst>
                  <a:gd name="T0" fmla="*/ 0 w 21419"/>
                  <a:gd name="T1" fmla="*/ 0 h 21600"/>
                  <a:gd name="T2" fmla="*/ 9 w 21419"/>
                  <a:gd name="T3" fmla="*/ 0 h 21600"/>
                  <a:gd name="T4" fmla="*/ 0 w 21419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419"/>
                  <a:gd name="T10" fmla="*/ 0 h 21600"/>
                  <a:gd name="T11" fmla="*/ 21419 w 214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19" h="21600" fill="none" extrusionOk="0">
                    <a:moveTo>
                      <a:pt x="-1" y="0"/>
                    </a:moveTo>
                    <a:cubicBezTo>
                      <a:pt x="10850" y="0"/>
                      <a:pt x="20016" y="8049"/>
                      <a:pt x="21418" y="18809"/>
                    </a:cubicBezTo>
                  </a:path>
                  <a:path w="21419" h="21600" stroke="0" extrusionOk="0">
                    <a:moveTo>
                      <a:pt x="-1" y="0"/>
                    </a:moveTo>
                    <a:cubicBezTo>
                      <a:pt x="10850" y="0"/>
                      <a:pt x="20016" y="8049"/>
                      <a:pt x="21418" y="1880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  <p:sp>
            <p:nvSpPr>
              <p:cNvPr id="116" name="Arc 1099"/>
              <p:cNvSpPr>
                <a:spLocks/>
              </p:cNvSpPr>
              <p:nvPr/>
            </p:nvSpPr>
            <p:spPr bwMode="auto">
              <a:xfrm rot="5400000" flipH="1" flipV="1">
                <a:off x="13679" y="8904"/>
                <a:ext cx="705" cy="1367"/>
              </a:xfrm>
              <a:custGeom>
                <a:avLst/>
                <a:gdLst>
                  <a:gd name="T0" fmla="*/ 0 w 21589"/>
                  <a:gd name="T1" fmla="*/ 0 h 21215"/>
                  <a:gd name="T2" fmla="*/ 1 w 21589"/>
                  <a:gd name="T3" fmla="*/ 5 h 21215"/>
                  <a:gd name="T4" fmla="*/ 0 w 21589"/>
                  <a:gd name="T5" fmla="*/ 6 h 21215"/>
                  <a:gd name="T6" fmla="*/ 0 60000 65536"/>
                  <a:gd name="T7" fmla="*/ 0 60000 65536"/>
                  <a:gd name="T8" fmla="*/ 0 60000 65536"/>
                  <a:gd name="T9" fmla="*/ 0 w 21589"/>
                  <a:gd name="T10" fmla="*/ 0 h 21215"/>
                  <a:gd name="T11" fmla="*/ 21589 w 21589"/>
                  <a:gd name="T12" fmla="*/ 21215 h 212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89" h="21215" fill="none" extrusionOk="0">
                    <a:moveTo>
                      <a:pt x="4062" y="0"/>
                    </a:moveTo>
                    <a:cubicBezTo>
                      <a:pt x="13988" y="1901"/>
                      <a:pt x="21269" y="10430"/>
                      <a:pt x="21589" y="20530"/>
                    </a:cubicBezTo>
                  </a:path>
                  <a:path w="21589" h="21215" stroke="0" extrusionOk="0">
                    <a:moveTo>
                      <a:pt x="4062" y="0"/>
                    </a:moveTo>
                    <a:cubicBezTo>
                      <a:pt x="13988" y="1901"/>
                      <a:pt x="21269" y="10430"/>
                      <a:pt x="21589" y="20530"/>
                    </a:cubicBezTo>
                    <a:lnTo>
                      <a:pt x="0" y="21215"/>
                    </a:lnTo>
                    <a:close/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</p:grpSp>
        <p:grpSp>
          <p:nvGrpSpPr>
            <p:cNvPr id="100" name="Group 1100"/>
            <p:cNvGrpSpPr>
              <a:grpSpLocks/>
            </p:cNvGrpSpPr>
            <p:nvPr/>
          </p:nvGrpSpPr>
          <p:grpSpPr bwMode="auto">
            <a:xfrm flipV="1">
              <a:off x="5502933" y="4497400"/>
              <a:ext cx="711892" cy="465455"/>
              <a:chOff x="11786" y="9235"/>
              <a:chExt cx="2929" cy="1037"/>
            </a:xfrm>
          </p:grpSpPr>
          <p:sp>
            <p:nvSpPr>
              <p:cNvPr id="113" name="Arc 1101"/>
              <p:cNvSpPr>
                <a:spLocks/>
              </p:cNvSpPr>
              <p:nvPr/>
            </p:nvSpPr>
            <p:spPr bwMode="auto">
              <a:xfrm flipV="1">
                <a:off x="11786" y="9656"/>
                <a:ext cx="1577" cy="616"/>
              </a:xfrm>
              <a:custGeom>
                <a:avLst/>
                <a:gdLst>
                  <a:gd name="T0" fmla="*/ 0 w 21419"/>
                  <a:gd name="T1" fmla="*/ 0 h 21600"/>
                  <a:gd name="T2" fmla="*/ 9 w 21419"/>
                  <a:gd name="T3" fmla="*/ 0 h 21600"/>
                  <a:gd name="T4" fmla="*/ 0 w 21419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419"/>
                  <a:gd name="T10" fmla="*/ 0 h 21600"/>
                  <a:gd name="T11" fmla="*/ 21419 w 2141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419" h="21600" fill="none" extrusionOk="0">
                    <a:moveTo>
                      <a:pt x="-1" y="0"/>
                    </a:moveTo>
                    <a:cubicBezTo>
                      <a:pt x="10850" y="0"/>
                      <a:pt x="20016" y="8049"/>
                      <a:pt x="21418" y="18809"/>
                    </a:cubicBezTo>
                  </a:path>
                  <a:path w="21419" h="21600" stroke="0" extrusionOk="0">
                    <a:moveTo>
                      <a:pt x="-1" y="0"/>
                    </a:moveTo>
                    <a:cubicBezTo>
                      <a:pt x="10850" y="0"/>
                      <a:pt x="20016" y="8049"/>
                      <a:pt x="21418" y="1880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  <p:sp>
            <p:nvSpPr>
              <p:cNvPr id="114" name="Arc 1102"/>
              <p:cNvSpPr>
                <a:spLocks/>
              </p:cNvSpPr>
              <p:nvPr/>
            </p:nvSpPr>
            <p:spPr bwMode="auto">
              <a:xfrm rot="5400000" flipH="1" flipV="1">
                <a:off x="13679" y="8904"/>
                <a:ext cx="705" cy="1367"/>
              </a:xfrm>
              <a:custGeom>
                <a:avLst/>
                <a:gdLst>
                  <a:gd name="T0" fmla="*/ 0 w 21589"/>
                  <a:gd name="T1" fmla="*/ 0 h 21215"/>
                  <a:gd name="T2" fmla="*/ 1 w 21589"/>
                  <a:gd name="T3" fmla="*/ 5 h 21215"/>
                  <a:gd name="T4" fmla="*/ 0 w 21589"/>
                  <a:gd name="T5" fmla="*/ 6 h 21215"/>
                  <a:gd name="T6" fmla="*/ 0 60000 65536"/>
                  <a:gd name="T7" fmla="*/ 0 60000 65536"/>
                  <a:gd name="T8" fmla="*/ 0 60000 65536"/>
                  <a:gd name="T9" fmla="*/ 0 w 21589"/>
                  <a:gd name="T10" fmla="*/ 0 h 21215"/>
                  <a:gd name="T11" fmla="*/ 21589 w 21589"/>
                  <a:gd name="T12" fmla="*/ 21215 h 212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89" h="21215" fill="none" extrusionOk="0">
                    <a:moveTo>
                      <a:pt x="4062" y="0"/>
                    </a:moveTo>
                    <a:cubicBezTo>
                      <a:pt x="13988" y="1901"/>
                      <a:pt x="21269" y="10430"/>
                      <a:pt x="21589" y="20530"/>
                    </a:cubicBezTo>
                  </a:path>
                  <a:path w="21589" h="21215" stroke="0" extrusionOk="0">
                    <a:moveTo>
                      <a:pt x="4062" y="0"/>
                    </a:moveTo>
                    <a:cubicBezTo>
                      <a:pt x="13988" y="1901"/>
                      <a:pt x="21269" y="10430"/>
                      <a:pt x="21589" y="20530"/>
                    </a:cubicBezTo>
                    <a:lnTo>
                      <a:pt x="0" y="21215"/>
                    </a:lnTo>
                    <a:close/>
                  </a:path>
                </a:pathLst>
              </a:custGeom>
              <a:noFill/>
              <a:ln w="9525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</p:grpSp>
        <p:sp>
          <p:nvSpPr>
            <p:cNvPr id="101" name="Text Box 1103"/>
            <p:cNvSpPr txBox="1">
              <a:spLocks noChangeArrowheads="1"/>
            </p:cNvSpPr>
            <p:nvPr/>
          </p:nvSpPr>
          <p:spPr bwMode="auto">
            <a:xfrm>
              <a:off x="7372522" y="5940120"/>
              <a:ext cx="360709" cy="2673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altLang="ko-KR" sz="1200" b="0">
                  <a:ea typeface="Gulim" pitchFamily="34" charset="-127"/>
                </a:rPr>
                <a:t>k</a:t>
              </a:r>
              <a:r>
                <a:rPr lang="it-IT" altLang="ko-KR" sz="1200" b="0" baseline="-25000">
                  <a:ea typeface="Gulim" pitchFamily="34" charset="-127"/>
                </a:rPr>
                <a:t>F</a:t>
              </a:r>
              <a:r>
                <a:rPr lang="it-IT" altLang="ko-KR" sz="1200" b="0">
                  <a:ea typeface="Gulim" pitchFamily="34" charset="-127"/>
                </a:rPr>
                <a:t> </a:t>
              </a:r>
            </a:p>
          </p:txBody>
        </p:sp>
        <p:sp>
          <p:nvSpPr>
            <p:cNvPr id="102" name="Text Box 1104"/>
            <p:cNvSpPr txBox="1">
              <a:spLocks noChangeArrowheads="1"/>
            </p:cNvSpPr>
            <p:nvPr/>
          </p:nvSpPr>
          <p:spPr bwMode="auto">
            <a:xfrm>
              <a:off x="6110042" y="5940120"/>
              <a:ext cx="426119" cy="2673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altLang="ko-KR" sz="1200" b="0">
                  <a:ea typeface="Gulim" pitchFamily="34" charset="-127"/>
                </a:rPr>
                <a:t>-k</a:t>
              </a:r>
              <a:r>
                <a:rPr lang="it-IT" altLang="ko-KR" sz="1200" b="0" baseline="-25000">
                  <a:ea typeface="Gulim" pitchFamily="34" charset="-127"/>
                </a:rPr>
                <a:t>F</a:t>
              </a:r>
              <a:endParaRPr lang="it-IT" altLang="ko-KR" sz="1200" b="0">
                <a:ea typeface="Gulim" pitchFamily="34" charset="-127"/>
              </a:endParaRPr>
            </a:p>
          </p:txBody>
        </p:sp>
        <p:sp>
          <p:nvSpPr>
            <p:cNvPr id="103" name="Text Box 1105"/>
            <p:cNvSpPr txBox="1">
              <a:spLocks noChangeArrowheads="1"/>
            </p:cNvSpPr>
            <p:nvPr/>
          </p:nvSpPr>
          <p:spPr bwMode="auto">
            <a:xfrm>
              <a:off x="7913585" y="4948250"/>
              <a:ext cx="360709" cy="3333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it-IT" altLang="ko-KR" sz="1100" b="0">
                  <a:ea typeface="Gulim" pitchFamily="34" charset="-127"/>
                  <a:sym typeface="Symbol" pitchFamily="18" charset="2"/>
                </a:rPr>
                <a:t></a:t>
              </a:r>
              <a:r>
                <a:rPr lang="it-IT" altLang="ko-KR" sz="1100" b="0" baseline="-25000">
                  <a:ea typeface="Gulim" pitchFamily="34" charset="-127"/>
                </a:rPr>
                <a:t>F</a:t>
              </a:r>
            </a:p>
            <a:p>
              <a:pPr eaLnBrk="0" hangingPunct="0"/>
              <a:endParaRPr lang="it-IT" altLang="ko-KR" sz="1200" b="0">
                <a:ea typeface="Gulim" pitchFamily="34" charset="-127"/>
              </a:endParaRPr>
            </a:p>
          </p:txBody>
        </p:sp>
        <p:grpSp>
          <p:nvGrpSpPr>
            <p:cNvPr id="104" name="Group 1106"/>
            <p:cNvGrpSpPr>
              <a:grpSpLocks/>
            </p:cNvGrpSpPr>
            <p:nvPr/>
          </p:nvGrpSpPr>
          <p:grpSpPr bwMode="auto">
            <a:xfrm>
              <a:off x="6214825" y="5305755"/>
              <a:ext cx="685855" cy="571500"/>
              <a:chOff x="11241" y="9365"/>
              <a:chExt cx="1170" cy="899"/>
            </a:xfrm>
          </p:grpSpPr>
          <p:sp>
            <p:nvSpPr>
              <p:cNvPr id="111" name="Arc 1107"/>
              <p:cNvSpPr>
                <a:spLocks/>
              </p:cNvSpPr>
              <p:nvPr/>
            </p:nvSpPr>
            <p:spPr bwMode="auto">
              <a:xfrm flipH="1" flipV="1">
                <a:off x="11601" y="9564"/>
                <a:ext cx="810" cy="700"/>
              </a:xfrm>
              <a:custGeom>
                <a:avLst/>
                <a:gdLst>
                  <a:gd name="T0" fmla="*/ 0 w 21600"/>
                  <a:gd name="T1" fmla="*/ 0 h 22380"/>
                  <a:gd name="T2" fmla="*/ 1 w 21600"/>
                  <a:gd name="T3" fmla="*/ 1 h 22380"/>
                  <a:gd name="T4" fmla="*/ 0 w 21600"/>
                  <a:gd name="T5" fmla="*/ 1 h 2238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2380"/>
                  <a:gd name="T11" fmla="*/ 21600 w 21600"/>
                  <a:gd name="T12" fmla="*/ 22380 h 2238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238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860"/>
                      <a:pt x="21595" y="22120"/>
                      <a:pt x="21585" y="22379"/>
                    </a:cubicBezTo>
                  </a:path>
                  <a:path w="21600" h="2238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1860"/>
                      <a:pt x="21595" y="22120"/>
                      <a:pt x="21585" y="22379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  <p:sp>
            <p:nvSpPr>
              <p:cNvPr id="112" name="Arc 1108"/>
              <p:cNvSpPr>
                <a:spLocks/>
              </p:cNvSpPr>
              <p:nvPr/>
            </p:nvSpPr>
            <p:spPr bwMode="auto">
              <a:xfrm>
                <a:off x="11241" y="9365"/>
                <a:ext cx="360" cy="242"/>
              </a:xfrm>
              <a:custGeom>
                <a:avLst/>
                <a:gdLst>
                  <a:gd name="T0" fmla="*/ 0 w 21600"/>
                  <a:gd name="T1" fmla="*/ 0 h 23178"/>
                  <a:gd name="T2" fmla="*/ 0 w 21600"/>
                  <a:gd name="T3" fmla="*/ 0 h 23178"/>
                  <a:gd name="T4" fmla="*/ 0 w 21600"/>
                  <a:gd name="T5" fmla="*/ 0 h 23178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3178"/>
                  <a:gd name="T11" fmla="*/ 21600 w 21600"/>
                  <a:gd name="T12" fmla="*/ 23178 h 2317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3178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126"/>
                      <a:pt x="21580" y="22652"/>
                      <a:pt x="21542" y="23178"/>
                    </a:cubicBezTo>
                  </a:path>
                  <a:path w="21600" h="23178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2126"/>
                      <a:pt x="21580" y="22652"/>
                      <a:pt x="21542" y="23178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</p:grpSp>
        <p:grpSp>
          <p:nvGrpSpPr>
            <p:cNvPr id="105" name="Group 1109"/>
            <p:cNvGrpSpPr>
              <a:grpSpLocks/>
            </p:cNvGrpSpPr>
            <p:nvPr/>
          </p:nvGrpSpPr>
          <p:grpSpPr bwMode="auto">
            <a:xfrm>
              <a:off x="6900680" y="5305755"/>
              <a:ext cx="800164" cy="569595"/>
              <a:chOff x="12321" y="9364"/>
              <a:chExt cx="1260" cy="897"/>
            </a:xfrm>
          </p:grpSpPr>
          <p:sp>
            <p:nvSpPr>
              <p:cNvPr id="109" name="Arc 1110"/>
              <p:cNvSpPr>
                <a:spLocks/>
              </p:cNvSpPr>
              <p:nvPr/>
            </p:nvSpPr>
            <p:spPr bwMode="auto">
              <a:xfrm flipV="1">
                <a:off x="12321" y="9538"/>
                <a:ext cx="897" cy="723"/>
              </a:xfrm>
              <a:custGeom>
                <a:avLst/>
                <a:gdLst>
                  <a:gd name="T0" fmla="*/ 0 w 21516"/>
                  <a:gd name="T1" fmla="*/ 0 h 21600"/>
                  <a:gd name="T2" fmla="*/ 2 w 21516"/>
                  <a:gd name="T3" fmla="*/ 1 h 21600"/>
                  <a:gd name="T4" fmla="*/ 0 w 21516"/>
                  <a:gd name="T5" fmla="*/ 1 h 21600"/>
                  <a:gd name="T6" fmla="*/ 0 60000 65536"/>
                  <a:gd name="T7" fmla="*/ 0 60000 65536"/>
                  <a:gd name="T8" fmla="*/ 0 60000 65536"/>
                  <a:gd name="T9" fmla="*/ 0 w 21516"/>
                  <a:gd name="T10" fmla="*/ 0 h 21600"/>
                  <a:gd name="T11" fmla="*/ 21516 w 2151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16" h="21600" fill="none" extrusionOk="0">
                    <a:moveTo>
                      <a:pt x="-1" y="0"/>
                    </a:moveTo>
                    <a:cubicBezTo>
                      <a:pt x="11192" y="0"/>
                      <a:pt x="20530" y="8549"/>
                      <a:pt x="21516" y="19697"/>
                    </a:cubicBezTo>
                  </a:path>
                  <a:path w="21516" h="21600" stroke="0" extrusionOk="0">
                    <a:moveTo>
                      <a:pt x="-1" y="0"/>
                    </a:moveTo>
                    <a:cubicBezTo>
                      <a:pt x="11192" y="0"/>
                      <a:pt x="20530" y="8549"/>
                      <a:pt x="21516" y="19697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  <p:sp>
            <p:nvSpPr>
              <p:cNvPr id="110" name="Arc 1111"/>
              <p:cNvSpPr>
                <a:spLocks/>
              </p:cNvSpPr>
              <p:nvPr/>
            </p:nvSpPr>
            <p:spPr bwMode="auto">
              <a:xfrm flipH="1">
                <a:off x="13221" y="9364"/>
                <a:ext cx="360" cy="309"/>
              </a:xfrm>
              <a:custGeom>
                <a:avLst/>
                <a:gdLst>
                  <a:gd name="T0" fmla="*/ 0 w 21600"/>
                  <a:gd name="T1" fmla="*/ 0 h 29582"/>
                  <a:gd name="T2" fmla="*/ 0 w 21600"/>
                  <a:gd name="T3" fmla="*/ 0 h 29582"/>
                  <a:gd name="T4" fmla="*/ 0 w 21600"/>
                  <a:gd name="T5" fmla="*/ 0 h 2958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9582"/>
                  <a:gd name="T11" fmla="*/ 21600 w 21600"/>
                  <a:gd name="T12" fmla="*/ 29582 h 2958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9582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4333"/>
                      <a:pt x="21081" y="27042"/>
                      <a:pt x="20071" y="29582"/>
                    </a:cubicBezTo>
                  </a:path>
                  <a:path w="21600" h="29582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24333"/>
                      <a:pt x="21081" y="27042"/>
                      <a:pt x="20071" y="29582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ko-KR" altLang="ko-KR">
                  <a:ea typeface="Gulim" pitchFamily="34" charset="-127"/>
                </a:endParaRPr>
              </a:p>
            </p:txBody>
          </p:sp>
        </p:grpSp>
        <p:sp>
          <p:nvSpPr>
            <p:cNvPr id="106" name="Line 1112"/>
            <p:cNvSpPr>
              <a:spLocks noChangeShapeType="1"/>
            </p:cNvSpPr>
            <p:nvPr/>
          </p:nvSpPr>
          <p:spPr bwMode="auto">
            <a:xfrm>
              <a:off x="5757589" y="5877255"/>
              <a:ext cx="274341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Line 1113"/>
            <p:cNvSpPr>
              <a:spLocks noChangeShapeType="1"/>
            </p:cNvSpPr>
            <p:nvPr/>
          </p:nvSpPr>
          <p:spPr bwMode="auto">
            <a:xfrm flipV="1">
              <a:off x="6900680" y="4391355"/>
              <a:ext cx="0" cy="14859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Line 1114"/>
            <p:cNvSpPr>
              <a:spLocks noChangeShapeType="1"/>
            </p:cNvSpPr>
            <p:nvPr/>
          </p:nvSpPr>
          <p:spPr bwMode="auto">
            <a:xfrm>
              <a:off x="7700843" y="4962855"/>
              <a:ext cx="0" cy="901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7" name="ZoneTexte 129"/>
          <p:cNvSpPr txBox="1">
            <a:spLocks noChangeArrowheads="1"/>
          </p:cNvSpPr>
          <p:nvPr/>
        </p:nvSpPr>
        <p:spPr bwMode="auto">
          <a:xfrm>
            <a:off x="395536" y="0"/>
            <a:ext cx="7481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 smtClean="0">
                <a:solidFill>
                  <a:srgbClr val="C00000"/>
                </a:solidFill>
              </a:rPr>
              <a:t>Unique </a:t>
            </a:r>
            <a:r>
              <a:rPr lang="fr-FR" sz="2000" b="1" dirty="0" err="1" smtClean="0">
                <a:solidFill>
                  <a:srgbClr val="C00000"/>
                </a:solidFill>
              </a:rPr>
              <a:t>conjugated</a:t>
            </a:r>
            <a:r>
              <a:rPr lang="fr-FR" sz="2000" b="1" dirty="0" smtClean="0">
                <a:solidFill>
                  <a:srgbClr val="C00000"/>
                </a:solidFill>
              </a:rPr>
              <a:t> </a:t>
            </a:r>
            <a:r>
              <a:rPr lang="fr-FR" sz="2000" b="1" dirty="0" err="1" smtClean="0">
                <a:solidFill>
                  <a:srgbClr val="C00000"/>
                </a:solidFill>
              </a:rPr>
              <a:t>polymes</a:t>
            </a:r>
            <a:r>
              <a:rPr lang="fr-FR" sz="2000" b="1" dirty="0" smtClean="0">
                <a:solidFill>
                  <a:srgbClr val="C00000"/>
                </a:solidFill>
              </a:rPr>
              <a:t>: polyacetylene</a:t>
            </a:r>
            <a:endParaRPr lang="fr-FR" sz="2000" b="1" dirty="0"/>
          </a:p>
        </p:txBody>
      </p:sp>
      <p:graphicFrame>
        <p:nvGraphicFramePr>
          <p:cNvPr id="118" name="Object 3"/>
          <p:cNvGraphicFramePr>
            <a:graphicFrameLocks noChangeAspect="1"/>
          </p:cNvGraphicFramePr>
          <p:nvPr/>
        </p:nvGraphicFramePr>
        <p:xfrm>
          <a:off x="755576" y="576064"/>
          <a:ext cx="6477000" cy="1038225"/>
        </p:xfrm>
        <a:graphic>
          <a:graphicData uri="http://schemas.openxmlformats.org/presentationml/2006/ole">
            <p:oleObj spid="_x0000_s666625" name="CS ChemDraw Drawing" r:id="rId3" imgW="4800600" imgH="769320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FCA86-FC9C-4A3A-9C9C-ACE74DF58132}" type="slidenum">
              <a:rPr lang="ja-JP" altLang="fr-FR"/>
              <a:pPr/>
              <a:t>24</a:t>
            </a:fld>
            <a:endParaRPr lang="ja-JP" altLang="fr-FR" dirty="0"/>
          </a:p>
        </p:txBody>
      </p:sp>
      <p:grpSp>
        <p:nvGrpSpPr>
          <p:cNvPr id="2" name="Groupe 68"/>
          <p:cNvGrpSpPr/>
          <p:nvPr/>
        </p:nvGrpSpPr>
        <p:grpSpPr>
          <a:xfrm>
            <a:off x="228600" y="620688"/>
            <a:ext cx="4724400" cy="1704975"/>
            <a:chOff x="3962400" y="533400"/>
            <a:chExt cx="4724400" cy="1704975"/>
          </a:xfrm>
        </p:grpSpPr>
        <p:grpSp>
          <p:nvGrpSpPr>
            <p:cNvPr id="3" name="Groupe 67"/>
            <p:cNvGrpSpPr/>
            <p:nvPr/>
          </p:nvGrpSpPr>
          <p:grpSpPr>
            <a:xfrm>
              <a:off x="3962400" y="533400"/>
              <a:ext cx="2209800" cy="1704975"/>
              <a:chOff x="3962400" y="533400"/>
              <a:chExt cx="2209800" cy="1704975"/>
            </a:xfrm>
          </p:grpSpPr>
          <p:grpSp>
            <p:nvGrpSpPr>
              <p:cNvPr id="4" name="Group 32"/>
              <p:cNvGrpSpPr>
                <a:grpSpLocks/>
              </p:cNvGrpSpPr>
              <p:nvPr/>
            </p:nvGrpSpPr>
            <p:grpSpPr bwMode="auto">
              <a:xfrm>
                <a:off x="3962400" y="533400"/>
                <a:ext cx="1600200" cy="1704975"/>
                <a:chOff x="2640" y="336"/>
                <a:chExt cx="1008" cy="1074"/>
              </a:xfrm>
            </p:grpSpPr>
            <p:grpSp>
              <p:nvGrpSpPr>
                <p:cNvPr id="5" name="Group 33"/>
                <p:cNvGrpSpPr>
                  <a:grpSpLocks/>
                </p:cNvGrpSpPr>
                <p:nvPr/>
              </p:nvGrpSpPr>
              <p:grpSpPr bwMode="auto">
                <a:xfrm>
                  <a:off x="2640" y="336"/>
                  <a:ext cx="1008" cy="1074"/>
                  <a:chOff x="2880" y="336"/>
                  <a:chExt cx="1008" cy="1074"/>
                </a:xfrm>
              </p:grpSpPr>
              <p:sp>
                <p:nvSpPr>
                  <p:cNvPr id="177186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554"/>
                    <a:ext cx="720" cy="671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187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2880" y="336"/>
                    <a:ext cx="144" cy="2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188" name="Line 3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44" y="336"/>
                    <a:ext cx="144" cy="21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189" name="Line 3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880" y="1225"/>
                    <a:ext cx="144" cy="1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77190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225"/>
                    <a:ext cx="144" cy="185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77191" name="Oval 39"/>
                <p:cNvSpPr>
                  <a:spLocks noChangeArrowheads="1"/>
                </p:cNvSpPr>
                <p:nvPr/>
              </p:nvSpPr>
              <p:spPr bwMode="auto">
                <a:xfrm>
                  <a:off x="2832" y="610"/>
                  <a:ext cx="576" cy="494"/>
                </a:xfrm>
                <a:prstGeom prst="ellips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it-IT">
                    <a:solidFill>
                      <a:schemeClr val="accent2"/>
                    </a:solidFill>
                  </a:endParaRPr>
                </a:p>
              </p:txBody>
            </p:sp>
          </p:grpSp>
          <p:sp>
            <p:nvSpPr>
              <p:cNvPr id="177192" name="AutoShape 40"/>
              <p:cNvSpPr>
                <a:spLocks noChangeArrowheads="1"/>
              </p:cNvSpPr>
              <p:nvPr/>
            </p:nvSpPr>
            <p:spPr bwMode="auto">
              <a:xfrm>
                <a:off x="5562600" y="1219200"/>
                <a:ext cx="609600" cy="284163"/>
              </a:xfrm>
              <a:prstGeom prst="rightArrow">
                <a:avLst>
                  <a:gd name="adj1" fmla="val 50000"/>
                  <a:gd name="adj2" fmla="val 53631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7193" name="Line 41"/>
            <p:cNvSpPr>
              <a:spLocks noChangeShapeType="1"/>
            </p:cNvSpPr>
            <p:nvPr/>
          </p:nvSpPr>
          <p:spPr bwMode="auto">
            <a:xfrm>
              <a:off x="7239000" y="1503363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7194" name="Line 42"/>
            <p:cNvSpPr>
              <a:spLocks noChangeShapeType="1"/>
            </p:cNvSpPr>
            <p:nvPr/>
          </p:nvSpPr>
          <p:spPr bwMode="auto">
            <a:xfrm>
              <a:off x="7391400" y="1296988"/>
              <a:ext cx="0" cy="4079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3"/>
            <p:cNvGrpSpPr>
              <a:grpSpLocks/>
            </p:cNvGrpSpPr>
            <p:nvPr/>
          </p:nvGrpSpPr>
          <p:grpSpPr bwMode="auto">
            <a:xfrm>
              <a:off x="6324600" y="968375"/>
              <a:ext cx="609600" cy="1062038"/>
              <a:chOff x="3984" y="610"/>
              <a:chExt cx="384" cy="669"/>
            </a:xfrm>
          </p:grpSpPr>
          <p:sp>
            <p:nvSpPr>
              <p:cNvPr id="177196" name="Rectangle 44"/>
              <p:cNvSpPr>
                <a:spLocks noChangeArrowheads="1"/>
              </p:cNvSpPr>
              <p:nvPr/>
            </p:nvSpPr>
            <p:spPr bwMode="auto">
              <a:xfrm>
                <a:off x="3984" y="610"/>
                <a:ext cx="384" cy="6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197" name="Line 45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198" name="Line 46"/>
              <p:cNvSpPr>
                <a:spLocks noChangeShapeType="1"/>
              </p:cNvSpPr>
              <p:nvPr/>
            </p:nvSpPr>
            <p:spPr bwMode="auto">
              <a:xfrm>
                <a:off x="4032" y="120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47"/>
            <p:cNvGrpSpPr>
              <a:grpSpLocks/>
            </p:cNvGrpSpPr>
            <p:nvPr/>
          </p:nvGrpSpPr>
          <p:grpSpPr bwMode="auto">
            <a:xfrm rot="5400000" flipH="1">
              <a:off x="7850982" y="992981"/>
              <a:ext cx="609600" cy="1062037"/>
              <a:chOff x="3984" y="610"/>
              <a:chExt cx="384" cy="669"/>
            </a:xfrm>
          </p:grpSpPr>
          <p:sp>
            <p:nvSpPr>
              <p:cNvPr id="177200" name="Rectangle 48"/>
              <p:cNvSpPr>
                <a:spLocks noChangeArrowheads="1"/>
              </p:cNvSpPr>
              <p:nvPr/>
            </p:nvSpPr>
            <p:spPr bwMode="auto">
              <a:xfrm>
                <a:off x="3984" y="610"/>
                <a:ext cx="384" cy="669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201" name="Line 49"/>
              <p:cNvSpPr>
                <a:spLocks noChangeShapeType="1"/>
              </p:cNvSpPr>
              <p:nvPr/>
            </p:nvSpPr>
            <p:spPr bwMode="auto">
              <a:xfrm>
                <a:off x="4032" y="72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02" name="Line 50"/>
              <p:cNvSpPr>
                <a:spLocks noChangeShapeType="1"/>
              </p:cNvSpPr>
              <p:nvPr/>
            </p:nvSpPr>
            <p:spPr bwMode="auto">
              <a:xfrm>
                <a:off x="4032" y="1200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7216" name="Text Box 64"/>
          <p:cNvSpPr txBox="1">
            <a:spLocks noChangeArrowheads="1"/>
          </p:cNvSpPr>
          <p:nvPr/>
        </p:nvSpPr>
        <p:spPr bwMode="auto">
          <a:xfrm>
            <a:off x="3635896" y="764704"/>
            <a:ext cx="28330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it-IT" sz="2000" b="1" dirty="0"/>
              <a:t>Jahn-Teller </a:t>
            </a:r>
            <a:r>
              <a:rPr lang="it-IT" sz="2000" b="1" dirty="0" smtClean="0"/>
              <a:t>--&gt; Peierls</a:t>
            </a:r>
            <a:endParaRPr lang="it-IT" sz="2000" b="1" dirty="0"/>
          </a:p>
        </p:txBody>
      </p:sp>
      <p:sp>
        <p:nvSpPr>
          <p:cNvPr id="72" name="ZoneTexte 71"/>
          <p:cNvSpPr txBox="1"/>
          <p:nvPr/>
        </p:nvSpPr>
        <p:spPr>
          <a:xfrm>
            <a:off x="0" y="116632"/>
            <a:ext cx="2411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Cyclobutane</a:t>
            </a:r>
            <a:r>
              <a:rPr lang="en-US" sz="2000" b="1" dirty="0" smtClean="0"/>
              <a:t> C</a:t>
            </a:r>
            <a:r>
              <a:rPr lang="en-US" sz="2000" b="1" baseline="-25000" dirty="0" smtClean="0"/>
              <a:t>4</a:t>
            </a:r>
            <a:r>
              <a:rPr lang="en-US" sz="2000" b="1" dirty="0" smtClean="0"/>
              <a:t>H</a:t>
            </a:r>
            <a:r>
              <a:rPr lang="en-US" sz="2000" b="1" baseline="-25000" dirty="0" smtClean="0"/>
              <a:t>4</a:t>
            </a:r>
          </a:p>
        </p:txBody>
      </p:sp>
      <p:sp>
        <p:nvSpPr>
          <p:cNvPr id="73" name="ZoneTexte 72"/>
          <p:cNvSpPr txBox="1"/>
          <p:nvPr/>
        </p:nvSpPr>
        <p:spPr>
          <a:xfrm>
            <a:off x="2771800" y="116632"/>
            <a:ext cx="4469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4 carbon atoms – 4 </a:t>
            </a:r>
            <a:r>
              <a:rPr lang="el-GR" sz="2400" dirty="0" smtClean="0"/>
              <a:t>π</a:t>
            </a:r>
            <a:r>
              <a:rPr lang="en-US" sz="2400" dirty="0" smtClean="0"/>
              <a:t>-electrons</a:t>
            </a:r>
            <a:endParaRPr lang="en-US" sz="2400" dirty="0"/>
          </a:p>
        </p:txBody>
      </p:sp>
      <p:sp>
        <p:nvSpPr>
          <p:cNvPr id="74" name="ZoneTexte 73"/>
          <p:cNvSpPr txBox="1"/>
          <p:nvPr/>
        </p:nvSpPr>
        <p:spPr>
          <a:xfrm>
            <a:off x="6660232" y="1772816"/>
            <a:ext cx="248376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Wave functions:</a:t>
            </a:r>
          </a:p>
          <a:p>
            <a:pPr>
              <a:lnSpc>
                <a:spcPct val="150000"/>
              </a:lnSpc>
            </a:pPr>
            <a:r>
              <a:rPr lang="el-GR" sz="2200" b="1" dirty="0" smtClean="0"/>
              <a:t>Ψ</a:t>
            </a:r>
            <a:r>
              <a:rPr lang="en-US" sz="2200" b="1" baseline="-25000" dirty="0" smtClean="0"/>
              <a:t>1</a:t>
            </a:r>
            <a:r>
              <a:rPr lang="en-US" sz="2200" b="1" dirty="0" smtClean="0"/>
              <a:t>=</a:t>
            </a:r>
            <a:r>
              <a:rPr lang="en-US" sz="2200" b="1" dirty="0" err="1" smtClean="0"/>
              <a:t>cos</a:t>
            </a:r>
            <a:r>
              <a:rPr lang="en-US" sz="2200" b="1" dirty="0" smtClean="0"/>
              <a:t> 0•n=</a:t>
            </a:r>
            <a:r>
              <a:rPr lang="en-US" sz="2200" b="1" dirty="0" err="1" smtClean="0"/>
              <a:t>cnst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l-GR" sz="2200" b="1" dirty="0" smtClean="0">
                <a:solidFill>
                  <a:srgbClr val="FF0000"/>
                </a:solidFill>
              </a:rPr>
              <a:t>Ψ</a:t>
            </a:r>
            <a:r>
              <a:rPr lang="en-US" sz="22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200" b="1" dirty="0" smtClean="0">
                <a:solidFill>
                  <a:srgbClr val="FF0000"/>
                </a:solidFill>
              </a:rPr>
              <a:t>=</a:t>
            </a:r>
            <a:r>
              <a:rPr lang="en-US" sz="2200" b="1" dirty="0" err="1" smtClean="0">
                <a:solidFill>
                  <a:srgbClr val="FF0000"/>
                </a:solidFill>
              </a:rPr>
              <a:t>cos</a:t>
            </a:r>
            <a:r>
              <a:rPr lang="en-US" sz="2200" b="1" dirty="0" smtClean="0">
                <a:solidFill>
                  <a:srgbClr val="FF0000"/>
                </a:solidFill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</a:rPr>
              <a:t>πn</a:t>
            </a:r>
            <a:r>
              <a:rPr lang="en-US" sz="2200" b="1" dirty="0" smtClean="0">
                <a:solidFill>
                  <a:srgbClr val="FF0000"/>
                </a:solidFill>
              </a:rPr>
              <a:t>/2)</a:t>
            </a:r>
            <a:r>
              <a:rPr lang="en-US" sz="2200" b="1" dirty="0" smtClean="0"/>
              <a:t/>
            </a:r>
            <a:br>
              <a:rPr lang="en-US" sz="2200" b="1" dirty="0" smtClean="0"/>
            </a:br>
            <a:r>
              <a:rPr lang="el-GR" sz="2200" b="1" dirty="0" smtClean="0">
                <a:solidFill>
                  <a:srgbClr val="FF0000"/>
                </a:solidFill>
              </a:rPr>
              <a:t>Ψ</a:t>
            </a:r>
            <a:r>
              <a:rPr lang="en-US" sz="2200" b="1" baseline="-25000" dirty="0" smtClean="0">
                <a:solidFill>
                  <a:srgbClr val="FF0000"/>
                </a:solidFill>
              </a:rPr>
              <a:t>3</a:t>
            </a:r>
            <a:r>
              <a:rPr lang="en-US" sz="2200" b="1" dirty="0" smtClean="0">
                <a:solidFill>
                  <a:srgbClr val="FF0000"/>
                </a:solidFill>
              </a:rPr>
              <a:t>=sin(</a:t>
            </a:r>
            <a:r>
              <a:rPr lang="en-US" sz="2200" b="1" dirty="0" err="1" smtClean="0">
                <a:solidFill>
                  <a:srgbClr val="FF0000"/>
                </a:solidFill>
              </a:rPr>
              <a:t>πn</a:t>
            </a:r>
            <a:r>
              <a:rPr lang="en-US" sz="2200" b="1" dirty="0" smtClean="0">
                <a:solidFill>
                  <a:srgbClr val="FF0000"/>
                </a:solidFill>
              </a:rPr>
              <a:t>/2)</a:t>
            </a:r>
          </a:p>
          <a:p>
            <a:pPr>
              <a:lnSpc>
                <a:spcPct val="150000"/>
              </a:lnSpc>
            </a:pPr>
            <a:r>
              <a:rPr lang="el-GR" sz="2200" b="1" dirty="0" smtClean="0"/>
              <a:t>Ψ</a:t>
            </a:r>
            <a:r>
              <a:rPr lang="en-US" sz="2200" b="1" baseline="-25000" dirty="0" smtClean="0"/>
              <a:t>4</a:t>
            </a:r>
            <a:r>
              <a:rPr lang="en-US" sz="2200" b="1" dirty="0" smtClean="0"/>
              <a:t>=</a:t>
            </a:r>
            <a:r>
              <a:rPr lang="en-US" sz="2200" b="1" dirty="0" err="1" smtClean="0"/>
              <a:t>cos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πn</a:t>
            </a:r>
            <a:r>
              <a:rPr lang="en-US" sz="2200" b="1" dirty="0" smtClean="0"/>
              <a:t>=(-1)</a:t>
            </a:r>
            <a:r>
              <a:rPr lang="en-US" sz="2200" b="1" baseline="30000" dirty="0" smtClean="0"/>
              <a:t>n</a:t>
            </a:r>
            <a:endParaRPr lang="en-US" sz="2200" baseline="30000" dirty="0" smtClean="0"/>
          </a:p>
        </p:txBody>
      </p:sp>
      <p:grpSp>
        <p:nvGrpSpPr>
          <p:cNvPr id="8" name="Groupe 76"/>
          <p:cNvGrpSpPr/>
          <p:nvPr/>
        </p:nvGrpSpPr>
        <p:grpSpPr>
          <a:xfrm>
            <a:off x="1979712" y="2708920"/>
            <a:ext cx="3528392" cy="990600"/>
            <a:chOff x="685800" y="4876800"/>
            <a:chExt cx="3528392" cy="990600"/>
          </a:xfrm>
        </p:grpSpPr>
        <p:grpSp>
          <p:nvGrpSpPr>
            <p:cNvPr id="9" name="Groupe 69"/>
            <p:cNvGrpSpPr/>
            <p:nvPr/>
          </p:nvGrpSpPr>
          <p:grpSpPr>
            <a:xfrm>
              <a:off x="685800" y="4876800"/>
              <a:ext cx="3528392" cy="838200"/>
              <a:chOff x="5181600" y="4038600"/>
              <a:chExt cx="3528392" cy="838200"/>
            </a:xfrm>
          </p:grpSpPr>
          <p:sp>
            <p:nvSpPr>
              <p:cNvPr id="177205" name="Line 53"/>
              <p:cNvSpPr>
                <a:spLocks noChangeShapeType="1"/>
              </p:cNvSpPr>
              <p:nvPr/>
            </p:nvSpPr>
            <p:spPr bwMode="auto">
              <a:xfrm>
                <a:off x="5181600" y="4038600"/>
                <a:ext cx="205740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7206" name="Line 54"/>
              <p:cNvSpPr>
                <a:spLocks noChangeShapeType="1"/>
              </p:cNvSpPr>
              <p:nvPr/>
            </p:nvSpPr>
            <p:spPr bwMode="auto">
              <a:xfrm>
                <a:off x="5181600" y="4495800"/>
                <a:ext cx="2057400" cy="0"/>
              </a:xfrm>
              <a:prstGeom prst="line">
                <a:avLst/>
              </a:prstGeom>
              <a:ln w="25400" cmpd="dbl">
                <a:prstDash val="solid"/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77207" name="Line 55"/>
              <p:cNvSpPr>
                <a:spLocks noChangeShapeType="1"/>
              </p:cNvSpPr>
              <p:nvPr/>
            </p:nvSpPr>
            <p:spPr bwMode="auto">
              <a:xfrm>
                <a:off x="5181600" y="4876800"/>
                <a:ext cx="2057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08" name="Line 56"/>
              <p:cNvSpPr>
                <a:spLocks noChangeShapeType="1"/>
              </p:cNvSpPr>
              <p:nvPr/>
            </p:nvSpPr>
            <p:spPr bwMode="auto">
              <a:xfrm flipV="1">
                <a:off x="7239000" y="4398640"/>
                <a:ext cx="390872" cy="971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09" name="Line 57"/>
              <p:cNvSpPr>
                <a:spLocks noChangeShapeType="1"/>
              </p:cNvSpPr>
              <p:nvPr/>
            </p:nvSpPr>
            <p:spPr bwMode="auto">
              <a:xfrm>
                <a:off x="7239000" y="4495800"/>
                <a:ext cx="385763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0" name="Line 58"/>
              <p:cNvSpPr>
                <a:spLocks noChangeShapeType="1"/>
              </p:cNvSpPr>
              <p:nvPr/>
            </p:nvSpPr>
            <p:spPr bwMode="auto">
              <a:xfrm flipV="1">
                <a:off x="7643192" y="4419600"/>
                <a:ext cx="1066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1" name="Line 59"/>
              <p:cNvSpPr>
                <a:spLocks noChangeShapeType="1"/>
              </p:cNvSpPr>
              <p:nvPr/>
            </p:nvSpPr>
            <p:spPr bwMode="auto">
              <a:xfrm>
                <a:off x="7624763" y="4648200"/>
                <a:ext cx="106203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2" name="Line 60"/>
              <p:cNvSpPr>
                <a:spLocks noChangeShapeType="1"/>
              </p:cNvSpPr>
              <p:nvPr/>
            </p:nvSpPr>
            <p:spPr bwMode="auto">
              <a:xfrm>
                <a:off x="5562600" y="4381500"/>
                <a:ext cx="0" cy="266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3" name="Line 61"/>
              <p:cNvSpPr>
                <a:spLocks noChangeShapeType="1"/>
              </p:cNvSpPr>
              <p:nvPr/>
            </p:nvSpPr>
            <p:spPr bwMode="auto">
              <a:xfrm flipV="1">
                <a:off x="5867400" y="4381500"/>
                <a:ext cx="0" cy="266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4" name="Line 62"/>
              <p:cNvSpPr>
                <a:spLocks noChangeShapeType="1"/>
              </p:cNvSpPr>
              <p:nvPr/>
            </p:nvSpPr>
            <p:spPr bwMode="auto">
              <a:xfrm>
                <a:off x="8001000" y="4572000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7215" name="Line 63"/>
              <p:cNvSpPr>
                <a:spLocks noChangeShapeType="1"/>
              </p:cNvSpPr>
              <p:nvPr/>
            </p:nvSpPr>
            <p:spPr bwMode="auto">
              <a:xfrm flipV="1">
                <a:off x="8229600" y="44958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5" name="Line 60"/>
            <p:cNvSpPr>
              <a:spLocks noChangeShapeType="1"/>
            </p:cNvSpPr>
            <p:nvPr/>
          </p:nvSpPr>
          <p:spPr bwMode="auto">
            <a:xfrm>
              <a:off x="1066800" y="5600700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61"/>
            <p:cNvSpPr>
              <a:spLocks noChangeShapeType="1"/>
            </p:cNvSpPr>
            <p:nvPr/>
          </p:nvSpPr>
          <p:spPr bwMode="auto">
            <a:xfrm flipV="1">
              <a:off x="1371600" y="5600700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8" name="ZoneTexte 77"/>
          <p:cNvSpPr txBox="1"/>
          <p:nvPr/>
        </p:nvSpPr>
        <p:spPr>
          <a:xfrm>
            <a:off x="0" y="2564904"/>
            <a:ext cx="175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Half filled doubly degenerate level 2,3</a:t>
            </a:r>
            <a:endParaRPr lang="en-US" sz="2000" dirty="0"/>
          </a:p>
        </p:txBody>
      </p:sp>
      <p:sp>
        <p:nvSpPr>
          <p:cNvPr id="79" name="ZoneTexte 78"/>
          <p:cNvSpPr txBox="1"/>
          <p:nvPr/>
        </p:nvSpPr>
        <p:spPr>
          <a:xfrm>
            <a:off x="6804248" y="548680"/>
            <a:ext cx="2222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Instability</a:t>
            </a:r>
          </a:p>
          <a:p>
            <a:r>
              <a:rPr lang="en-US" sz="2400" b="1" dirty="0" smtClean="0">
                <a:solidFill>
                  <a:srgbClr val="7030A0"/>
                </a:solidFill>
              </a:rPr>
              <a:t> square --&gt; rectangle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45" name="Objet 44"/>
          <p:cNvGraphicFramePr>
            <a:graphicFrameLocks noChangeAspect="1"/>
          </p:cNvGraphicFramePr>
          <p:nvPr/>
        </p:nvGraphicFramePr>
        <p:xfrm>
          <a:off x="179512" y="4725144"/>
          <a:ext cx="2285196" cy="864096"/>
        </p:xfrm>
        <a:graphic>
          <a:graphicData uri="http://schemas.openxmlformats.org/presentationml/2006/ole">
            <p:oleObj spid="_x0000_s698370" name="Équation" r:id="rId3" imgW="1041120" imgH="393480" progId="Equation.3">
              <p:embed/>
            </p:oleObj>
          </a:graphicData>
        </a:graphic>
      </p:graphicFrame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2879425" y="4940970"/>
          <a:ext cx="3924824" cy="720278"/>
        </p:xfrm>
        <a:graphic>
          <a:graphicData uri="http://schemas.openxmlformats.org/presentationml/2006/ole">
            <p:oleObj spid="_x0000_s698371" name="Équation" r:id="rId4" imgW="2145960" imgH="393480" progId="Equation.3">
              <p:embed/>
            </p:oleObj>
          </a:graphicData>
        </a:graphic>
      </p:graphicFrame>
      <p:graphicFrame>
        <p:nvGraphicFramePr>
          <p:cNvPr id="47" name="Object 4"/>
          <p:cNvGraphicFramePr>
            <a:graphicFrameLocks noChangeAspect="1"/>
          </p:cNvGraphicFramePr>
          <p:nvPr/>
        </p:nvGraphicFramePr>
        <p:xfrm>
          <a:off x="3851920" y="4077072"/>
          <a:ext cx="1584176" cy="820161"/>
        </p:xfrm>
        <a:graphic>
          <a:graphicData uri="http://schemas.openxmlformats.org/presentationml/2006/ole">
            <p:oleObj spid="_x0000_s698372" name="Équation" r:id="rId5" imgW="761760" imgH="393480" progId="Equation.3">
              <p:embed/>
            </p:oleObj>
          </a:graphicData>
        </a:graphic>
      </p:graphicFrame>
      <p:sp>
        <p:nvSpPr>
          <p:cNvPr id="48" name="ZoneTexte 47"/>
          <p:cNvSpPr txBox="1"/>
          <p:nvPr/>
        </p:nvSpPr>
        <p:spPr>
          <a:xfrm>
            <a:off x="107504" y="4149080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loose deformation energy</a:t>
            </a:r>
            <a:endParaRPr lang="en-US" sz="2000" dirty="0"/>
          </a:p>
        </p:txBody>
      </p:sp>
      <p:sp>
        <p:nvSpPr>
          <p:cNvPr id="49" name="ZoneTexte 48"/>
          <p:cNvSpPr txBox="1"/>
          <p:nvPr/>
        </p:nvSpPr>
        <p:spPr>
          <a:xfrm>
            <a:off x="2051720" y="3646185"/>
            <a:ext cx="31702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gain electronic energy </a:t>
            </a:r>
            <a:r>
              <a:rPr lang="en-US" sz="2200" b="1" dirty="0" smtClean="0"/>
              <a:t>-2</a:t>
            </a:r>
            <a:r>
              <a:rPr lang="en-US" sz="2200" b="1" dirty="0" smtClean="0">
                <a:latin typeface="Symbol" pitchFamily="18" charset="2"/>
              </a:rPr>
              <a:t>D</a:t>
            </a:r>
            <a:endParaRPr lang="en-US" sz="2200" b="1" dirty="0">
              <a:latin typeface="Symbol" pitchFamily="18" charset="2"/>
            </a:endParaRPr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/>
        </p:nvGraphicFramePr>
        <p:xfrm>
          <a:off x="7353945" y="4797524"/>
          <a:ext cx="1466527" cy="953894"/>
        </p:xfrm>
        <a:graphic>
          <a:graphicData uri="http://schemas.openxmlformats.org/presentationml/2006/ole">
            <p:oleObj spid="_x0000_s698373" name="Équation" r:id="rId6" imgW="672840" imgH="393480" progId="Equation.3">
              <p:embed/>
            </p:oleObj>
          </a:graphicData>
        </a:graphic>
      </p:graphicFrame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1979712" y="3202770"/>
            <a:ext cx="2057400" cy="0"/>
          </a:xfrm>
          <a:prstGeom prst="line">
            <a:avLst/>
          </a:prstGeom>
          <a:ln w="25400" cmpd="dbl">
            <a:prstDash val="solid"/>
            <a:headEnd/>
            <a:tailEnd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5" name="ZoneTexte 54"/>
          <p:cNvSpPr txBox="1"/>
          <p:nvPr/>
        </p:nvSpPr>
        <p:spPr>
          <a:xfrm>
            <a:off x="251520" y="6309320"/>
            <a:ext cx="467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Similar story in doped Fullerenes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C46C-C5B6-448E-B9B7-5085C60FD0DA}" type="slidenum">
              <a:rPr lang="ja-JP" altLang="fr-FR"/>
              <a:pPr/>
              <a:t>25</a:t>
            </a:fld>
            <a:endParaRPr lang="ja-JP" altLang="fr-FR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124200" y="152400"/>
            <a:ext cx="3886200" cy="838200"/>
          </a:xfrm>
          <a:noFill/>
          <a:ln>
            <a:noFill/>
          </a:ln>
        </p:spPr>
        <p:txBody>
          <a:bodyPr/>
          <a:lstStyle/>
          <a:p>
            <a:r>
              <a:rPr lang="en-US" sz="2400" b="1" dirty="0">
                <a:solidFill>
                  <a:srgbClr val="FF00FF"/>
                </a:solidFill>
              </a:rPr>
              <a:t>Isolated  benzene</a:t>
            </a:r>
            <a:r>
              <a:rPr lang="fr-FR" altLang="ja-JP" sz="2400" b="1" dirty="0">
                <a:solidFill>
                  <a:srgbClr val="FF00FF"/>
                </a:solidFill>
                <a:ea typeface="MS PGothic" pitchFamily="34" charset="-128"/>
              </a:rPr>
              <a:t> 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28600" y="1473200"/>
            <a:ext cx="2275135" cy="2032000"/>
            <a:chOff x="144" y="1032"/>
            <a:chExt cx="1445" cy="1328"/>
          </a:xfrm>
        </p:grpSpPr>
        <p:sp>
          <p:nvSpPr>
            <p:cNvPr id="246788" name="Text Box 4"/>
            <p:cNvSpPr txBox="1">
              <a:spLocks noChangeArrowheads="1"/>
            </p:cNvSpPr>
            <p:nvPr/>
          </p:nvSpPr>
          <p:spPr bwMode="auto">
            <a:xfrm>
              <a:off x="144" y="1545"/>
              <a:ext cx="1445" cy="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 dirty="0"/>
                <a:t>H   C	            </a:t>
              </a:r>
              <a:r>
                <a:rPr lang="en-US" sz="1800" dirty="0" err="1" smtClean="0"/>
                <a:t>C</a:t>
              </a:r>
              <a:r>
                <a:rPr lang="en-US" sz="1800" dirty="0" smtClean="0"/>
                <a:t> </a:t>
              </a:r>
              <a:r>
                <a:rPr lang="en-US" sz="1800" dirty="0"/>
                <a:t>H</a:t>
              </a:r>
            </a:p>
          </p:txBody>
        </p:sp>
        <p:sp>
          <p:nvSpPr>
            <p:cNvPr id="246789" name="Text Box 5"/>
            <p:cNvSpPr txBox="1">
              <a:spLocks noChangeArrowheads="1"/>
            </p:cNvSpPr>
            <p:nvPr/>
          </p:nvSpPr>
          <p:spPr bwMode="auto">
            <a:xfrm>
              <a:off x="374" y="1881"/>
              <a:ext cx="875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  C	  C</a:t>
              </a:r>
            </a:p>
          </p:txBody>
        </p:sp>
        <p:sp>
          <p:nvSpPr>
            <p:cNvPr id="246790" name="Text Box 6"/>
            <p:cNvSpPr txBox="1">
              <a:spLocks noChangeArrowheads="1"/>
            </p:cNvSpPr>
            <p:nvPr/>
          </p:nvSpPr>
          <p:spPr bwMode="auto">
            <a:xfrm>
              <a:off x="374" y="1305"/>
              <a:ext cx="875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  C	  C</a:t>
              </a:r>
            </a:p>
          </p:txBody>
        </p:sp>
        <p:sp>
          <p:nvSpPr>
            <p:cNvPr id="246791" name="Text Box 7"/>
            <p:cNvSpPr txBox="1">
              <a:spLocks noChangeArrowheads="1"/>
            </p:cNvSpPr>
            <p:nvPr/>
          </p:nvSpPr>
          <p:spPr bwMode="auto">
            <a:xfrm>
              <a:off x="374" y="1032"/>
              <a:ext cx="956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H	    H</a:t>
              </a: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288" y="1296"/>
              <a:ext cx="1104" cy="864"/>
              <a:chOff x="1536" y="1296"/>
              <a:chExt cx="1104" cy="864"/>
            </a:xfrm>
          </p:grpSpPr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1536" y="1296"/>
                <a:ext cx="1104" cy="864"/>
                <a:chOff x="672" y="1296"/>
                <a:chExt cx="1104" cy="864"/>
              </a:xfrm>
            </p:grpSpPr>
            <p:sp>
              <p:nvSpPr>
                <p:cNvPr id="246794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912" y="201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795" name="AutoShape 11"/>
                <p:cNvSpPr>
                  <a:spLocks noChangeArrowheads="1"/>
                </p:cNvSpPr>
                <p:nvPr/>
              </p:nvSpPr>
              <p:spPr bwMode="auto">
                <a:xfrm>
                  <a:off x="875" y="1440"/>
                  <a:ext cx="709" cy="576"/>
                </a:xfrm>
                <a:prstGeom prst="hexagon">
                  <a:avLst>
                    <a:gd name="adj" fmla="val 30773"/>
                    <a:gd name="vf" fmla="val 115470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796" name="Line 12"/>
                <p:cNvSpPr>
                  <a:spLocks noChangeShapeType="1"/>
                </p:cNvSpPr>
                <p:nvPr/>
              </p:nvSpPr>
              <p:spPr bwMode="auto">
                <a:xfrm>
                  <a:off x="672" y="1728"/>
                  <a:ext cx="203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797" name="Line 13"/>
                <p:cNvSpPr>
                  <a:spLocks noChangeShapeType="1"/>
                </p:cNvSpPr>
                <p:nvPr/>
              </p:nvSpPr>
              <p:spPr bwMode="auto">
                <a:xfrm>
                  <a:off x="1584" y="172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798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392" y="129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799" name="Line 15"/>
                <p:cNvSpPr>
                  <a:spLocks noChangeShapeType="1"/>
                </p:cNvSpPr>
                <p:nvPr/>
              </p:nvSpPr>
              <p:spPr bwMode="auto">
                <a:xfrm>
                  <a:off x="912" y="129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800" name="Line 16"/>
                <p:cNvSpPr>
                  <a:spLocks noChangeShapeType="1"/>
                </p:cNvSpPr>
                <p:nvPr/>
              </p:nvSpPr>
              <p:spPr bwMode="auto">
                <a:xfrm>
                  <a:off x="1392" y="2016"/>
                  <a:ext cx="144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46801" name="Oval 17"/>
              <p:cNvSpPr>
                <a:spLocks noChangeArrowheads="1"/>
              </p:cNvSpPr>
              <p:nvPr/>
            </p:nvSpPr>
            <p:spPr bwMode="auto">
              <a:xfrm>
                <a:off x="1872" y="1536"/>
                <a:ext cx="432" cy="3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6802" name="Text Box 18"/>
            <p:cNvSpPr txBox="1">
              <a:spLocks noChangeArrowheads="1"/>
            </p:cNvSpPr>
            <p:nvPr/>
          </p:nvSpPr>
          <p:spPr bwMode="auto">
            <a:xfrm>
              <a:off x="384" y="2121"/>
              <a:ext cx="956" cy="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/>
                <a:t>H 	    H</a:t>
              </a:r>
            </a:p>
          </p:txBody>
        </p:sp>
      </p:grpSp>
      <p:graphicFrame>
        <p:nvGraphicFramePr>
          <p:cNvPr id="246819" name="Rectangle 35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820226" name="Équation" r:id="rId3" imgW="0" imgH="0" progId="Equation.3">
              <p:embed/>
            </p:oleObj>
          </a:graphicData>
        </a:graphic>
      </p:graphicFrame>
      <p:sp>
        <p:nvSpPr>
          <p:cNvPr id="67" name="ZoneTexte 66"/>
          <p:cNvSpPr txBox="1"/>
          <p:nvPr/>
        </p:nvSpPr>
        <p:spPr>
          <a:xfrm>
            <a:off x="381000" y="3717032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Degenerate level is completely filled – </a:t>
            </a:r>
            <a:r>
              <a:rPr lang="en-US" sz="2400" dirty="0" smtClean="0">
                <a:solidFill>
                  <a:srgbClr val="7030A0"/>
                </a:solidFill>
              </a:rPr>
              <a:t/>
            </a:r>
            <a:br>
              <a:rPr lang="en-US" sz="2400" dirty="0" smtClean="0">
                <a:solidFill>
                  <a:srgbClr val="7030A0"/>
                </a:solidFill>
              </a:rPr>
            </a:br>
            <a:r>
              <a:rPr lang="en-US" sz="2400" dirty="0" smtClean="0">
                <a:solidFill>
                  <a:srgbClr val="7030A0"/>
                </a:solidFill>
              </a:rPr>
              <a:t>no </a:t>
            </a:r>
            <a:r>
              <a:rPr lang="en-US" sz="2400" dirty="0" smtClean="0">
                <a:solidFill>
                  <a:srgbClr val="7030A0"/>
                </a:solidFill>
              </a:rPr>
              <a:t>gain from reducing </a:t>
            </a:r>
            <a:r>
              <a:rPr lang="en-US" sz="2400" dirty="0" smtClean="0">
                <a:solidFill>
                  <a:srgbClr val="7030A0"/>
                </a:solidFill>
              </a:rPr>
              <a:t>the </a:t>
            </a:r>
            <a:r>
              <a:rPr lang="en-US" sz="2400" dirty="0" smtClean="0">
                <a:solidFill>
                  <a:srgbClr val="7030A0"/>
                </a:solidFill>
              </a:rPr>
              <a:t>hexagon symmetry. </a:t>
            </a:r>
            <a:r>
              <a:rPr lang="en-US" sz="2400" dirty="0" smtClean="0">
                <a:solidFill>
                  <a:srgbClr val="7030A0"/>
                </a:solidFill>
              </a:rPr>
              <a:t/>
            </a:r>
            <a:br>
              <a:rPr lang="en-US" sz="2400" dirty="0" smtClean="0">
                <a:solidFill>
                  <a:srgbClr val="7030A0"/>
                </a:solidFill>
              </a:rPr>
            </a:br>
            <a:r>
              <a:rPr lang="en-US" sz="2400" dirty="0" smtClean="0">
                <a:solidFill>
                  <a:srgbClr val="7030A0"/>
                </a:solidFill>
              </a:rPr>
              <a:t>We </a:t>
            </a:r>
            <a:r>
              <a:rPr lang="en-US" sz="2400" dirty="0" smtClean="0">
                <a:solidFill>
                  <a:srgbClr val="7030A0"/>
                </a:solidFill>
              </a:rPr>
              <a:t>only loose the deformation energy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179512" y="5157192"/>
            <a:ext cx="56040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N=8 – again the instability, like for </a:t>
            </a:r>
            <a:r>
              <a:rPr lang="en-US" sz="2400" dirty="0" smtClean="0"/>
              <a:t>N=4: </a:t>
            </a:r>
            <a:br>
              <a:rPr lang="en-US" sz="2400" dirty="0" smtClean="0"/>
            </a:br>
            <a:r>
              <a:rPr lang="en-US" sz="2400" dirty="0" smtClean="0"/>
              <a:t>what </a:t>
            </a:r>
            <a:r>
              <a:rPr lang="en-US" sz="2400" dirty="0" smtClean="0"/>
              <a:t>is next, and at large N </a:t>
            </a:r>
            <a:r>
              <a:rPr lang="en-US" sz="2400" dirty="0" smtClean="0"/>
              <a:t>?</a:t>
            </a:r>
            <a:endParaRPr lang="en-US" sz="2400" dirty="0" smtClean="0"/>
          </a:p>
        </p:txBody>
      </p:sp>
      <p:grpSp>
        <p:nvGrpSpPr>
          <p:cNvPr id="5" name="Groupe 76"/>
          <p:cNvGrpSpPr/>
          <p:nvPr/>
        </p:nvGrpSpPr>
        <p:grpSpPr>
          <a:xfrm>
            <a:off x="3505200" y="2133600"/>
            <a:ext cx="3505200" cy="990600"/>
            <a:chOff x="685800" y="4876800"/>
            <a:chExt cx="3505200" cy="990600"/>
          </a:xfrm>
        </p:grpSpPr>
        <p:grpSp>
          <p:nvGrpSpPr>
            <p:cNvPr id="6" name="Groupe 69"/>
            <p:cNvGrpSpPr/>
            <p:nvPr/>
          </p:nvGrpSpPr>
          <p:grpSpPr>
            <a:xfrm>
              <a:off x="685800" y="4876800"/>
              <a:ext cx="3505200" cy="838200"/>
              <a:chOff x="5181600" y="4038600"/>
              <a:chExt cx="3505200" cy="838200"/>
            </a:xfrm>
          </p:grpSpPr>
          <p:sp>
            <p:nvSpPr>
              <p:cNvPr id="43" name="Line 53"/>
              <p:cNvSpPr>
                <a:spLocks noChangeShapeType="1"/>
              </p:cNvSpPr>
              <p:nvPr/>
            </p:nvSpPr>
            <p:spPr bwMode="auto">
              <a:xfrm>
                <a:off x="5181600" y="4038600"/>
                <a:ext cx="160020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54"/>
              <p:cNvSpPr>
                <a:spLocks noChangeShapeType="1"/>
              </p:cNvSpPr>
              <p:nvPr/>
            </p:nvSpPr>
            <p:spPr bwMode="auto">
              <a:xfrm>
                <a:off x="5181600" y="4495800"/>
                <a:ext cx="1600200" cy="0"/>
              </a:xfrm>
              <a:prstGeom prst="line">
                <a:avLst/>
              </a:prstGeom>
              <a:ln>
                <a:prstDash val="solid"/>
                <a:headEnd/>
                <a:tailEnd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55"/>
              <p:cNvSpPr>
                <a:spLocks noChangeShapeType="1"/>
              </p:cNvSpPr>
              <p:nvPr/>
            </p:nvSpPr>
            <p:spPr bwMode="auto">
              <a:xfrm>
                <a:off x="5181600" y="4876800"/>
                <a:ext cx="1600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56"/>
              <p:cNvSpPr>
                <a:spLocks noChangeShapeType="1"/>
              </p:cNvSpPr>
              <p:nvPr/>
            </p:nvSpPr>
            <p:spPr bwMode="auto">
              <a:xfrm flipV="1">
                <a:off x="7239000" y="4419600"/>
                <a:ext cx="30480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57"/>
              <p:cNvSpPr>
                <a:spLocks noChangeShapeType="1"/>
              </p:cNvSpPr>
              <p:nvPr/>
            </p:nvSpPr>
            <p:spPr bwMode="auto">
              <a:xfrm>
                <a:off x="7239000" y="4495800"/>
                <a:ext cx="385763" cy="152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Line 58"/>
              <p:cNvSpPr>
                <a:spLocks noChangeShapeType="1"/>
              </p:cNvSpPr>
              <p:nvPr/>
            </p:nvSpPr>
            <p:spPr bwMode="auto">
              <a:xfrm flipV="1">
                <a:off x="7543800" y="4419600"/>
                <a:ext cx="1066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Line 59"/>
              <p:cNvSpPr>
                <a:spLocks noChangeShapeType="1"/>
              </p:cNvSpPr>
              <p:nvPr/>
            </p:nvSpPr>
            <p:spPr bwMode="auto">
              <a:xfrm>
                <a:off x="7624763" y="4648200"/>
                <a:ext cx="106203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0"/>
              <p:cNvSpPr>
                <a:spLocks noChangeShapeType="1"/>
              </p:cNvSpPr>
              <p:nvPr/>
            </p:nvSpPr>
            <p:spPr bwMode="auto">
              <a:xfrm>
                <a:off x="5562600" y="4381500"/>
                <a:ext cx="0" cy="266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1"/>
              <p:cNvSpPr>
                <a:spLocks noChangeShapeType="1"/>
              </p:cNvSpPr>
              <p:nvPr/>
            </p:nvSpPr>
            <p:spPr bwMode="auto">
              <a:xfrm flipV="1">
                <a:off x="5867400" y="4381500"/>
                <a:ext cx="0" cy="2667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Line 62"/>
              <p:cNvSpPr>
                <a:spLocks noChangeShapeType="1"/>
              </p:cNvSpPr>
              <p:nvPr/>
            </p:nvSpPr>
            <p:spPr bwMode="auto">
              <a:xfrm>
                <a:off x="8001000" y="4572000"/>
                <a:ext cx="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Line 63"/>
              <p:cNvSpPr>
                <a:spLocks noChangeShapeType="1"/>
              </p:cNvSpPr>
              <p:nvPr/>
            </p:nvSpPr>
            <p:spPr bwMode="auto">
              <a:xfrm flipV="1">
                <a:off x="8229600" y="4495800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" name="Line 60"/>
            <p:cNvSpPr>
              <a:spLocks noChangeShapeType="1"/>
            </p:cNvSpPr>
            <p:nvPr/>
          </p:nvSpPr>
          <p:spPr bwMode="auto">
            <a:xfrm>
              <a:off x="1066800" y="5600700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 flipV="1">
              <a:off x="1371600" y="5600700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Line 27"/>
          <p:cNvSpPr>
            <a:spLocks noChangeShapeType="1"/>
          </p:cNvSpPr>
          <p:nvPr/>
        </p:nvSpPr>
        <p:spPr bwMode="auto">
          <a:xfrm>
            <a:off x="4800600" y="24384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5" name="Line 30"/>
          <p:cNvSpPr>
            <a:spLocks noChangeShapeType="1"/>
          </p:cNvSpPr>
          <p:nvPr/>
        </p:nvSpPr>
        <p:spPr bwMode="auto">
          <a:xfrm flipV="1">
            <a:off x="4572000" y="2362200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8" name="Line 62"/>
          <p:cNvSpPr>
            <a:spLocks noChangeShapeType="1"/>
          </p:cNvSpPr>
          <p:nvPr/>
        </p:nvSpPr>
        <p:spPr bwMode="auto">
          <a:xfrm>
            <a:off x="6477000" y="2362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9" name="Line 63"/>
          <p:cNvSpPr>
            <a:spLocks noChangeShapeType="1"/>
          </p:cNvSpPr>
          <p:nvPr/>
        </p:nvSpPr>
        <p:spPr bwMode="auto">
          <a:xfrm flipV="1">
            <a:off x="6705600" y="2286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0" name="Flèche droite 59"/>
          <p:cNvSpPr/>
          <p:nvPr/>
        </p:nvSpPr>
        <p:spPr>
          <a:xfrm>
            <a:off x="5181600" y="24384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cteur droit 61"/>
          <p:cNvCxnSpPr/>
          <p:nvPr/>
        </p:nvCxnSpPr>
        <p:spPr>
          <a:xfrm flipH="1">
            <a:off x="5257800" y="2133600"/>
            <a:ext cx="304800" cy="68580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5181600" y="2209800"/>
            <a:ext cx="304800" cy="68580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25470"/>
          </a:xfrm>
        </p:spPr>
        <p:txBody>
          <a:bodyPr>
            <a:normAutofit/>
          </a:bodyPr>
          <a:lstStyle/>
          <a:p>
            <a:r>
              <a:rPr lang="fr-FR" sz="3200" b="1" dirty="0" err="1" smtClean="0">
                <a:solidFill>
                  <a:srgbClr val="C00000"/>
                </a:solidFill>
              </a:rPr>
              <a:t>Peierls</a:t>
            </a:r>
            <a:r>
              <a:rPr lang="fr-FR" sz="3200" b="1" dirty="0" smtClean="0">
                <a:solidFill>
                  <a:srgbClr val="C00000"/>
                </a:solidFill>
              </a:rPr>
              <a:t> model - </a:t>
            </a:r>
            <a:r>
              <a:rPr lang="fr-FR" sz="3200" b="1" dirty="0" err="1" smtClean="0">
                <a:solidFill>
                  <a:srgbClr val="C00000"/>
                </a:solidFill>
              </a:rPr>
              <a:t>deformable</a:t>
            </a:r>
            <a:r>
              <a:rPr lang="fr-FR" sz="3200" b="1" dirty="0" smtClean="0">
                <a:solidFill>
                  <a:srgbClr val="C00000"/>
                </a:solidFill>
              </a:rPr>
              <a:t> </a:t>
            </a:r>
            <a:r>
              <a:rPr lang="fr-FR" sz="3200" b="1" dirty="0" err="1" smtClean="0">
                <a:solidFill>
                  <a:srgbClr val="C00000"/>
                </a:solidFill>
              </a:rPr>
              <a:t>lattice</a:t>
            </a:r>
            <a:endParaRPr lang="fr-FR" sz="3200" b="1" dirty="0">
              <a:solidFill>
                <a:srgbClr val="C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23528" y="692696"/>
            <a:ext cx="836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Main interactions : </a:t>
            </a:r>
            <a:r>
              <a:rPr lang="fr-FR" sz="2000" b="1" dirty="0" err="1" smtClean="0"/>
              <a:t>electron</a:t>
            </a:r>
            <a:r>
              <a:rPr lang="fr-FR" sz="2000" b="1" dirty="0" smtClean="0"/>
              <a:t> – phonon </a:t>
            </a:r>
            <a:r>
              <a:rPr lang="fr-FR" sz="2000" b="1" dirty="0" err="1" smtClean="0"/>
              <a:t>coupling</a:t>
            </a:r>
            <a:r>
              <a:rPr lang="fr-FR" sz="2000" b="1" dirty="0" smtClean="0"/>
              <a:t> (</a:t>
            </a:r>
            <a:r>
              <a:rPr lang="fr-FR" sz="2000" b="1" dirty="0" err="1" smtClean="0"/>
              <a:t>electron</a:t>
            </a:r>
            <a:r>
              <a:rPr lang="fr-FR" sz="2000" b="1" dirty="0" smtClean="0"/>
              <a:t>-</a:t>
            </a:r>
            <a:r>
              <a:rPr lang="fr-FR" sz="2000" b="1" dirty="0" err="1" smtClean="0"/>
              <a:t>electron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repulsions</a:t>
            </a:r>
            <a:r>
              <a:rPr lang="fr-FR" sz="2000" b="1" dirty="0" smtClean="0"/>
              <a:t> are </a:t>
            </a:r>
            <a:r>
              <a:rPr lang="fr-FR" sz="2000" b="1" dirty="0" err="1" smtClean="0"/>
              <a:t>small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827584" y="1412776"/>
            <a:ext cx="470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Ground</a:t>
            </a:r>
            <a:r>
              <a:rPr lang="fr-FR" b="1" dirty="0" smtClean="0"/>
              <a:t> state</a:t>
            </a:r>
            <a:r>
              <a:rPr lang="fr-FR" sz="2800" b="1" dirty="0" smtClean="0"/>
              <a:t>:       </a:t>
            </a:r>
            <a:r>
              <a:rPr lang="de-DE" sz="2800" dirty="0" smtClean="0"/>
              <a:t>W = </a:t>
            </a:r>
            <a:r>
              <a:rPr lang="de-DE" sz="2800" dirty="0" err="1" smtClean="0"/>
              <a:t>W</a:t>
            </a:r>
            <a:r>
              <a:rPr lang="de-DE" sz="2800" baseline="-25000" dirty="0" err="1" smtClean="0"/>
              <a:t>el</a:t>
            </a:r>
            <a:r>
              <a:rPr lang="de-DE" sz="2800" dirty="0" smtClean="0"/>
              <a:t> + </a:t>
            </a:r>
            <a:r>
              <a:rPr lang="de-DE" sz="2800" dirty="0" err="1" smtClean="0"/>
              <a:t>W</a:t>
            </a:r>
            <a:r>
              <a:rPr lang="de-DE" sz="2800" baseline="-25000" dirty="0" err="1" smtClean="0"/>
              <a:t>lat</a:t>
            </a:r>
            <a:endParaRPr lang="fr-FR" sz="2800" dirty="0"/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" name="Groupe 27"/>
          <p:cNvGrpSpPr/>
          <p:nvPr/>
        </p:nvGrpSpPr>
        <p:grpSpPr>
          <a:xfrm>
            <a:off x="901700" y="4083050"/>
            <a:ext cx="2614613" cy="2165350"/>
            <a:chOff x="901700" y="3394075"/>
            <a:chExt cx="2614613" cy="2165350"/>
          </a:xfrm>
        </p:grpSpPr>
        <p:grpSp>
          <p:nvGrpSpPr>
            <p:cNvPr id="6" name="Groupe 25"/>
            <p:cNvGrpSpPr/>
            <p:nvPr/>
          </p:nvGrpSpPr>
          <p:grpSpPr>
            <a:xfrm>
              <a:off x="901700" y="3394075"/>
              <a:ext cx="2614613" cy="2165350"/>
              <a:chOff x="901700" y="3394075"/>
              <a:chExt cx="2614613" cy="2165350"/>
            </a:xfrm>
          </p:grpSpPr>
          <p:sp>
            <p:nvSpPr>
              <p:cNvPr id="22537" name="Line 9"/>
              <p:cNvSpPr>
                <a:spLocks noChangeShapeType="1"/>
              </p:cNvSpPr>
              <p:nvPr/>
            </p:nvSpPr>
            <p:spPr bwMode="auto">
              <a:xfrm>
                <a:off x="901700" y="5108575"/>
                <a:ext cx="2435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38" name="Line 10"/>
              <p:cNvSpPr>
                <a:spLocks noChangeShapeType="1"/>
              </p:cNvSpPr>
              <p:nvPr/>
            </p:nvSpPr>
            <p:spPr bwMode="auto">
              <a:xfrm flipV="1">
                <a:off x="2073275" y="3484563"/>
                <a:ext cx="0" cy="16240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39" name="Arc 11"/>
              <p:cNvSpPr>
                <a:spLocks/>
              </p:cNvSpPr>
              <p:nvPr/>
            </p:nvSpPr>
            <p:spPr bwMode="auto">
              <a:xfrm>
                <a:off x="1803400" y="4837113"/>
                <a:ext cx="541338" cy="274637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820 h 21820"/>
                  <a:gd name="T2" fmla="*/ 43200 w 43200"/>
                  <a:gd name="T3" fmla="*/ 21568 h 21820"/>
                  <a:gd name="T4" fmla="*/ 21600 w 43200"/>
                  <a:gd name="T5" fmla="*/ 21600 h 21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20" fill="none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</a:path>
                  <a:path w="43200" h="21820" stroke="0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40" name="Line 12"/>
              <p:cNvSpPr>
                <a:spLocks noChangeShapeType="1"/>
              </p:cNvSpPr>
              <p:nvPr/>
            </p:nvSpPr>
            <p:spPr bwMode="auto">
              <a:xfrm flipV="1">
                <a:off x="2884488" y="4116388"/>
                <a:ext cx="180975" cy="995362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41" name="Text Box 13"/>
              <p:cNvSpPr txBox="1">
                <a:spLocks noChangeArrowheads="1"/>
              </p:cNvSpPr>
              <p:nvPr/>
            </p:nvSpPr>
            <p:spPr bwMode="auto">
              <a:xfrm>
                <a:off x="2247900" y="3394075"/>
                <a:ext cx="360363" cy="271463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W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42" name="Text Box 14"/>
              <p:cNvSpPr txBox="1">
                <a:spLocks noChangeArrowheads="1"/>
              </p:cNvSpPr>
              <p:nvPr/>
            </p:nvSpPr>
            <p:spPr bwMode="auto">
              <a:xfrm>
                <a:off x="3246438" y="5197475"/>
                <a:ext cx="269875" cy="3619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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43" name="Line 15"/>
              <p:cNvSpPr>
                <a:spLocks noChangeShapeType="1"/>
              </p:cNvSpPr>
              <p:nvPr/>
            </p:nvSpPr>
            <p:spPr bwMode="auto">
              <a:xfrm flipH="1" flipV="1">
                <a:off x="1082675" y="4116388"/>
                <a:ext cx="180975" cy="995362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44" name="Arc 16"/>
              <p:cNvSpPr>
                <a:spLocks/>
              </p:cNvSpPr>
              <p:nvPr/>
            </p:nvSpPr>
            <p:spPr bwMode="auto">
              <a:xfrm flipV="1">
                <a:off x="1262063" y="5095875"/>
                <a:ext cx="541337" cy="27622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820 h 21820"/>
                  <a:gd name="T2" fmla="*/ 43200 w 43200"/>
                  <a:gd name="T3" fmla="*/ 21568 h 21820"/>
                  <a:gd name="T4" fmla="*/ 21600 w 43200"/>
                  <a:gd name="T5" fmla="*/ 21600 h 21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20" fill="none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</a:path>
                  <a:path w="43200" h="21820" stroke="0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45" name="Text Box 17"/>
              <p:cNvSpPr txBox="1">
                <a:spLocks noChangeArrowheads="1"/>
              </p:cNvSpPr>
              <p:nvPr/>
            </p:nvSpPr>
            <p:spPr bwMode="auto">
              <a:xfrm>
                <a:off x="2435225" y="4657725"/>
                <a:ext cx="358775" cy="269875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kumimoji="0" lang="fr-FR" sz="1100" b="0" i="0" u="none" strike="noStrike" cap="none" normalizeH="0" baseline="-2500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0</a:t>
                </a:r>
                <a:endParaRPr kumimoji="0" lang="fr-FR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46" name="Text Box 18"/>
              <p:cNvSpPr txBox="1">
                <a:spLocks noChangeArrowheads="1"/>
              </p:cNvSpPr>
              <p:nvPr/>
            </p:nvSpPr>
            <p:spPr bwMode="auto">
              <a:xfrm>
                <a:off x="1352550" y="4643447"/>
                <a:ext cx="504806" cy="28415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-</a:t>
                </a:r>
                <a:r>
                  <a:rPr kumimoji="0" lang="fr-FR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  <a:sym typeface="Symbol" pitchFamily="18" charset="2"/>
                  </a:rPr>
                  <a:t></a:t>
                </a:r>
                <a:r>
                  <a:rPr kumimoji="0" lang="fr-FR" sz="1100" b="0" i="0" u="none" strike="noStrike" cap="none" normalizeH="0" baseline="-25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rPr>
                  <a:t>0</a:t>
                </a:r>
                <a:endParaRPr kumimoji="0" lang="fr-F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22547" name="Arc 19"/>
              <p:cNvSpPr>
                <a:spLocks/>
              </p:cNvSpPr>
              <p:nvPr/>
            </p:nvSpPr>
            <p:spPr bwMode="auto">
              <a:xfrm flipV="1">
                <a:off x="2336800" y="5095875"/>
                <a:ext cx="541338" cy="276225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 w 43200"/>
                  <a:gd name="T1" fmla="*/ 21820 h 21820"/>
                  <a:gd name="T2" fmla="*/ 43200 w 43200"/>
                  <a:gd name="T3" fmla="*/ 21568 h 21820"/>
                  <a:gd name="T4" fmla="*/ 21600 w 43200"/>
                  <a:gd name="T5" fmla="*/ 21600 h 21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1820" fill="none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</a:path>
                  <a:path w="43200" h="21820" stroke="0" extrusionOk="0">
                    <a:moveTo>
                      <a:pt x="1" y="21819"/>
                    </a:moveTo>
                    <a:cubicBezTo>
                      <a:pt x="0" y="21746"/>
                      <a:pt x="0" y="2167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16" y="-1"/>
                      <a:pt x="43182" y="9651"/>
                      <a:pt x="43199" y="21568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548" name="Line 20"/>
              <p:cNvSpPr>
                <a:spLocks noChangeShapeType="1"/>
              </p:cNvSpPr>
              <p:nvPr/>
            </p:nvSpPr>
            <p:spPr bwMode="auto">
              <a:xfrm>
                <a:off x="2608263" y="5108575"/>
                <a:ext cx="0" cy="2746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>
              <a:off x="1571604" y="5072074"/>
              <a:ext cx="0" cy="2746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995936" y="5733256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ym typeface="Symbol"/>
              </a:rPr>
              <a:t>symmetry</a:t>
            </a:r>
            <a:r>
              <a:rPr lang="fr-FR" sz="2400" dirty="0" smtClean="0">
                <a:sym typeface="Symbol"/>
              </a:rPr>
              <a:t> </a:t>
            </a:r>
            <a:r>
              <a:rPr lang="fr-FR" sz="2400" dirty="0">
                <a:sym typeface="Symbol"/>
              </a:rPr>
              <a:t></a:t>
            </a:r>
            <a:r>
              <a:rPr lang="fr-FR" sz="2400" dirty="0"/>
              <a:t>-</a:t>
            </a:r>
            <a:r>
              <a:rPr lang="fr-FR" sz="2400" dirty="0">
                <a:sym typeface="Symbol"/>
              </a:rPr>
              <a:t></a:t>
            </a:r>
            <a:endParaRPr lang="fr-FR" sz="2400" dirty="0"/>
          </a:p>
        </p:txBody>
      </p:sp>
      <p:graphicFrame>
        <p:nvGraphicFramePr>
          <p:cNvPr id="630789" name="Object 5"/>
          <p:cNvGraphicFramePr>
            <a:graphicFrameLocks noChangeAspect="1"/>
          </p:cNvGraphicFramePr>
          <p:nvPr/>
        </p:nvGraphicFramePr>
        <p:xfrm>
          <a:off x="467544" y="2348880"/>
          <a:ext cx="8280920" cy="923925"/>
        </p:xfrm>
        <a:graphic>
          <a:graphicData uri="http://schemas.openxmlformats.org/presentationml/2006/ole">
            <p:oleObj spid="_x0000_s630789" name="Équation" r:id="rId3" imgW="4178160" imgH="482400" progId="Equation.3">
              <p:embed/>
            </p:oleObj>
          </a:graphicData>
        </a:graphic>
      </p:graphicFrame>
      <p:graphicFrame>
        <p:nvGraphicFramePr>
          <p:cNvPr id="630790" name="Object 6"/>
          <p:cNvGraphicFramePr>
            <a:graphicFrameLocks noChangeAspect="1"/>
          </p:cNvGraphicFramePr>
          <p:nvPr/>
        </p:nvGraphicFramePr>
        <p:xfrm>
          <a:off x="3923928" y="3573016"/>
          <a:ext cx="1248987" cy="864096"/>
        </p:xfrm>
        <a:graphic>
          <a:graphicData uri="http://schemas.openxmlformats.org/presentationml/2006/ole">
            <p:oleObj spid="_x0000_s630790" name="Équation" r:id="rId4" imgW="609480" imgH="457200" progId="Equation.3">
              <p:embed/>
            </p:oleObj>
          </a:graphicData>
        </a:graphic>
      </p:graphicFrame>
      <p:graphicFrame>
        <p:nvGraphicFramePr>
          <p:cNvPr id="630791" name="Object 7"/>
          <p:cNvGraphicFramePr>
            <a:graphicFrameLocks noChangeAspect="1"/>
          </p:cNvGraphicFramePr>
          <p:nvPr/>
        </p:nvGraphicFramePr>
        <p:xfrm>
          <a:off x="6372200" y="3645967"/>
          <a:ext cx="2555776" cy="719137"/>
        </p:xfrm>
        <a:graphic>
          <a:graphicData uri="http://schemas.openxmlformats.org/presentationml/2006/ole">
            <p:oleObj spid="_x0000_s630791" name="Équation" r:id="rId5" imgW="774360" imgH="241200" progId="Equation.3">
              <p:embed/>
            </p:oleObj>
          </a:graphicData>
        </a:graphic>
      </p:graphicFrame>
      <p:graphicFrame>
        <p:nvGraphicFramePr>
          <p:cNvPr id="630792" name="Object 8"/>
          <p:cNvGraphicFramePr>
            <a:graphicFrameLocks noChangeAspect="1"/>
          </p:cNvGraphicFramePr>
          <p:nvPr/>
        </p:nvGraphicFramePr>
        <p:xfrm>
          <a:off x="6948264" y="4537298"/>
          <a:ext cx="1530350" cy="1123950"/>
        </p:xfrm>
        <a:graphic>
          <a:graphicData uri="http://schemas.openxmlformats.org/presentationml/2006/ole">
            <p:oleObj spid="_x0000_s630792" name="Équation" r:id="rId6" imgW="622080" imgH="457200" progId="Equation.3">
              <p:embed/>
            </p:oleObj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6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7584"/>
            <a:ext cx="4139952" cy="4208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162C8A2-B7D4-425F-8651-238F18FC2E05}" type="slidenum">
              <a:rPr lang="fr-FR"/>
              <a:pPr/>
              <a:t>27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23528" y="3068960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major puzzle:</a:t>
            </a:r>
          </a:p>
          <a:p>
            <a:r>
              <a:rPr lang="en-US" sz="2200" dirty="0" smtClean="0"/>
              <a:t>spins appear at much higher doping than the metallic conductivity:</a:t>
            </a:r>
          </a:p>
          <a:p>
            <a:r>
              <a:rPr lang="en-US" sz="2200" dirty="0" smtClean="0"/>
              <a:t>the whole interval of conduction by spinless – unlike electrons – particles.</a:t>
            </a:r>
          </a:p>
          <a:p>
            <a:r>
              <a:rPr lang="en-US" sz="2200" dirty="0" smtClean="0"/>
              <a:t>That and many other </a:t>
            </a:r>
            <a:r>
              <a:rPr lang="en-US" sz="2200" dirty="0" err="1" smtClean="0"/>
              <a:t>propertiese</a:t>
            </a:r>
            <a:r>
              <a:rPr lang="en-US" sz="2200" dirty="0" smtClean="0"/>
              <a:t> showing up in </a:t>
            </a:r>
            <a:r>
              <a:rPr lang="en-US" sz="2200" dirty="0" err="1" smtClean="0"/>
              <a:t>NMR</a:t>
            </a:r>
            <a:r>
              <a:rPr lang="en-US" sz="2200" dirty="0" smtClean="0"/>
              <a:t>, </a:t>
            </a:r>
            <a:r>
              <a:rPr lang="en-US" sz="2200" dirty="0" err="1" smtClean="0"/>
              <a:t>ESR</a:t>
            </a:r>
            <a:r>
              <a:rPr lang="en-US" sz="2200" dirty="0" smtClean="0"/>
              <a:t>, optics</a:t>
            </a:r>
            <a:br>
              <a:rPr lang="en-US" sz="2200" dirty="0" smtClean="0"/>
            </a:br>
            <a:r>
              <a:rPr lang="en-US" sz="2200" dirty="0" smtClean="0"/>
              <a:t>have brought the solitons to the sight of experiments</a:t>
            </a:r>
            <a:endParaRPr lang="en-US" sz="2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323528" y="2564904"/>
            <a:ext cx="6078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conductivity</a:t>
            </a:r>
            <a:r>
              <a:rPr lang="en-US" sz="2400" dirty="0" smtClean="0">
                <a:latin typeface="Symbol" pitchFamily="18" charset="2"/>
              </a:rPr>
              <a:t> </a:t>
            </a:r>
            <a:r>
              <a:rPr lang="en-US" sz="2400" b="1" dirty="0" smtClean="0">
                <a:latin typeface="Symbol" pitchFamily="18" charset="2"/>
              </a:rPr>
              <a:t>s </a:t>
            </a:r>
            <a:r>
              <a:rPr lang="en-US" sz="2400" dirty="0" smtClean="0"/>
              <a:t>and</a:t>
            </a:r>
            <a:r>
              <a:rPr lang="en-US" sz="2400" b="1" dirty="0" smtClean="0"/>
              <a:t> </a:t>
            </a:r>
            <a:r>
              <a:rPr lang="en-US" sz="2400" dirty="0" smtClean="0"/>
              <a:t>magnetic susceptibility </a:t>
            </a:r>
            <a:r>
              <a:rPr lang="el-GR" sz="2400" b="1" dirty="0" smtClean="0"/>
              <a:t>χ</a:t>
            </a:r>
            <a:endParaRPr lang="en-US" sz="2400" b="1" dirty="0">
              <a:latin typeface="Symbol" pitchFamily="18" charset="2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flipH="1" flipV="1">
            <a:off x="827584" y="1628801"/>
            <a:ext cx="216024" cy="10801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2627784" y="836712"/>
            <a:ext cx="1080120" cy="1815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4426042" y="404664"/>
            <a:ext cx="4765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Doped polyacetylene (</a:t>
            </a:r>
            <a:r>
              <a:rPr lang="en-US" sz="2400" dirty="0" err="1" smtClean="0"/>
              <a:t>Y.W.</a:t>
            </a:r>
            <a:r>
              <a:rPr lang="en-US" sz="2400" dirty="0" smtClean="0"/>
              <a:t> Park):</a:t>
            </a:r>
          </a:p>
          <a:p>
            <a:r>
              <a:rPr lang="en-US" sz="2400" dirty="0" smtClean="0"/>
              <a:t>Two steps to become a metal,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First hint to existence of solitons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85293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Organic crystalline conductors in Japan.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Highest current activity in the world.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Wide geography</a:t>
            </a:r>
            <a:r>
              <a:rPr lang="en-US" sz="2000" dirty="0" smtClean="0"/>
              <a:t>: Sapporo, Tohoku, Tokyo, Okayama, Okazaki, Osaka, Kyoto, +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Tokyo area alone </a:t>
            </a:r>
            <a:r>
              <a:rPr lang="en-US" sz="2000" dirty="0" smtClean="0"/>
              <a:t>(and incomplete !): </a:t>
            </a:r>
            <a:br>
              <a:rPr lang="en-US" sz="2000" dirty="0" smtClean="0"/>
            </a:br>
            <a:r>
              <a:rPr lang="en-US" sz="2000" dirty="0" err="1" smtClean="0"/>
              <a:t>NMR</a:t>
            </a:r>
            <a:r>
              <a:rPr lang="en-US" sz="2000" dirty="0" smtClean="0"/>
              <a:t> methods in </a:t>
            </a:r>
            <a:r>
              <a:rPr lang="en-US" sz="2000" dirty="0" err="1" smtClean="0"/>
              <a:t>Gakushuin</a:t>
            </a:r>
            <a:r>
              <a:rPr lang="en-US" sz="2000" dirty="0" smtClean="0"/>
              <a:t> (T. Takahashi) and Tokyo (K. </a:t>
            </a:r>
            <a:r>
              <a:rPr lang="en-US" sz="2000" dirty="0" err="1" smtClean="0"/>
              <a:t>Kanoda</a:t>
            </a:r>
            <a:r>
              <a:rPr lang="en-US" sz="2000" dirty="0" smtClean="0"/>
              <a:t>) Univ.,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Phase diagram experiment and theory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(U. of Tokyo – S. Kagoshima, RIKEN – </a:t>
            </a:r>
            <a:r>
              <a:rPr lang="en-US" sz="2000" dirty="0" err="1" smtClean="0"/>
              <a:t>H.Seo</a:t>
            </a:r>
            <a:r>
              <a:rPr lang="en-US" sz="2000" dirty="0" smtClean="0"/>
              <a:t>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Ferroelectricity </a:t>
            </a:r>
            <a:r>
              <a:rPr lang="en-US" sz="2000" dirty="0" smtClean="0"/>
              <a:t>(U. Tokyo and RIKEN – </a:t>
            </a:r>
            <a:r>
              <a:rPr lang="en-US" sz="2000" dirty="0" err="1" smtClean="0"/>
              <a:t>Y.Tokura</a:t>
            </a:r>
            <a:r>
              <a:rPr lang="en-US" sz="2000" dirty="0" smtClean="0"/>
              <a:t> gr., Kashiwa – H. Okamoto)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Unique properties in high magnetic fields</a:t>
            </a:r>
            <a:r>
              <a:rPr lang="en-US" sz="2000" dirty="0" smtClean="0"/>
              <a:t> – T. </a:t>
            </a:r>
            <a:r>
              <a:rPr lang="en-US" sz="2000" dirty="0" err="1" smtClean="0"/>
              <a:t>Osada</a:t>
            </a:r>
            <a:r>
              <a:rPr lang="en-US" sz="2000" dirty="0" smtClean="0"/>
              <a:t>, </a:t>
            </a:r>
            <a:r>
              <a:rPr lang="en-US" sz="2000" dirty="0" err="1" smtClean="0"/>
              <a:t>ISSP</a:t>
            </a:r>
            <a:r>
              <a:rPr lang="en-US" sz="2000" dirty="0" smtClean="0"/>
              <a:t>, Kashiwa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Leading edge ultrafast optics </a:t>
            </a:r>
            <a:r>
              <a:rPr lang="en-US" sz="2000" dirty="0" smtClean="0"/>
              <a:t>– H. Okamoto -  Kashiwa, S. Iwai - Tohoku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Applied R&amp;D</a:t>
            </a:r>
            <a:r>
              <a:rPr lang="en-US" sz="2000" dirty="0" smtClean="0"/>
              <a:t>: R. Kato at RIKEN, </a:t>
            </a:r>
            <a:r>
              <a:rPr lang="en-US" sz="2000" dirty="0" err="1" smtClean="0"/>
              <a:t>Yamomoto</a:t>
            </a:r>
            <a:r>
              <a:rPr lang="en-US" sz="2000" dirty="0" smtClean="0"/>
              <a:t> @ Okazaki, </a:t>
            </a:r>
            <a:br>
              <a:rPr lang="en-US" sz="2000" dirty="0" smtClean="0"/>
            </a:br>
            <a:r>
              <a:rPr lang="en-US" sz="2000" dirty="0" smtClean="0"/>
              <a:t>Y. Furukawa at </a:t>
            </a:r>
            <a:r>
              <a:rPr lang="en-US" sz="2000" dirty="0" err="1" smtClean="0"/>
              <a:t>Waseda</a:t>
            </a:r>
            <a:r>
              <a:rPr lang="en-US" sz="2000" dirty="0" smtClean="0"/>
              <a:t> U</a:t>
            </a:r>
            <a:r>
              <a:rPr lang="en-US" sz="2000" dirty="0" smtClean="0"/>
              <a:t>., </a:t>
            </a:r>
            <a:r>
              <a:rPr lang="en-US" sz="2000" dirty="0" smtClean="0"/>
              <a:t>+ much more</a:t>
            </a:r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28600"/>
            <a:ext cx="5486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-1332656" y="0"/>
          <a:ext cx="13537504" cy="6857999"/>
        </p:xfrm>
        <a:graphic>
          <a:graphicData uri="http://schemas.openxmlformats.org/presentationml/2006/ole">
            <p:oleObj spid="_x0000_s727042" name="Acrobat Document" r:id="rId3" imgW="7578000" imgH="53550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6"/>
          <p:cNvSpPr>
            <a:spLocks noChangeArrowheads="1"/>
          </p:cNvSpPr>
          <p:nvPr/>
        </p:nvSpPr>
        <p:spPr bwMode="auto">
          <a:xfrm>
            <a:off x="468484" y="1003026"/>
            <a:ext cx="8675516" cy="263149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Physical Review 1964 &amp; Scientific American 1965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prstClr val="black"/>
                </a:solidFill>
                <a:latin typeface="Calibri"/>
              </a:rPr>
              <a:t>W.A.</a:t>
            </a: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 Little 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, Stanford University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700" cap="all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cap="all" dirty="0" smtClean="0">
                <a:solidFill>
                  <a:prstClr val="black"/>
                </a:solidFill>
                <a:latin typeface="Calibri"/>
              </a:rPr>
              <a:t>Possibility of a synthesizing an organic superconductor.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cap="all" dirty="0" smtClean="0">
                <a:solidFill>
                  <a:prstClr val="black"/>
                </a:solidFill>
                <a:latin typeface="Calibri"/>
              </a:rPr>
              <a:t>Superconductivity </a:t>
            </a:r>
            <a:r>
              <a:rPr lang="en-US" sz="2400" cap="all" dirty="0" smtClean="0">
                <a:solidFill>
                  <a:srgbClr val="C00000"/>
                </a:solidFill>
                <a:latin typeface="Calibri"/>
              </a:rPr>
              <a:t>at room temperature</a:t>
            </a:r>
            <a:r>
              <a:rPr lang="en-US" sz="2400" cap="all" dirty="0" smtClean="0">
                <a:solidFill>
                  <a:prstClr val="black"/>
                </a:solidFill>
                <a:latin typeface="Calibri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200" cap="all" dirty="0" smtClean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It has not yet been achieved, but  … it is possible  to synthesize organic materials that … conduct electricity without resistance.</a:t>
            </a:r>
            <a:endParaRPr lang="en-US" sz="2400" b="1" cap="all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74570" y="0"/>
            <a:ext cx="88812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« </a:t>
            </a: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In the beginning was the Word, …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C00000"/>
                </a:solidFill>
                <a:latin typeface="Calibri"/>
              </a:rPr>
              <a:t>and without him was not anything made that was made</a:t>
            </a: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 »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10000"/>
            <a:ext cx="357080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3"/>
          <p:cNvSpPr txBox="1">
            <a:spLocks noChangeArrowheads="1"/>
          </p:cNvSpPr>
          <p:nvPr/>
        </p:nvSpPr>
        <p:spPr bwMode="auto">
          <a:xfrm>
            <a:off x="0" y="5301208"/>
            <a:ext cx="5605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dirty="0" err="1"/>
              <a:t>Superconductivity</a:t>
            </a:r>
            <a:r>
              <a:rPr lang="fr-FR" sz="2400" dirty="0"/>
              <a:t>:  </a:t>
            </a:r>
            <a:r>
              <a:rPr lang="fr-FR" sz="2400" b="1" dirty="0"/>
              <a:t>Tc ~ </a:t>
            </a:r>
            <a:r>
              <a:rPr lang="fr-FR" sz="2400" b="1" dirty="0" err="1"/>
              <a:t>ħω</a:t>
            </a:r>
            <a:r>
              <a:rPr lang="fr-FR" sz="2400" b="1" baseline="-25000" dirty="0" err="1"/>
              <a:t>ph</a:t>
            </a:r>
            <a:r>
              <a:rPr lang="fr-FR" sz="2400" b="1" dirty="0"/>
              <a:t> </a:t>
            </a:r>
            <a:r>
              <a:rPr lang="fr-FR" sz="2400" b="1" dirty="0" err="1"/>
              <a:t>exp</a:t>
            </a:r>
            <a:r>
              <a:rPr lang="fr-FR" sz="2400" b="1" dirty="0"/>
              <a:t>(-1/λ)</a:t>
            </a:r>
            <a:endParaRPr lang="fr-FR" sz="2400" dirty="0"/>
          </a:p>
        </p:txBody>
      </p:sp>
      <p:sp>
        <p:nvSpPr>
          <p:cNvPr id="8" name="ZoneTexte 5"/>
          <p:cNvSpPr txBox="1">
            <a:spLocks noChangeArrowheads="1"/>
          </p:cNvSpPr>
          <p:nvPr/>
        </p:nvSpPr>
        <p:spPr bwMode="auto">
          <a:xfrm>
            <a:off x="366713" y="5733256"/>
            <a:ext cx="48024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2400" b="1" dirty="0">
                <a:latin typeface="Calibri" pitchFamily="34" charset="0"/>
              </a:rPr>
              <a:t>λ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dirty="0" smtClean="0">
                <a:latin typeface="Calibri" pitchFamily="34" charset="0"/>
              </a:rPr>
              <a:t>–</a:t>
            </a:r>
            <a:r>
              <a:rPr lang="fr-FR" sz="2400" dirty="0" err="1" smtClean="0">
                <a:latin typeface="Calibri" pitchFamily="34" charset="0"/>
              </a:rPr>
              <a:t>coupling</a:t>
            </a:r>
            <a:r>
              <a:rPr lang="fr-FR" sz="2400" dirty="0" smtClean="0">
                <a:latin typeface="Calibri" pitchFamily="34" charset="0"/>
              </a:rPr>
              <a:t> of </a:t>
            </a:r>
            <a:r>
              <a:rPr lang="fr-FR" sz="2400" dirty="0" err="1" smtClean="0">
                <a:latin typeface="Calibri" pitchFamily="34" charset="0"/>
              </a:rPr>
              <a:t>electrons</a:t>
            </a:r>
            <a:r>
              <a:rPr lang="fr-FR" sz="2400" dirty="0" smtClean="0">
                <a:latin typeface="Calibri" pitchFamily="34" charset="0"/>
              </a:rPr>
              <a:t> to vibrations</a:t>
            </a:r>
            <a:br>
              <a:rPr lang="fr-FR" sz="2400" dirty="0" smtClean="0">
                <a:latin typeface="Calibri" pitchFamily="34" charset="0"/>
              </a:rPr>
            </a:br>
            <a:r>
              <a:rPr lang="fr-FR" sz="2400" dirty="0" err="1" smtClean="0">
                <a:latin typeface="Calibri" pitchFamily="34" charset="0"/>
              </a:rPr>
              <a:t>with</a:t>
            </a:r>
            <a:r>
              <a:rPr lang="fr-FR" sz="2400" dirty="0" smtClean="0">
                <a:latin typeface="Calibri" pitchFamily="34" charset="0"/>
              </a:rPr>
              <a:t> a </a:t>
            </a:r>
            <a:r>
              <a:rPr lang="fr-FR" sz="2400" dirty="0" err="1" smtClean="0">
                <a:latin typeface="Calibri" pitchFamily="34" charset="0"/>
              </a:rPr>
              <a:t>frequency</a:t>
            </a:r>
            <a:r>
              <a:rPr lang="fr-FR" sz="2400" dirty="0" smtClean="0">
                <a:latin typeface="Calibri" pitchFamily="34" charset="0"/>
              </a:rPr>
              <a:t> </a:t>
            </a:r>
            <a:r>
              <a:rPr lang="fr-FR" sz="2400" b="1" dirty="0" err="1" smtClean="0">
                <a:latin typeface="Calibri" pitchFamily="34" charset="0"/>
              </a:rPr>
              <a:t>ω</a:t>
            </a:r>
            <a:r>
              <a:rPr lang="fr-FR" sz="2400" b="1" baseline="-25000" dirty="0" err="1" smtClean="0"/>
              <a:t>ph</a:t>
            </a:r>
            <a:r>
              <a:rPr lang="fr-FR" sz="2400" b="1" dirty="0" smtClean="0">
                <a:latin typeface="Calibri" pitchFamily="34" charset="0"/>
              </a:rPr>
              <a:t>~1</a:t>
            </a:r>
            <a:r>
              <a:rPr lang="fr-FR" sz="2400" b="1" dirty="0">
                <a:latin typeface="Calibri" pitchFamily="34" charset="0"/>
              </a:rPr>
              <a:t>/ </a:t>
            </a:r>
            <a:r>
              <a:rPr lang="fr-FR" sz="2400" b="1" dirty="0" smtClean="0">
                <a:latin typeface="Calibri" pitchFamily="34" charset="0"/>
              </a:rPr>
              <a:t>M</a:t>
            </a:r>
            <a:r>
              <a:rPr lang="fr-FR" sz="2400" b="1" baseline="30000" dirty="0" smtClean="0">
                <a:latin typeface="Calibri" pitchFamily="34" charset="0"/>
              </a:rPr>
              <a:t>1/2</a:t>
            </a:r>
            <a:endParaRPr lang="fr-FR" sz="2400" dirty="0">
              <a:latin typeface="Calibri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373" y="3810000"/>
            <a:ext cx="5288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Little drawing: conjugated polymer -</a:t>
            </a:r>
          </a:p>
          <a:p>
            <a:r>
              <a:rPr lang="en-US" sz="2400" dirty="0" smtClean="0"/>
              <a:t>the </a:t>
            </a:r>
            <a:r>
              <a:rPr lang="en-US" sz="2400" dirty="0" err="1" smtClean="0"/>
              <a:t>polyene</a:t>
            </a:r>
            <a:r>
              <a:rPr lang="en-US" sz="2400" dirty="0" smtClean="0"/>
              <a:t> backbone with </a:t>
            </a:r>
            <a:r>
              <a:rPr lang="en-US" sz="2400" dirty="0" err="1" smtClean="0"/>
              <a:t>ligands</a:t>
            </a:r>
            <a:r>
              <a:rPr lang="en-US" sz="2400" dirty="0" smtClean="0"/>
              <a:t> R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624"/>
            <a:ext cx="7772400" cy="838200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rgbClr val="FF0000"/>
                </a:solidFill>
              </a:rPr>
              <a:t>The </a:t>
            </a:r>
            <a:r>
              <a:rPr lang="fr-FR" sz="3200" dirty="0" err="1" smtClean="0">
                <a:solidFill>
                  <a:srgbClr val="FF0000"/>
                </a:solidFill>
              </a:rPr>
              <a:t>organic</a:t>
            </a:r>
            <a:r>
              <a:rPr lang="fr-FR" sz="3200" dirty="0" smtClean="0">
                <a:solidFill>
                  <a:srgbClr val="FF0000"/>
                </a:solidFill>
              </a:rPr>
              <a:t> </a:t>
            </a:r>
            <a:r>
              <a:rPr lang="fr-FR" sz="3200" dirty="0" err="1" smtClean="0">
                <a:solidFill>
                  <a:srgbClr val="FF0000"/>
                </a:solidFill>
              </a:rPr>
              <a:t>conductor</a:t>
            </a:r>
            <a:r>
              <a:rPr lang="fr-FR" sz="3200" dirty="0" smtClean="0">
                <a:solidFill>
                  <a:srgbClr val="FF0000"/>
                </a:solidFill>
              </a:rPr>
              <a:t> TTF-TCNQ</a:t>
            </a:r>
            <a:endParaRPr lang="fr-FR" dirty="0" smtClean="0"/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323528" y="4509120"/>
            <a:ext cx="23923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>
                <a:solidFill>
                  <a:schemeClr val="hlink"/>
                </a:solidFill>
              </a:rPr>
              <a:t>F. </a:t>
            </a:r>
            <a:r>
              <a:rPr lang="fr-FR" sz="1600" dirty="0" err="1">
                <a:solidFill>
                  <a:schemeClr val="hlink"/>
                </a:solidFill>
              </a:rPr>
              <a:t>Zwick</a:t>
            </a:r>
            <a:r>
              <a:rPr lang="fr-FR" sz="1600" dirty="0">
                <a:solidFill>
                  <a:schemeClr val="hlink"/>
                </a:solidFill>
              </a:rPr>
              <a:t> </a:t>
            </a:r>
            <a:r>
              <a:rPr lang="fr-FR" sz="1600" i="1" dirty="0">
                <a:solidFill>
                  <a:schemeClr val="hlink"/>
                </a:solidFill>
              </a:rPr>
              <a:t>et al</a:t>
            </a:r>
            <a:r>
              <a:rPr lang="fr-FR" sz="1600" dirty="0">
                <a:solidFill>
                  <a:schemeClr val="hlink"/>
                </a:solidFill>
              </a:rPr>
              <a:t>, </a:t>
            </a:r>
            <a:r>
              <a:rPr lang="fr-FR" sz="1600" dirty="0" err="1">
                <a:solidFill>
                  <a:schemeClr val="hlink"/>
                </a:solidFill>
              </a:rPr>
              <a:t>PRL</a:t>
            </a:r>
            <a:r>
              <a:rPr lang="fr-FR" sz="1600" dirty="0">
                <a:solidFill>
                  <a:schemeClr val="hlink"/>
                </a:solidFill>
              </a:rPr>
              <a:t> (1998)</a:t>
            </a:r>
            <a:endParaRPr lang="fr-FR" dirty="0"/>
          </a:p>
        </p:txBody>
      </p:sp>
      <p:sp>
        <p:nvSpPr>
          <p:cNvPr id="7173" name="Line 9"/>
          <p:cNvSpPr>
            <a:spLocks noChangeShapeType="1"/>
          </p:cNvSpPr>
          <p:nvPr/>
        </p:nvSpPr>
        <p:spPr bwMode="auto">
          <a:xfrm>
            <a:off x="3749675" y="1530896"/>
            <a:ext cx="0" cy="2667000"/>
          </a:xfrm>
          <a:prstGeom prst="line">
            <a:avLst/>
          </a:prstGeom>
          <a:noFill/>
          <a:ln w="31750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e 11"/>
          <p:cNvGrpSpPr/>
          <p:nvPr/>
        </p:nvGrpSpPr>
        <p:grpSpPr>
          <a:xfrm>
            <a:off x="395536" y="622276"/>
            <a:ext cx="4125664" cy="4200028"/>
            <a:chOff x="35496" y="890116"/>
            <a:chExt cx="4521200" cy="4483100"/>
          </a:xfrm>
        </p:grpSpPr>
        <p:pic>
          <p:nvPicPr>
            <p:cNvPr id="7174" name="Picture 1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96" y="890116"/>
              <a:ext cx="4521200" cy="448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5" name="Text Box 8"/>
            <p:cNvSpPr txBox="1">
              <a:spLocks noChangeArrowheads="1"/>
            </p:cNvSpPr>
            <p:nvPr/>
          </p:nvSpPr>
          <p:spPr bwMode="auto">
            <a:xfrm>
              <a:off x="1771550" y="1122972"/>
              <a:ext cx="578302" cy="492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i="1" dirty="0">
                  <a:solidFill>
                    <a:srgbClr val="00CA00"/>
                  </a:solidFill>
                </a:rPr>
                <a:t> </a:t>
              </a:r>
              <a:r>
                <a:rPr lang="fr-FR" sz="2400" i="1" dirty="0">
                  <a:solidFill>
                    <a:srgbClr val="00CA00"/>
                  </a:solidFill>
                </a:rPr>
                <a:t>k</a:t>
              </a:r>
              <a:r>
                <a:rPr lang="fr-FR" sz="2400" i="1" baseline="-25000" dirty="0">
                  <a:solidFill>
                    <a:srgbClr val="00CA00"/>
                  </a:solidFill>
                </a:rPr>
                <a:t>F</a:t>
              </a:r>
              <a:endParaRPr lang="fr-FR" sz="2400" dirty="0"/>
            </a:p>
          </p:txBody>
        </p:sp>
        <p:sp>
          <p:nvSpPr>
            <p:cNvPr id="7176" name="Line 11"/>
            <p:cNvSpPr>
              <a:spLocks noChangeShapeType="1"/>
            </p:cNvSpPr>
            <p:nvPr/>
          </p:nvSpPr>
          <p:spPr bwMode="auto">
            <a:xfrm flipV="1">
              <a:off x="2087196" y="1431077"/>
              <a:ext cx="0" cy="533400"/>
            </a:xfrm>
            <a:prstGeom prst="line">
              <a:avLst/>
            </a:prstGeom>
            <a:noFill/>
            <a:ln w="38100">
              <a:solidFill>
                <a:srgbClr val="00CA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7" name="Line 12"/>
          <p:cNvSpPr>
            <a:spLocks noChangeShapeType="1"/>
          </p:cNvSpPr>
          <p:nvPr/>
        </p:nvSpPr>
        <p:spPr bwMode="auto">
          <a:xfrm>
            <a:off x="3590925" y="1530896"/>
            <a:ext cx="0" cy="26670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Text Box 16"/>
          <p:cNvSpPr txBox="1">
            <a:spLocks noChangeArrowheads="1"/>
          </p:cNvSpPr>
          <p:nvPr/>
        </p:nvSpPr>
        <p:spPr bwMode="auto">
          <a:xfrm>
            <a:off x="0" y="52292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ARPES result: conventional Quasi-1D material with two open 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		Fermi surfaces originated by two stacks.</a:t>
            </a:r>
          </a:p>
          <a:p>
            <a:r>
              <a:rPr lang="en-US" sz="2200" dirty="0" smtClean="0">
                <a:solidFill>
                  <a:srgbClr val="0000FF"/>
                </a:solidFill>
              </a:rPr>
              <a:t>But other data: TTF at least is the strongest correlated conductor </a:t>
            </a:r>
            <a:br>
              <a:rPr lang="en-US" sz="2200" dirty="0" smtClean="0">
                <a:solidFill>
                  <a:srgbClr val="0000FF"/>
                </a:solidFill>
              </a:rPr>
            </a:br>
            <a:r>
              <a:rPr lang="en-US" sz="2200" dirty="0" smtClean="0">
                <a:solidFill>
                  <a:srgbClr val="0000FF"/>
                </a:solidFill>
              </a:rPr>
              <a:t>		of the whole family. </a:t>
            </a:r>
            <a:endParaRPr lang="en-US" sz="2200" dirty="0"/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843012"/>
            <a:ext cx="334645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050" descr="D:\Omicron\TTF-TCNQ\Imagesm470\3Dm470corz2.tiff"/>
          <p:cNvPicPr>
            <a:picLocks noChangeAspect="1" noChangeArrowheads="1"/>
          </p:cNvPicPr>
          <p:nvPr/>
        </p:nvPicPr>
        <p:blipFill>
          <a:blip r:embed="rId2" cstate="print"/>
          <a:srcRect l="29817" t="28813" r="27611" b="25282"/>
          <a:stretch>
            <a:fillRect/>
          </a:stretch>
        </p:blipFill>
        <p:spPr bwMode="auto">
          <a:xfrm>
            <a:off x="3995936" y="1484784"/>
            <a:ext cx="4953000" cy="3816350"/>
          </a:xfrm>
          <a:prstGeom prst="rect">
            <a:avLst/>
          </a:prstGeom>
          <a:noFill/>
        </p:spPr>
      </p:pic>
      <p:sp>
        <p:nvSpPr>
          <p:cNvPr id="48131" name="Rectangle 2051"/>
          <p:cNvSpPr>
            <a:spLocks noGrp="1" noChangeArrowheads="1"/>
          </p:cNvSpPr>
          <p:nvPr>
            <p:ph type="title" idx="4294967295"/>
          </p:nvPr>
        </p:nvSpPr>
        <p:spPr>
          <a:xfrm>
            <a:off x="4211960" y="5733256"/>
            <a:ext cx="4402832" cy="778098"/>
          </a:xfrm>
        </p:spPr>
        <p:txBody>
          <a:bodyPr/>
          <a:lstStyle/>
          <a:p>
            <a:r>
              <a:rPr lang="en-US" sz="2400" dirty="0"/>
              <a:t>CDW at 35.6K</a:t>
            </a:r>
            <a:endParaRPr lang="fr-FR" sz="24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304800"/>
            <a:ext cx="8435280" cy="381000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STM on </a:t>
            </a:r>
            <a:r>
              <a:rPr kumimoji="0" lang="en-GB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TTF-TCNQ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, </a:t>
            </a:r>
            <a:r>
              <a:rPr lang="en-US" sz="2400" dirty="0" smtClean="0"/>
              <a:t>Z.-</a:t>
            </a:r>
            <a:r>
              <a:rPr lang="en-US" sz="2400" dirty="0" smtClean="0"/>
              <a:t>Z. Wang</a:t>
            </a:r>
            <a:r>
              <a:rPr lang="en-US" sz="2400" dirty="0" smtClean="0"/>
              <a:t>, France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28600" y="914400"/>
            <a:ext cx="3407296" cy="4026768"/>
            <a:chOff x="1248" y="720"/>
            <a:chExt cx="1843" cy="2228"/>
          </a:xfrm>
        </p:grpSpPr>
        <p:pic>
          <p:nvPicPr>
            <p:cNvPr id="7" name="Picture 6" descr="E:\Girard\TTF-TCNQ\traitement\Selection images\m186.tif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48" y="768"/>
              <a:ext cx="1843" cy="1843"/>
            </a:xfrm>
            <a:prstGeom prst="rect">
              <a:avLst/>
            </a:prstGeom>
            <a:noFill/>
          </p:spPr>
        </p:pic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1392" y="720"/>
              <a:ext cx="192" cy="20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333" y="2736"/>
              <a:ext cx="5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FR" b="1">
                  <a:solidFill>
                    <a:schemeClr val="tx1"/>
                  </a:solidFill>
                </a:rPr>
                <a:t>TCNQ</a:t>
              </a:r>
              <a:r>
                <a:rPr lang="fr-FR" b="1" baseline="30000">
                  <a:solidFill>
                    <a:schemeClr val="tx1"/>
                  </a:solidFill>
                </a:rPr>
                <a:t>-</a:t>
              </a:r>
              <a:endParaRPr lang="en-GB" b="1">
                <a:solidFill>
                  <a:schemeClr val="tx1"/>
                </a:solidFill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1622" y="2592"/>
              <a:ext cx="41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fr-FR" b="1">
                  <a:solidFill>
                    <a:schemeClr val="tx1"/>
                  </a:solidFill>
                </a:rPr>
                <a:t>TTF</a:t>
              </a:r>
              <a:r>
                <a:rPr lang="fr-FR" b="1" baseline="30000">
                  <a:solidFill>
                    <a:schemeClr val="tx1"/>
                  </a:solidFill>
                </a:rPr>
                <a:t>+</a:t>
              </a:r>
              <a:endParaRPr lang="en-GB" b="1">
                <a:solidFill>
                  <a:schemeClr val="tx1"/>
                </a:solidFill>
              </a:endParaRP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539552" y="5301208"/>
            <a:ext cx="19688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solidFill>
                  <a:srgbClr val="0000CC"/>
                </a:solidFill>
                <a:latin typeface="Times New Roman" pitchFamily="18" charset="0"/>
              </a:rPr>
              <a:t>at</a:t>
            </a:r>
            <a:r>
              <a:rPr lang="fr-FR" sz="2400" dirty="0" smtClean="0">
                <a:solidFill>
                  <a:srgbClr val="0000CC"/>
                </a:solidFill>
                <a:latin typeface="Times New Roman" pitchFamily="18" charset="0"/>
              </a:rPr>
              <a:t> T = </a:t>
            </a:r>
            <a:r>
              <a:rPr lang="fr-FR" sz="2400" dirty="0" smtClean="0">
                <a:solidFill>
                  <a:srgbClr val="0000CC"/>
                </a:solidFill>
                <a:latin typeface="Times New Roman" pitchFamily="18" charset="0"/>
              </a:rPr>
              <a:t>63K – </a:t>
            </a:r>
          </a:p>
          <a:p>
            <a:r>
              <a:rPr lang="fr-FR" sz="2400" dirty="0" smtClean="0">
                <a:solidFill>
                  <a:srgbClr val="0000CC"/>
                </a:solidFill>
                <a:latin typeface="Times New Roman" pitchFamily="18" charset="0"/>
              </a:rPr>
              <a:t>no modulation</a:t>
            </a:r>
            <a:endParaRPr 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457200" y="6276975"/>
            <a:ext cx="2514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latin typeface="Arial" pitchFamily="34" charset="0"/>
              </a:rPr>
              <a:t>J. P. </a:t>
            </a:r>
            <a:r>
              <a:rPr lang="en-US" altLang="ja-JP" sz="1600" dirty="0" err="1">
                <a:latin typeface="Arial" pitchFamily="34" charset="0"/>
              </a:rPr>
              <a:t>Pouget</a:t>
            </a:r>
            <a:r>
              <a:rPr lang="en-US" altLang="ja-JP" sz="1600" dirty="0">
                <a:latin typeface="Arial" pitchFamily="34" charset="0"/>
              </a:rPr>
              <a:t> et al</a:t>
            </a:r>
            <a:r>
              <a:rPr lang="en-US" altLang="ja-JP" sz="1600" dirty="0" smtClean="0">
                <a:latin typeface="Arial" pitchFamily="34" charset="0"/>
              </a:rPr>
              <a:t>. (1976</a:t>
            </a:r>
            <a:r>
              <a:rPr lang="en-US" altLang="ja-JP" sz="1600" dirty="0">
                <a:latin typeface="Arial" pitchFamily="34" charset="0"/>
              </a:rPr>
              <a:t>)</a:t>
            </a:r>
          </a:p>
        </p:txBody>
      </p:sp>
      <p:pic>
        <p:nvPicPr>
          <p:cNvPr id="2870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188640"/>
            <a:ext cx="403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705" name="Text Box 33"/>
          <p:cNvSpPr txBox="1">
            <a:spLocks noChangeArrowheads="1"/>
          </p:cNvSpPr>
          <p:nvPr/>
        </p:nvSpPr>
        <p:spPr bwMode="auto">
          <a:xfrm>
            <a:off x="7543800" y="2209800"/>
            <a:ext cx="1600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dirty="0">
                <a:latin typeface="Arial" pitchFamily="34" charset="0"/>
              </a:rPr>
              <a:t>S. Kagoshima </a:t>
            </a:r>
            <a:r>
              <a:rPr lang="en-US" altLang="ja-JP" sz="1600" dirty="0" smtClean="0">
                <a:latin typeface="Arial" pitchFamily="34" charset="0"/>
              </a:rPr>
              <a:t/>
            </a:r>
            <a:br>
              <a:rPr lang="en-US" altLang="ja-JP" sz="1600" dirty="0" smtClean="0">
                <a:latin typeface="Arial" pitchFamily="34" charset="0"/>
              </a:rPr>
            </a:br>
            <a:r>
              <a:rPr lang="en-US" altLang="ja-JP" sz="1600" dirty="0" smtClean="0">
                <a:latin typeface="Arial" pitchFamily="34" charset="0"/>
              </a:rPr>
              <a:t>et </a:t>
            </a:r>
            <a:r>
              <a:rPr lang="en-US" altLang="ja-JP" sz="1600" dirty="0">
                <a:latin typeface="Arial" pitchFamily="34" charset="0"/>
              </a:rPr>
              <a:t>al</a:t>
            </a:r>
            <a:r>
              <a:rPr lang="en-US" altLang="ja-JP" sz="1600" dirty="0" smtClean="0">
                <a:latin typeface="Arial" pitchFamily="34" charset="0"/>
              </a:rPr>
              <a:t>. (</a:t>
            </a:r>
            <a:r>
              <a:rPr lang="en-US" altLang="ja-JP" sz="1600" dirty="0">
                <a:latin typeface="Arial" pitchFamily="34" charset="0"/>
              </a:rPr>
              <a:t>1976</a:t>
            </a:r>
            <a:r>
              <a:rPr lang="en-US" altLang="ja-JP" sz="1600" dirty="0" smtClean="0">
                <a:latin typeface="Arial" pitchFamily="34" charset="0"/>
              </a:rPr>
              <a:t>)</a:t>
            </a:r>
            <a:endParaRPr lang="en-US" altLang="ja-JP" sz="1600" dirty="0">
              <a:latin typeface="Arial" pitchFamily="34" charset="0"/>
            </a:endParaRPr>
          </a:p>
        </p:txBody>
      </p:sp>
      <p:pic>
        <p:nvPicPr>
          <p:cNvPr id="28717" name="Picture 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20" y="0"/>
            <a:ext cx="3708400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ZoneTexte 8"/>
          <p:cNvSpPr txBox="1"/>
          <p:nvPr/>
        </p:nvSpPr>
        <p:spPr>
          <a:xfrm>
            <a:off x="3131840" y="3933056"/>
            <a:ext cx="61959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T&gt;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– "Diffuse X-ray scattering" measures local </a:t>
            </a:r>
          </a:p>
          <a:p>
            <a:r>
              <a:rPr lang="en-US" sz="2000" dirty="0" smtClean="0"/>
              <a:t>structural correlation </a:t>
            </a:r>
            <a:r>
              <a:rPr lang="en-US" sz="2000" dirty="0" smtClean="0">
                <a:solidFill>
                  <a:srgbClr val="FF0000"/>
                </a:solidFill>
              </a:rPr>
              <a:t>without the long range order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T&lt;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– bright Bragg spots will appear only below </a:t>
            </a:r>
            <a:r>
              <a:rPr lang="en-US" sz="2000" dirty="0" err="1" smtClean="0"/>
              <a:t>T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.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Lines are in the inter-chain direction: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no dependence on K - </a:t>
            </a:r>
            <a:r>
              <a:rPr lang="en-US" sz="2000" dirty="0" smtClean="0">
                <a:solidFill>
                  <a:srgbClr val="FF0000"/>
                </a:solidFill>
              </a:rPr>
              <a:t>no correlation among chains</a:t>
            </a:r>
            <a:r>
              <a:rPr lang="en-US" sz="2000" dirty="0" smtClean="0">
                <a:solidFill>
                  <a:srgbClr val="002060"/>
                </a:solidFill>
              </a:rPr>
              <a:t>.</a:t>
            </a:r>
            <a:r>
              <a:rPr lang="en-US" sz="2000" dirty="0" smtClean="0">
                <a:solidFill>
                  <a:srgbClr val="C00000"/>
                </a:solidFill>
              </a:rPr>
              <a:t/>
            </a:r>
            <a:br>
              <a:rPr lang="en-US" sz="2000" dirty="0" smtClean="0">
                <a:solidFill>
                  <a:srgbClr val="C00000"/>
                </a:solidFill>
              </a:rPr>
            </a:br>
            <a:r>
              <a:rPr lang="en-US" sz="2000" dirty="0" smtClean="0">
                <a:solidFill>
                  <a:srgbClr val="C00000"/>
                </a:solidFill>
              </a:rPr>
              <a:t>2K</a:t>
            </a:r>
            <a:r>
              <a:rPr lang="en-US" sz="2000" baseline="-25000" dirty="0" smtClean="0">
                <a:solidFill>
                  <a:srgbClr val="C00000"/>
                </a:solidFill>
              </a:rPr>
              <a:t>f</a:t>
            </a:r>
            <a:r>
              <a:rPr lang="en-US" sz="2000" dirty="0" smtClean="0">
                <a:solidFill>
                  <a:srgbClr val="C00000"/>
                </a:solidFill>
              </a:rPr>
              <a:t> appear at lower T but condense into true Braggs.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4K</a:t>
            </a:r>
            <a:r>
              <a:rPr lang="en-US" sz="2000" baseline="-25000" dirty="0" smtClean="0">
                <a:solidFill>
                  <a:srgbClr val="C00000"/>
                </a:solidFill>
              </a:rPr>
              <a:t>f</a:t>
            </a:r>
            <a:r>
              <a:rPr lang="en-US" sz="2000" dirty="0" smtClean="0">
                <a:solidFill>
                  <a:srgbClr val="C00000"/>
                </a:solidFill>
              </a:rPr>
              <a:t> lines exist since the RT but never condense,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4K</a:t>
            </a:r>
            <a:r>
              <a:rPr lang="en-US" sz="2000" baseline="-25000" dirty="0" smtClean="0">
                <a:solidFill>
                  <a:srgbClr val="002060"/>
                </a:solidFill>
              </a:rPr>
              <a:t>f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CDW</a:t>
            </a:r>
            <a:r>
              <a:rPr lang="en-US" sz="2000" dirty="0" smtClean="0">
                <a:solidFill>
                  <a:srgbClr val="002060"/>
                </a:solidFill>
              </a:rPr>
              <a:t> = Wigner crystal ever coexists </a:t>
            </a:r>
            <a:br>
              <a:rPr lang="en-US" sz="2000" dirty="0" smtClean="0">
                <a:solidFill>
                  <a:srgbClr val="002060"/>
                </a:solidFill>
              </a:rPr>
            </a:br>
            <a:r>
              <a:rPr lang="en-US" sz="2000" dirty="0" smtClean="0">
                <a:solidFill>
                  <a:srgbClr val="002060"/>
                </a:solidFill>
              </a:rPr>
              <a:t>with both metallic and </a:t>
            </a:r>
            <a:r>
              <a:rPr lang="en-US" sz="2000" dirty="0" err="1" smtClean="0">
                <a:solidFill>
                  <a:srgbClr val="002060"/>
                </a:solidFill>
              </a:rPr>
              <a:t>CDW</a:t>
            </a:r>
            <a:r>
              <a:rPr lang="en-US" sz="2000" dirty="0" smtClean="0">
                <a:solidFill>
                  <a:srgbClr val="002060"/>
                </a:solidFill>
              </a:rPr>
              <a:t> phases.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8"/>
          <p:cNvGrpSpPr/>
          <p:nvPr/>
        </p:nvGrpSpPr>
        <p:grpSpPr>
          <a:xfrm>
            <a:off x="0" y="1752600"/>
            <a:ext cx="8763000" cy="3618185"/>
            <a:chOff x="0" y="76200"/>
            <a:chExt cx="8763000" cy="3618185"/>
          </a:xfrm>
        </p:grpSpPr>
        <p:pic>
          <p:nvPicPr>
            <p:cNvPr id="2170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6200"/>
              <a:ext cx="2571750" cy="285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70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152400"/>
              <a:ext cx="2590800" cy="2762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ZoneTexte 9"/>
            <p:cNvSpPr txBox="1"/>
            <p:nvPr/>
          </p:nvSpPr>
          <p:spPr>
            <a:xfrm>
              <a:off x="381000" y="2924944"/>
              <a:ext cx="30428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On-chain conductivity </a:t>
              </a:r>
            </a:p>
            <a:p>
              <a:r>
                <a:rPr lang="en-US" sz="2200" dirty="0" smtClean="0"/>
                <a:t>drops at the 3:1 lock-in</a:t>
              </a:r>
              <a:endParaRPr lang="en-US" sz="2200" dirty="0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5220072" y="2924944"/>
              <a:ext cx="35429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/>
                <a:t>Inter-chain conductivity </a:t>
              </a:r>
              <a:br>
                <a:rPr lang="en-US" sz="2200" dirty="0" smtClean="0"/>
              </a:br>
              <a:r>
                <a:rPr lang="en-US" sz="2200" dirty="0" smtClean="0"/>
                <a:t>does not feel the lock-in</a:t>
              </a:r>
              <a:endParaRPr lang="en-US" sz="2200" dirty="0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2971685" y="685800"/>
              <a:ext cx="3205045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C00000"/>
                  </a:solidFill>
                </a:rPr>
                <a:t>Collective nature of  </a:t>
              </a:r>
              <a:br>
                <a:rPr lang="en-US" sz="2400" dirty="0" smtClean="0">
                  <a:solidFill>
                    <a:srgbClr val="C00000"/>
                  </a:solidFill>
                </a:rPr>
              </a:br>
              <a:r>
                <a:rPr lang="en-US" sz="2400" dirty="0" smtClean="0">
                  <a:solidFill>
                    <a:srgbClr val="C00000"/>
                  </a:solidFill>
                </a:rPr>
                <a:t>on-chain transport</a:t>
              </a:r>
              <a:br>
                <a:rPr lang="en-US" sz="2400" dirty="0" smtClean="0">
                  <a:solidFill>
                    <a:srgbClr val="C00000"/>
                  </a:solidFill>
                </a:rPr>
              </a:br>
              <a:r>
                <a:rPr lang="en-US" sz="2400" dirty="0" smtClean="0">
                  <a:solidFill>
                    <a:srgbClr val="C00000"/>
                  </a:solidFill>
                </a:rPr>
                <a:t>versus</a:t>
              </a:r>
              <a:br>
                <a:rPr lang="en-US" sz="2400" dirty="0" smtClean="0">
                  <a:solidFill>
                    <a:srgbClr val="C00000"/>
                  </a:solidFill>
                </a:rPr>
              </a:br>
              <a:r>
                <a:rPr lang="en-US" sz="2400" dirty="0" smtClean="0">
                  <a:solidFill>
                    <a:srgbClr val="C00000"/>
                  </a:solidFill>
                </a:rPr>
                <a:t>single-particle nature </a:t>
              </a:r>
              <a:br>
                <a:rPr lang="en-US" sz="2400" dirty="0" smtClean="0">
                  <a:solidFill>
                    <a:srgbClr val="C00000"/>
                  </a:solidFill>
                </a:rPr>
              </a:br>
              <a:r>
                <a:rPr lang="en-US" sz="2400" dirty="0" smtClean="0">
                  <a:solidFill>
                    <a:srgbClr val="C00000"/>
                  </a:solidFill>
                </a:rPr>
                <a:t>of inter-chain transport</a:t>
              </a:r>
              <a:endParaRPr lang="en-US" sz="2400" dirty="0">
                <a:solidFill>
                  <a:srgbClr val="C00000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4495800" y="2589212"/>
              <a:ext cx="1828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/>
            <p:cNvCxnSpPr/>
            <p:nvPr/>
          </p:nvCxnSpPr>
          <p:spPr>
            <a:xfrm rot="10800000">
              <a:off x="2743200" y="609600"/>
              <a:ext cx="1524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0" y="33263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Charge Transfer Change at High Pressure  </a:t>
            </a:r>
            <a:r>
              <a:rPr kumimoji="0" lang="en-US" altLang="ja-JP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+mj-cs"/>
              </a:rPr>
              <a:t>D. Jerome</a:t>
            </a:r>
            <a:endParaRPr kumimoji="0" lang="en-US" altLang="ja-JP" sz="24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+mj-cs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09600" y="762000"/>
            <a:ext cx="746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i="1" dirty="0" smtClean="0">
                <a:latin typeface="Arial" pitchFamily="34" charset="0"/>
              </a:rPr>
              <a:t>1:3 commensurability locking  and its consequences. </a:t>
            </a:r>
            <a:endParaRPr lang="ja-JP" altLang="en-US" sz="2400" i="1" dirty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22" y="1059850"/>
            <a:ext cx="8445617" cy="4069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ZoneTexte 16"/>
          <p:cNvSpPr txBox="1"/>
          <p:nvPr/>
        </p:nvSpPr>
        <p:spPr>
          <a:xfrm>
            <a:off x="251520" y="5445224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Collective nature of the on-chain conduction in TTF-TCNQ is seen from </a:t>
            </a:r>
          </a:p>
          <a:p>
            <a:r>
              <a:rPr lang="en-US" sz="2000" dirty="0" smtClean="0">
                <a:solidFill>
                  <a:srgbClr val="C00000"/>
                </a:solidFill>
              </a:rPr>
              <a:t>the nonlinear I-V which are setup below </a:t>
            </a:r>
            <a:r>
              <a:rPr lang="en-US" sz="2000" dirty="0" err="1" smtClean="0">
                <a:solidFill>
                  <a:srgbClr val="C00000"/>
                </a:solidFill>
              </a:rPr>
              <a:t>T</a:t>
            </a:r>
            <a:r>
              <a:rPr lang="en-US" sz="2000" baseline="-25000" dirty="0" err="1" smtClean="0">
                <a:solidFill>
                  <a:srgbClr val="C00000"/>
                </a:solidFill>
              </a:rPr>
              <a:t>c</a:t>
            </a:r>
            <a:r>
              <a:rPr lang="en-US" sz="2000" dirty="0" smtClean="0">
                <a:solidFill>
                  <a:srgbClr val="C00000"/>
                </a:solidFill>
              </a:rPr>
              <a:t> for the 2K</a:t>
            </a:r>
            <a:r>
              <a:rPr lang="en-US" sz="2000" baseline="-25000" dirty="0" smtClean="0">
                <a:solidFill>
                  <a:srgbClr val="C00000"/>
                </a:solidFill>
              </a:rPr>
              <a:t>f</a:t>
            </a:r>
            <a:r>
              <a:rPr lang="en-US" sz="2000" dirty="0" smtClean="0">
                <a:solidFill>
                  <a:srgbClr val="C00000"/>
                </a:solidFill>
              </a:rPr>
              <a:t> CDW</a:t>
            </a:r>
            <a:endParaRPr lang="en-US" sz="2000" dirty="0"/>
          </a:p>
        </p:txBody>
      </p:sp>
      <p:sp>
        <p:nvSpPr>
          <p:cNvPr id="13" name="ZoneTexte 12"/>
          <p:cNvSpPr txBox="1"/>
          <p:nvPr/>
        </p:nvSpPr>
        <p:spPr>
          <a:xfrm>
            <a:off x="827584" y="260648"/>
            <a:ext cx="7936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Message from/to another world: incommensurate CDWs.</a:t>
            </a:r>
          </a:p>
          <a:p>
            <a:r>
              <a:rPr lang="en-US" sz="2400" dirty="0" smtClean="0"/>
              <a:t>Key word - sliding </a:t>
            </a:r>
            <a:r>
              <a:rPr lang="en-US" sz="2400" dirty="0" err="1" smtClean="0"/>
              <a:t>vs</a:t>
            </a:r>
            <a:r>
              <a:rPr lang="en-US" sz="2400" dirty="0" smtClean="0"/>
              <a:t> pinning.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2699792" y="3933056"/>
            <a:ext cx="3384376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rot="5400000" flipH="1" flipV="1">
            <a:off x="2484562" y="4436318"/>
            <a:ext cx="2880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bccf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31062"/>
            <a:ext cx="6210720" cy="202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0" y="3951775"/>
            <a:ext cx="9144000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r>
              <a:rPr lang="en-US" dirty="0"/>
              <a:t>particle charge of typically 100e to 1000e.</a:t>
            </a:r>
          </a:p>
          <a:p>
            <a:r>
              <a:rPr lang="en-US" dirty="0"/>
              <a:t>As the particle concentration increases, the fluid changes into a body-centered cubic  crystal and eventually a face-centered cubic crystal</a:t>
            </a:r>
          </a:p>
        </p:txBody>
      </p:sp>
      <p:pic>
        <p:nvPicPr>
          <p:cNvPr id="7172" name="Picture 4" descr="http://www.phar.nagoya-cu.ac.jp/english/img/organization/re06_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84"/>
            <a:ext cx="2712960" cy="1339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1"/>
          <p:cNvSpPr>
            <a:spLocks noChangeArrowheads="1"/>
          </p:cNvSpPr>
          <p:nvPr/>
        </p:nvSpPr>
        <p:spPr bwMode="auto">
          <a:xfrm>
            <a:off x="3003840" y="339992"/>
            <a:ext cx="5029920" cy="63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 anchor="ctr">
            <a:spAutoFit/>
          </a:bodyPr>
          <a:lstStyle/>
          <a:p>
            <a:r>
              <a:rPr lang="en-GB" dirty="0">
                <a:solidFill>
                  <a:srgbClr val="000000"/>
                </a:solidFill>
              </a:rPr>
              <a:t>Schematic illustration of liquid and crystal states of charged colloidal dispersion. </a:t>
            </a:r>
            <a:endParaRPr lang="en-GB" sz="1100" dirty="0">
              <a:solidFill>
                <a:srgbClr val="000000"/>
              </a:solidFill>
            </a:endParaRPr>
          </a:p>
        </p:txBody>
      </p:sp>
      <p:pic>
        <p:nvPicPr>
          <p:cNvPr id="717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8140" y="4866234"/>
            <a:ext cx="1884904" cy="1443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0" y="5589240"/>
            <a:ext cx="5292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Microscopic realizations: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Electrons trapped near the liquid He surface,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Charge ordering in organic crystals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6100" y="548680"/>
            <a:ext cx="22479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9087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 smtClean="0"/>
              <a:t>Yes: there are the </a:t>
            </a:r>
          </a:p>
          <a:p>
            <a:pPr marL="342900" indent="-342900"/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C00000"/>
                </a:solidFill>
              </a:rPr>
              <a:t>Wigner Crystals </a:t>
            </a:r>
            <a:r>
              <a:rPr lang="en-US" sz="2400" dirty="0" smtClean="0"/>
              <a:t>in dilute regime of </a:t>
            </a:r>
            <a:r>
              <a:rPr lang="en-US" sz="2400" dirty="0" err="1" smtClean="0"/>
              <a:t>heterojunction</a:t>
            </a:r>
            <a:endParaRPr lang="en-US" sz="2400" dirty="0" smtClean="0"/>
          </a:p>
          <a:p>
            <a:pPr marL="342900" indent="-342900"/>
            <a:r>
              <a:rPr lang="en-US" sz="2400" b="1" dirty="0" smtClean="0">
                <a:solidFill>
                  <a:srgbClr val="C00000"/>
                </a:solidFill>
              </a:rPr>
              <a:t>Charge ordering  </a:t>
            </a:r>
            <a:r>
              <a:rPr lang="en-US" sz="2400" dirty="0" smtClean="0"/>
              <a:t>in the dense regime of  organic metals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2276872"/>
            <a:ext cx="9036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tx2"/>
                </a:solidFill>
              </a:rPr>
              <a:t>Fermi liquid : </a:t>
            </a:r>
            <a:r>
              <a:rPr lang="en-US" sz="2400" b="1" dirty="0" smtClean="0"/>
              <a:t>electron possess a momentum </a:t>
            </a:r>
            <a:r>
              <a:rPr lang="en-US" sz="2400" b="1" dirty="0" err="1" smtClean="0"/>
              <a:t>p~p</a:t>
            </a:r>
            <a:r>
              <a:rPr lang="en-US" sz="2400" b="1" baseline="-25000" dirty="0" err="1" smtClean="0"/>
              <a:t>F</a:t>
            </a:r>
            <a:r>
              <a:rPr lang="en-US" sz="2400" b="1" baseline="-25000" dirty="0" smtClean="0"/>
              <a:t> </a:t>
            </a:r>
            <a:r>
              <a:rPr lang="en-US" sz="2400" b="1" dirty="0" smtClean="0"/>
              <a:t>, totally delocalized.</a:t>
            </a:r>
          </a:p>
          <a:p>
            <a:r>
              <a:rPr lang="en-US" sz="2400" b="1" i="1" dirty="0" smtClean="0">
                <a:solidFill>
                  <a:schemeClr val="tx2"/>
                </a:solidFill>
              </a:rPr>
              <a:t>Wigner  crystal: </a:t>
            </a:r>
            <a:r>
              <a:rPr lang="en-US" sz="2400" b="1" dirty="0" smtClean="0"/>
              <a:t>periodic arrangement of  almost localized electrons.</a:t>
            </a:r>
          </a:p>
          <a:p>
            <a:r>
              <a:rPr lang="en-US" sz="2400" b="1" dirty="0" smtClean="0"/>
              <a:t>Need Coulomb repulsion ~e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/r to dominate over the kinetic energy ~</a:t>
            </a:r>
            <a:r>
              <a:rPr lang="ru-RU" sz="2400" b="1" dirty="0" smtClean="0"/>
              <a:t>ћ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/mr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, Hence r&gt;</a:t>
            </a:r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B</a:t>
            </a:r>
            <a:r>
              <a:rPr lang="en-US" sz="2400" b="1" dirty="0" smtClean="0"/>
              <a:t>, electron density n&lt;C/</a:t>
            </a:r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B</a:t>
            </a:r>
            <a:r>
              <a:rPr lang="en-US" sz="2400" b="1" baseline="30000" dirty="0" err="1" smtClean="0"/>
              <a:t>d</a:t>
            </a:r>
            <a:endParaRPr lang="en-US" sz="2400" b="1" baseline="-25000"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46531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Odds against: 	a strongly quantum crystal </a:t>
            </a:r>
          </a:p>
          <a:p>
            <a:r>
              <a:rPr lang="en-US" sz="2400" dirty="0" smtClean="0"/>
              <a:t>– very light electrons rather than heavy atoms</a:t>
            </a:r>
          </a:p>
          <a:p>
            <a:pPr>
              <a:buFontTx/>
              <a:buChar char="-"/>
            </a:pPr>
            <a:r>
              <a:rPr lang="en-US" sz="2400" dirty="0" smtClean="0"/>
              <a:t> strong zero-point fluctuations around the local positions</a:t>
            </a:r>
          </a:p>
          <a:p>
            <a:pPr>
              <a:buFontTx/>
              <a:buChar char="-"/>
            </a:pPr>
            <a:r>
              <a:rPr lang="en-US" sz="2400" dirty="0" smtClean="0"/>
              <a:t> easy melting  - small C~10</a:t>
            </a:r>
            <a:r>
              <a:rPr lang="en-US" sz="2400" baseline="30000" dirty="0" smtClean="0"/>
              <a:t>-2</a:t>
            </a:r>
            <a:endParaRPr lang="en-US" sz="2400" dirty="0" smtClean="0"/>
          </a:p>
        </p:txBody>
      </p:sp>
      <p:sp>
        <p:nvSpPr>
          <p:cNvPr id="7" name="ZoneTexte 6"/>
          <p:cNvSpPr txBox="1"/>
          <p:nvPr/>
        </p:nvSpPr>
        <p:spPr>
          <a:xfrm>
            <a:off x="35496" y="116632"/>
            <a:ext cx="8674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7030A0"/>
                </a:solidFill>
              </a:rPr>
              <a:t>Q.</a:t>
            </a:r>
            <a:r>
              <a:rPr lang="en-US" sz="2400" dirty="0" smtClean="0">
                <a:solidFill>
                  <a:srgbClr val="7030A0"/>
                </a:solidFill>
              </a:rPr>
              <a:t> </a:t>
            </a:r>
            <a:r>
              <a:rPr lang="en-US" sz="2000" b="1" dirty="0" smtClean="0"/>
              <a:t>Can we have the electronic crystal with one electron per unit cell?</a:t>
            </a:r>
            <a:endParaRPr lang="en-US" sz="2000" b="1" dirty="0"/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2713-700F-45EE-B1A2-65CC51B11E5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39" y="-27384"/>
            <a:ext cx="8127785" cy="645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81000" y="838200"/>
            <a:ext cx="84449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D=1, Wigner crystallization is allowed even at high density</a:t>
            </a:r>
          </a:p>
          <a:p>
            <a:pPr>
              <a:buFontTx/>
              <a:buChar char="-"/>
            </a:pPr>
            <a:r>
              <a:rPr lang="en-US" sz="2400" dirty="0" smtClean="0"/>
              <a:t> upon the metallic background </a:t>
            </a:r>
            <a:r>
              <a:rPr lang="en-US" sz="2400" dirty="0" smtClean="0"/>
              <a:t>– provided </a:t>
            </a:r>
            <a:r>
              <a:rPr lang="en-US" sz="2400" dirty="0" smtClean="0"/>
              <a:t>e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/</a:t>
            </a:r>
            <a:r>
              <a:rPr lang="ru-RU" sz="2400" dirty="0" smtClean="0"/>
              <a:t>ћ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F</a:t>
            </a:r>
            <a:r>
              <a:rPr lang="en-US" sz="2400" dirty="0" smtClean="0"/>
              <a:t>&gt;1</a:t>
            </a:r>
            <a:endParaRPr lang="en-US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381000" y="2348880"/>
            <a:ext cx="861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It is clearly observed as the “4K</a:t>
            </a:r>
            <a:r>
              <a:rPr lang="en-US" sz="2400" baseline="-25000" dirty="0" smtClean="0"/>
              <a:t>F</a:t>
            </a:r>
            <a:r>
              <a:rPr lang="en-US" sz="2400" dirty="0" smtClean="0"/>
              <a:t> anomaly”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 err="1" smtClean="0"/>
              <a:t>Pouget</a:t>
            </a:r>
            <a:r>
              <a:rPr lang="en-US" sz="2400" dirty="0" smtClean="0"/>
              <a:t> et al, Kagoshima)</a:t>
            </a:r>
          </a:p>
          <a:p>
            <a:endParaRPr lang="en-US" sz="2400" dirty="0" smtClean="0"/>
          </a:p>
          <a:p>
            <a:r>
              <a:rPr lang="en-US" sz="2400" dirty="0" smtClean="0"/>
              <a:t>Wigner crystal period (one electron per cell) is ½ of that for the CDW, hence </a:t>
            </a:r>
            <a:r>
              <a:rPr lang="en-US" sz="2400" dirty="0" smtClean="0"/>
              <a:t>the </a:t>
            </a:r>
            <a:r>
              <a:rPr lang="en-US" sz="2400" dirty="0" smtClean="0"/>
              <a:t>wave </a:t>
            </a:r>
            <a:r>
              <a:rPr lang="en-US" sz="2400" dirty="0" smtClean="0"/>
              <a:t>number is doubled. </a:t>
            </a:r>
            <a:endParaRPr lang="en-US" sz="2400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7504" y="188640"/>
            <a:ext cx="8712968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New directions</a:t>
            </a:r>
            <a:r>
              <a:rPr lang="en-US" sz="2400" dirty="0" smtClean="0">
                <a:latin typeface="+mn-lt"/>
                <a:cs typeface="+mn-cs"/>
              </a:rPr>
              <a:t> </a:t>
            </a:r>
            <a:r>
              <a:rPr lang="en-US" sz="2400" dirty="0">
                <a:latin typeface="+mn-lt"/>
                <a:cs typeface="+mn-cs"/>
              </a:rPr>
              <a:t>of material </a:t>
            </a:r>
            <a:r>
              <a:rPr lang="en-US" sz="2400" dirty="0" smtClean="0">
                <a:latin typeface="+mn-lt"/>
                <a:cs typeface="+mn-cs"/>
              </a:rPr>
              <a:t>science initiated by the quest for </a:t>
            </a:r>
            <a:r>
              <a:rPr lang="en-US" sz="2400" dirty="0" err="1" smtClean="0">
                <a:latin typeface="+mn-lt"/>
                <a:cs typeface="+mn-cs"/>
              </a:rPr>
              <a:t>HTSC</a:t>
            </a:r>
            <a:r>
              <a:rPr lang="en-US" sz="2400" dirty="0" smtClean="0">
                <a:latin typeface="+mn-lt"/>
                <a:cs typeface="+mn-cs"/>
              </a:rPr>
              <a:t>:</a:t>
            </a:r>
            <a:endParaRPr lang="en-US" sz="2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8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rgbClr val="CC0000"/>
                </a:solidFill>
                <a:latin typeface="+mn-lt"/>
                <a:cs typeface="+mn-cs"/>
              </a:rPr>
              <a:t>Inorganic </a:t>
            </a:r>
            <a:r>
              <a:rPr lang="en-US" sz="2400" dirty="0">
                <a:solidFill>
                  <a:srgbClr val="CC0000"/>
                </a:solidFill>
                <a:latin typeface="+mn-lt"/>
                <a:cs typeface="+mn-cs"/>
              </a:rPr>
              <a:t>world of </a:t>
            </a:r>
            <a:r>
              <a:rPr lang="en-US" sz="2400" dirty="0" smtClean="0">
                <a:solidFill>
                  <a:srgbClr val="CC0000"/>
                </a:solidFill>
                <a:latin typeface="+mn-lt"/>
                <a:cs typeface="+mn-cs"/>
              </a:rPr>
              <a:t>d-electrons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n-lt"/>
              </a:rPr>
              <a:t>I</a:t>
            </a:r>
            <a:r>
              <a:rPr lang="en-US" sz="2400" dirty="0" smtClean="0">
                <a:latin typeface="+mn-lt"/>
                <a:cs typeface="+mn-cs"/>
              </a:rPr>
              <a:t>norganic chains/planes like MX3/MX2 </a:t>
            </a:r>
            <a:br>
              <a:rPr lang="en-US" sz="2400" dirty="0" smtClean="0">
                <a:latin typeface="+mn-lt"/>
                <a:cs typeface="+mn-cs"/>
              </a:rPr>
            </a:br>
            <a:r>
              <a:rPr lang="en-US" sz="2400" dirty="0" smtClean="0">
                <a:latin typeface="+mn-lt"/>
                <a:cs typeface="+mn-cs"/>
              </a:rPr>
              <a:t>(M=</a:t>
            </a:r>
            <a:r>
              <a:rPr lang="en-US" sz="2400" dirty="0" err="1" smtClean="0">
                <a:latin typeface="+mn-lt"/>
                <a:cs typeface="+mn-cs"/>
              </a:rPr>
              <a:t>Nb</a:t>
            </a:r>
            <a:r>
              <a:rPr lang="en-US" sz="2400" dirty="0" smtClean="0">
                <a:latin typeface="+mn-lt"/>
                <a:cs typeface="+mn-cs"/>
              </a:rPr>
              <a:t>, Ta, Ti, Mo; X=S, Se, Te), </a:t>
            </a:r>
            <a:br>
              <a:rPr lang="en-US" sz="2400" dirty="0" smtClean="0">
                <a:latin typeface="+mn-lt"/>
                <a:cs typeface="+mn-cs"/>
              </a:rPr>
            </a:br>
            <a:r>
              <a:rPr lang="en-US" sz="2400" dirty="0" smtClean="0">
                <a:latin typeface="+mn-lt"/>
                <a:cs typeface="+mn-cs"/>
              </a:rPr>
              <a:t>Pt chain compounds, surface structures </a:t>
            </a:r>
            <a:r>
              <a:rPr lang="en-US" sz="2400" dirty="0" smtClean="0">
                <a:latin typeface="+mn-lt"/>
              </a:rPr>
              <a:t>of adsorbed atoms</a:t>
            </a:r>
            <a:endParaRPr lang="en-US" sz="2400" dirty="0"/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solidFill>
                  <a:srgbClr val="FF3399"/>
                </a:solidFill>
                <a:latin typeface="+mn-lt"/>
              </a:rPr>
              <a:t>The carbon w</a:t>
            </a:r>
            <a:r>
              <a:rPr lang="en-US" sz="2400" dirty="0" smtClean="0">
                <a:solidFill>
                  <a:srgbClr val="FF3399"/>
                </a:solidFill>
                <a:latin typeface="+mn-lt"/>
                <a:cs typeface="+mn-cs"/>
              </a:rPr>
              <a:t>orld </a:t>
            </a:r>
            <a:r>
              <a:rPr lang="en-US" sz="2400" dirty="0">
                <a:solidFill>
                  <a:srgbClr val="FF3399"/>
                </a:solidFill>
                <a:latin typeface="+mn-lt"/>
                <a:cs typeface="+mn-cs"/>
              </a:rPr>
              <a:t>of pi-conjugated systems:</a:t>
            </a:r>
          </a:p>
          <a:p>
            <a:pPr marL="534988" indent="-5349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n-lt"/>
                <a:cs typeface="+mn-cs"/>
              </a:rPr>
              <a:t>Organic conducting crystals</a:t>
            </a:r>
          </a:p>
          <a:p>
            <a:pPr marL="534988" indent="-5349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n-lt"/>
                <a:cs typeface="+mn-cs"/>
              </a:rPr>
              <a:t>Molecular crystals with a charge transfer</a:t>
            </a:r>
            <a:endParaRPr lang="en-US" sz="2400" dirty="0">
              <a:latin typeface="+mn-lt"/>
              <a:cs typeface="+mn-cs"/>
            </a:endParaRPr>
          </a:p>
          <a:p>
            <a:pPr marL="534988" indent="-5349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n-lt"/>
                <a:cs typeface="+mn-cs"/>
              </a:rPr>
              <a:t>Conjugated </a:t>
            </a:r>
            <a:r>
              <a:rPr lang="en-US" sz="2400" dirty="0">
                <a:latin typeface="+mn-lt"/>
                <a:cs typeface="+mn-cs"/>
              </a:rPr>
              <a:t>polymers</a:t>
            </a:r>
          </a:p>
          <a:p>
            <a:pPr marL="534988" indent="-5349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latin typeface="+mn-lt"/>
              </a:rPr>
              <a:t>Graphite (</a:t>
            </a:r>
            <a:r>
              <a:rPr lang="en-US" sz="2400" dirty="0" err="1" smtClean="0">
                <a:latin typeface="+mn-lt"/>
              </a:rPr>
              <a:t>intercolated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 smtClean="0">
              <a:solidFill>
                <a:srgbClr val="002060"/>
              </a:solidFill>
              <a:latin typeface="+mn-lt"/>
            </a:endParaRPr>
          </a:p>
          <a:p>
            <a:pPr marL="534988" indent="-534988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2400" dirty="0" smtClean="0">
                <a:solidFill>
                  <a:srgbClr val="002060"/>
                </a:solidFill>
                <a:latin typeface="+mn-lt"/>
                <a:cs typeface="+mn-cs"/>
              </a:rPr>
              <a:t>Fullerenes (</a:t>
            </a:r>
            <a:r>
              <a:rPr lang="en-US" sz="2400" dirty="0" err="1" smtClean="0">
                <a:solidFill>
                  <a:srgbClr val="002060"/>
                </a:solidFill>
                <a:latin typeface="+mn-lt"/>
                <a:cs typeface="+mn-cs"/>
              </a:rPr>
              <a:t>pen&amp;Sun</a:t>
            </a:r>
            <a:r>
              <a:rPr lang="en-US" sz="2400" dirty="0" smtClean="0">
                <a:solidFill>
                  <a:srgbClr val="002060"/>
                </a:solidFill>
                <a:latin typeface="+mn-lt"/>
                <a:cs typeface="+mn-cs"/>
              </a:rPr>
              <a:t> born), nano-tubes, </a:t>
            </a:r>
            <a:r>
              <a:rPr lang="en-US" sz="2400" dirty="0" smtClean="0">
                <a:solidFill>
                  <a:srgbClr val="002060"/>
                </a:solidFill>
                <a:latin typeface="+mn-lt"/>
              </a:rPr>
              <a:t>graphene </a:t>
            </a:r>
            <a:endParaRPr lang="en-US" sz="24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465342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New states or their new  realizations found in search for </a:t>
            </a:r>
            <a:r>
              <a:rPr lang="en-US" sz="2400" dirty="0" err="1" smtClean="0"/>
              <a:t>HTSC</a:t>
            </a:r>
            <a:r>
              <a:rPr lang="en-US" sz="2400" dirty="0" smtClean="0"/>
              <a:t>:</a:t>
            </a:r>
            <a:r>
              <a:rPr lang="en-US" sz="2400" dirty="0" smtClean="0">
                <a:latin typeface="+mn-lt"/>
                <a:ea typeface="Times New Roman" pitchFamily="18" charset="0"/>
              </a:rPr>
              <a:t/>
            </a:r>
            <a:br>
              <a:rPr lang="en-US" sz="2400" dirty="0" smtClean="0">
                <a:latin typeface="+mn-lt"/>
                <a:ea typeface="Times New Roman" pitchFamily="18" charset="0"/>
              </a:rPr>
            </a:br>
            <a:r>
              <a:rPr lang="en-US" sz="2400" dirty="0" smtClean="0">
                <a:latin typeface="+mn-lt"/>
                <a:ea typeface="Times New Roman" pitchFamily="18" charset="0"/>
              </a:rPr>
              <a:t>conductors, superconductors, </a:t>
            </a:r>
            <a:r>
              <a:rPr lang="en-US" sz="2400" dirty="0" err="1" smtClean="0">
                <a:latin typeface="+mn-lt"/>
                <a:ea typeface="Times New Roman" pitchFamily="18" charset="0"/>
              </a:rPr>
              <a:t>magnetics</a:t>
            </a:r>
            <a:r>
              <a:rPr lang="en-US" sz="2400" dirty="0" smtClean="0">
                <a:latin typeface="+mn-lt"/>
                <a:ea typeface="Times New Roman" pitchFamily="18" charset="0"/>
              </a:rPr>
              <a:t>, ferroelectrics, </a:t>
            </a:r>
            <a:br>
              <a:rPr lang="en-US" sz="2400" dirty="0" smtClean="0">
                <a:latin typeface="+mn-lt"/>
                <a:ea typeface="Times New Roman" pitchFamily="18" charset="0"/>
              </a:rPr>
            </a:br>
            <a:r>
              <a:rPr lang="en-US" sz="2400" dirty="0" smtClean="0">
                <a:latin typeface="+mn-lt"/>
                <a:ea typeface="Times New Roman" pitchFamily="18" charset="0"/>
              </a:rPr>
              <a:t>charge ordered states, charge/spin density waves and their special versions in high magnetic fields,</a:t>
            </a:r>
            <a:br>
              <a:rPr lang="en-US" sz="2400" dirty="0" smtClean="0">
                <a:latin typeface="+mn-lt"/>
                <a:ea typeface="Times New Roman" pitchFamily="18" charset="0"/>
              </a:rPr>
            </a:br>
            <a:r>
              <a:rPr lang="en-US" sz="2400" dirty="0" smtClean="0">
                <a:latin typeface="+mn-lt"/>
                <a:ea typeface="Times New Roman" pitchFamily="18" charset="0"/>
              </a:rPr>
              <a:t>optically and electronically active polymers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3400" y="914400"/>
            <a:ext cx="4267200" cy="2987675"/>
            <a:chOff x="2832" y="192"/>
            <a:chExt cx="2688" cy="1882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832" y="192"/>
              <a:ext cx="2688" cy="1629"/>
              <a:chOff x="2400" y="240"/>
              <a:chExt cx="2688" cy="1629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2400" y="240"/>
                <a:ext cx="2400" cy="1629"/>
                <a:chOff x="2928" y="192"/>
                <a:chExt cx="2400" cy="1629"/>
              </a:xfrm>
            </p:grpSpPr>
            <p:graphicFrame>
              <p:nvGraphicFramePr>
                <p:cNvPr id="93189" name="Object 5"/>
                <p:cNvGraphicFramePr>
                  <a:graphicFrameLocks noChangeAspect="1"/>
                </p:cNvGraphicFramePr>
                <p:nvPr/>
              </p:nvGraphicFramePr>
              <p:xfrm>
                <a:off x="2928" y="192"/>
                <a:ext cx="2400" cy="1629"/>
              </p:xfrm>
              <a:graphic>
                <a:graphicData uri="http://schemas.openxmlformats.org/presentationml/2006/ole">
                  <p:oleObj spid="_x0000_s779267" name="Image" r:id="rId4" imgW="2272721" imgH="1543347" progId="">
                    <p:embed/>
                  </p:oleObj>
                </a:graphicData>
              </a:graphic>
            </p:graphicFrame>
            <p:sp>
              <p:nvSpPr>
                <p:cNvPr id="93190" name="Oval 6"/>
                <p:cNvSpPr>
                  <a:spLocks noChangeArrowheads="1"/>
                </p:cNvSpPr>
                <p:nvPr/>
              </p:nvSpPr>
              <p:spPr bwMode="auto">
                <a:xfrm>
                  <a:off x="3312" y="9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91" name="Oval 7"/>
                <p:cNvSpPr>
                  <a:spLocks noChangeArrowheads="1"/>
                </p:cNvSpPr>
                <p:nvPr/>
              </p:nvSpPr>
              <p:spPr bwMode="auto">
                <a:xfrm>
                  <a:off x="3504" y="9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92" name="Oval 8"/>
                <p:cNvSpPr>
                  <a:spLocks noChangeArrowheads="1"/>
                </p:cNvSpPr>
                <p:nvPr/>
              </p:nvSpPr>
              <p:spPr bwMode="auto">
                <a:xfrm>
                  <a:off x="4128" y="9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93" name="Oval 9"/>
                <p:cNvSpPr>
                  <a:spLocks noChangeArrowheads="1"/>
                </p:cNvSpPr>
                <p:nvPr/>
              </p:nvSpPr>
              <p:spPr bwMode="auto">
                <a:xfrm>
                  <a:off x="4320" y="9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94" name="Oval 10"/>
                <p:cNvSpPr>
                  <a:spLocks noChangeArrowheads="1"/>
                </p:cNvSpPr>
                <p:nvPr/>
              </p:nvSpPr>
              <p:spPr bwMode="auto">
                <a:xfrm>
                  <a:off x="4848" y="912"/>
                  <a:ext cx="96" cy="96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195" name="AutoShape 11"/>
                <p:cNvSpPr>
                  <a:spLocks noChangeArrowheads="1"/>
                </p:cNvSpPr>
                <p:nvPr/>
              </p:nvSpPr>
              <p:spPr bwMode="auto">
                <a:xfrm>
                  <a:off x="4224" y="1056"/>
                  <a:ext cx="96" cy="240"/>
                </a:xfrm>
                <a:prstGeom prst="upArrow">
                  <a:avLst>
                    <a:gd name="adj1" fmla="val 50000"/>
                    <a:gd name="adj2" fmla="val 62500"/>
                  </a:avLst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3196" name="Text Box 12"/>
              <p:cNvSpPr txBox="1">
                <a:spLocks noChangeArrowheads="1"/>
              </p:cNvSpPr>
              <p:nvPr/>
            </p:nvSpPr>
            <p:spPr bwMode="auto">
              <a:xfrm>
                <a:off x="3504" y="1296"/>
                <a:ext cx="15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ja-JP" sz="1800" i="1">
                    <a:latin typeface="Arial" pitchFamily="34" charset="0"/>
                  </a:rPr>
                  <a:t>2 electrons in a period</a:t>
                </a:r>
              </a:p>
            </p:txBody>
          </p:sp>
        </p:grpSp>
        <p:sp>
          <p:nvSpPr>
            <p:cNvPr id="93197" name="Text Box 13"/>
            <p:cNvSpPr txBox="1">
              <a:spLocks noChangeArrowheads="1"/>
            </p:cNvSpPr>
            <p:nvPr/>
          </p:nvSpPr>
          <p:spPr bwMode="auto">
            <a:xfrm>
              <a:off x="3648" y="1824"/>
              <a:ext cx="8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latin typeface="Arial" pitchFamily="34" charset="0"/>
                </a:rPr>
                <a:t>2</a:t>
              </a:r>
              <a:r>
                <a:rPr lang="en-US" altLang="ja-JP" sz="2000" i="1">
                  <a:latin typeface="Arial" pitchFamily="34" charset="0"/>
                </a:rPr>
                <a:t>k</a:t>
              </a:r>
              <a:r>
                <a:rPr lang="en-US" altLang="ja-JP" sz="2000" baseline="-25000">
                  <a:latin typeface="Arial" pitchFamily="34" charset="0"/>
                </a:rPr>
                <a:t>F</a:t>
              </a:r>
              <a:r>
                <a:rPr lang="en-US" altLang="ja-JP" sz="2000">
                  <a:latin typeface="Arial" pitchFamily="34" charset="0"/>
                </a:rPr>
                <a:t> CDW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4876800" y="914400"/>
            <a:ext cx="2971800" cy="3140075"/>
            <a:chOff x="3168" y="2208"/>
            <a:chExt cx="1872" cy="1978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3168" y="2208"/>
              <a:ext cx="1872" cy="1735"/>
              <a:chOff x="3168" y="2016"/>
              <a:chExt cx="1872" cy="1735"/>
            </a:xfrm>
          </p:grpSpPr>
          <p:graphicFrame>
            <p:nvGraphicFramePr>
              <p:cNvPr id="93200" name="Object 16"/>
              <p:cNvGraphicFramePr>
                <a:graphicFrameLocks noChangeAspect="1"/>
              </p:cNvGraphicFramePr>
              <p:nvPr/>
            </p:nvGraphicFramePr>
            <p:xfrm>
              <a:off x="3168" y="2016"/>
              <a:ext cx="1872" cy="1735"/>
            </p:xfrm>
            <a:graphic>
              <a:graphicData uri="http://schemas.openxmlformats.org/presentationml/2006/ole">
                <p:oleObj spid="_x0000_s779266" name="Image" r:id="rId5" imgW="3130832" imgH="2456901" progId="">
                  <p:embed/>
                </p:oleObj>
              </a:graphicData>
            </a:graphic>
          </p:graphicFrame>
          <p:sp>
            <p:nvSpPr>
              <p:cNvPr id="93201" name="Oval 17"/>
              <p:cNvSpPr>
                <a:spLocks noChangeArrowheads="1"/>
              </p:cNvSpPr>
              <p:nvPr/>
            </p:nvSpPr>
            <p:spPr bwMode="auto">
              <a:xfrm>
                <a:off x="3312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2" name="Oval 18"/>
              <p:cNvSpPr>
                <a:spLocks noChangeArrowheads="1"/>
              </p:cNvSpPr>
              <p:nvPr/>
            </p:nvSpPr>
            <p:spPr bwMode="auto">
              <a:xfrm>
                <a:off x="3696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3" name="Oval 19"/>
              <p:cNvSpPr>
                <a:spLocks noChangeArrowheads="1"/>
              </p:cNvSpPr>
              <p:nvPr/>
            </p:nvSpPr>
            <p:spPr bwMode="auto">
              <a:xfrm>
                <a:off x="4128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4" name="Oval 20"/>
              <p:cNvSpPr>
                <a:spLocks noChangeArrowheads="1"/>
              </p:cNvSpPr>
              <p:nvPr/>
            </p:nvSpPr>
            <p:spPr bwMode="auto">
              <a:xfrm>
                <a:off x="4512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05" name="Oval 21"/>
              <p:cNvSpPr>
                <a:spLocks noChangeArrowheads="1"/>
              </p:cNvSpPr>
              <p:nvPr/>
            </p:nvSpPr>
            <p:spPr bwMode="auto">
              <a:xfrm>
                <a:off x="4896" y="2736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06" name="Text Box 22"/>
            <p:cNvSpPr txBox="1">
              <a:spLocks noChangeArrowheads="1"/>
            </p:cNvSpPr>
            <p:nvPr/>
          </p:nvSpPr>
          <p:spPr bwMode="auto">
            <a:xfrm>
              <a:off x="4080" y="3936"/>
              <a:ext cx="8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 b="1">
                  <a:latin typeface="Arial" pitchFamily="34" charset="0"/>
                </a:rPr>
                <a:t>4</a:t>
              </a:r>
              <a:r>
                <a:rPr lang="en-US" altLang="ja-JP" sz="2000" b="1" i="1">
                  <a:latin typeface="Arial" pitchFamily="34" charset="0"/>
                </a:rPr>
                <a:t>k</a:t>
              </a:r>
              <a:r>
                <a:rPr lang="en-US" altLang="ja-JP" sz="2000" b="1" baseline="-25000">
                  <a:latin typeface="Arial" pitchFamily="34" charset="0"/>
                </a:rPr>
                <a:t>F</a:t>
              </a:r>
              <a:r>
                <a:rPr lang="en-US" altLang="ja-JP" sz="2000" b="1">
                  <a:latin typeface="Arial" pitchFamily="34" charset="0"/>
                </a:rPr>
                <a:t> CDW</a:t>
              </a:r>
            </a:p>
          </p:txBody>
        </p:sp>
        <p:sp>
          <p:nvSpPr>
            <p:cNvPr id="93207" name="Text Box 23"/>
            <p:cNvSpPr txBox="1">
              <a:spLocks noChangeArrowheads="1"/>
            </p:cNvSpPr>
            <p:nvPr/>
          </p:nvSpPr>
          <p:spPr bwMode="auto">
            <a:xfrm>
              <a:off x="3168" y="3936"/>
              <a:ext cx="62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2000">
                  <a:latin typeface="Arial" pitchFamily="34" charset="0"/>
                </a:rPr>
                <a:t>2</a:t>
              </a:r>
              <a:r>
                <a:rPr lang="en-US" altLang="ja-JP" sz="2000">
                  <a:latin typeface="Symbol" pitchFamily="18" charset="2"/>
                </a:rPr>
                <a:t>p</a:t>
              </a:r>
              <a:r>
                <a:rPr lang="en-US" altLang="ja-JP" sz="2000">
                  <a:latin typeface="Arial" pitchFamily="34" charset="0"/>
                </a:rPr>
                <a:t>/4</a:t>
              </a:r>
              <a:r>
                <a:rPr lang="en-US" altLang="ja-JP" sz="2000" i="1">
                  <a:latin typeface="Arial" pitchFamily="34" charset="0"/>
                </a:rPr>
                <a:t>k</a:t>
              </a:r>
              <a:r>
                <a:rPr lang="en-US" altLang="ja-JP" sz="2000" baseline="-25000">
                  <a:latin typeface="Arial" pitchFamily="34" charset="0"/>
                </a:rPr>
                <a:t>F</a:t>
              </a:r>
            </a:p>
          </p:txBody>
        </p:sp>
        <p:sp>
          <p:nvSpPr>
            <p:cNvPr id="93208" name="Line 24"/>
            <p:cNvSpPr>
              <a:spLocks noChangeShapeType="1"/>
            </p:cNvSpPr>
            <p:nvPr/>
          </p:nvSpPr>
          <p:spPr bwMode="auto">
            <a:xfrm>
              <a:off x="3840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09" name="Text Box 25"/>
          <p:cNvSpPr txBox="1">
            <a:spLocks noChangeArrowheads="1"/>
          </p:cNvSpPr>
          <p:nvPr/>
        </p:nvSpPr>
        <p:spPr bwMode="auto">
          <a:xfrm>
            <a:off x="5715000" y="2590800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800" i="1">
                <a:latin typeface="Arial" pitchFamily="34" charset="0"/>
              </a:rPr>
              <a:t>Coulomb, on-site or long-range</a:t>
            </a:r>
          </a:p>
        </p:txBody>
      </p:sp>
      <p:sp>
        <p:nvSpPr>
          <p:cNvPr id="93210" name="Rectangle 26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686800" cy="685800"/>
          </a:xfrm>
        </p:spPr>
        <p:txBody>
          <a:bodyPr/>
          <a:lstStyle/>
          <a:p>
            <a:r>
              <a:rPr lang="en-US" altLang="ja-JP" sz="2800" dirty="0">
                <a:latin typeface="Arial" pitchFamily="34" charset="0"/>
              </a:rPr>
              <a:t>Coulomb Interaction to Cause 4</a:t>
            </a:r>
            <a:r>
              <a:rPr lang="en-US" altLang="ja-JP" sz="2800" i="1" dirty="0">
                <a:latin typeface="Arial" pitchFamily="34" charset="0"/>
              </a:rPr>
              <a:t>k</a:t>
            </a:r>
            <a:r>
              <a:rPr lang="en-US" altLang="ja-JP" sz="2800" baseline="-25000" dirty="0">
                <a:latin typeface="Arial" pitchFamily="34" charset="0"/>
              </a:rPr>
              <a:t>F</a:t>
            </a:r>
            <a:r>
              <a:rPr lang="en-US" altLang="ja-JP" sz="2800" dirty="0">
                <a:latin typeface="Arial" pitchFamily="34" charset="0"/>
              </a:rPr>
              <a:t> </a:t>
            </a:r>
            <a:r>
              <a:rPr lang="en-US" altLang="ja-JP" sz="2800" dirty="0" err="1">
                <a:latin typeface="Arial" pitchFamily="34" charset="0"/>
              </a:rPr>
              <a:t>CDW</a:t>
            </a:r>
            <a:endParaRPr lang="en-US" altLang="ja-JP" sz="2800" dirty="0">
              <a:latin typeface="Arial" pitchFamily="34" charset="0"/>
            </a:endParaRPr>
          </a:p>
        </p:txBody>
      </p:sp>
      <p:sp>
        <p:nvSpPr>
          <p:cNvPr id="93211" name="Text Box 27"/>
          <p:cNvSpPr txBox="1">
            <a:spLocks noChangeArrowheads="1"/>
          </p:cNvSpPr>
          <p:nvPr/>
        </p:nvSpPr>
        <p:spPr bwMode="auto">
          <a:xfrm>
            <a:off x="0" y="486916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4</a:t>
            </a:r>
            <a:r>
              <a:rPr lang="en-US" altLang="ja-JP" sz="2000" b="1" i="1" dirty="0">
                <a:solidFill>
                  <a:srgbClr val="0000FF"/>
                </a:solidFill>
                <a:latin typeface="Arial" pitchFamily="34" charset="0"/>
              </a:rPr>
              <a:t>k</a:t>
            </a:r>
            <a:r>
              <a:rPr lang="en-US" altLang="ja-JP" sz="2000" b="1" baseline="-25000" dirty="0">
                <a:solidFill>
                  <a:srgbClr val="0000FF"/>
                </a:solidFill>
                <a:latin typeface="Arial" pitchFamily="34" charset="0"/>
              </a:rPr>
              <a:t>F</a:t>
            </a: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ja-JP" sz="2000" b="1" dirty="0" err="1">
                <a:solidFill>
                  <a:srgbClr val="0000FF"/>
                </a:solidFill>
                <a:latin typeface="Arial" pitchFamily="34" charset="0"/>
              </a:rPr>
              <a:t>CDW</a:t>
            </a: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 is </a:t>
            </a:r>
            <a:r>
              <a:rPr lang="en-US" altLang="ja-JP" sz="2000" b="1" dirty="0" smtClean="0">
                <a:solidFill>
                  <a:srgbClr val="0000FF"/>
                </a:solidFill>
                <a:latin typeface="Arial" pitchFamily="34" charset="0"/>
              </a:rPr>
              <a:t>the introduction to </a:t>
            </a: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physics of strongly </a:t>
            </a:r>
            <a:r>
              <a:rPr lang="en-US" altLang="ja-JP" sz="2000" b="1" dirty="0" smtClean="0">
                <a:solidFill>
                  <a:srgbClr val="0000FF"/>
                </a:solidFill>
                <a:latin typeface="Arial" pitchFamily="34" charset="0"/>
              </a:rPr>
              <a:t>correlated electrons</a:t>
            </a: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93212" name="Text Box 28"/>
          <p:cNvSpPr txBox="1">
            <a:spLocks noChangeArrowheads="1"/>
          </p:cNvSpPr>
          <p:nvPr/>
        </p:nvSpPr>
        <p:spPr bwMode="auto">
          <a:xfrm>
            <a:off x="381000" y="414908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The electrons have a strong correlation in their motion </a:t>
            </a:r>
            <a:r>
              <a:rPr lang="en-US" altLang="ja-JP" sz="2000" b="1" dirty="0" smtClean="0">
                <a:solidFill>
                  <a:srgbClr val="0000FF"/>
                </a:solidFill>
                <a:latin typeface="Arial" pitchFamily="34" charset="0"/>
              </a:rPr>
              <a:t/>
            </a:r>
            <a:br>
              <a:rPr lang="en-US" altLang="ja-JP" sz="2000" b="1" dirty="0" smtClean="0">
                <a:solidFill>
                  <a:srgbClr val="0000FF"/>
                </a:solidFill>
                <a:latin typeface="Arial" pitchFamily="34" charset="0"/>
              </a:rPr>
            </a:br>
            <a:r>
              <a:rPr lang="en-US" altLang="ja-JP" sz="2000" b="1" dirty="0" smtClean="0">
                <a:solidFill>
                  <a:srgbClr val="0000FF"/>
                </a:solidFill>
                <a:latin typeface="Arial" pitchFamily="34" charset="0"/>
              </a:rPr>
              <a:t>because </a:t>
            </a:r>
            <a:r>
              <a:rPr lang="en-US" altLang="ja-JP" sz="2000" b="1" dirty="0">
                <a:solidFill>
                  <a:srgbClr val="0000FF"/>
                </a:solidFill>
                <a:latin typeface="Arial" pitchFamily="34" charset="0"/>
              </a:rPr>
              <a:t>of the repulsive Coulomb interaction.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0" y="5469031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How common is the charge ordering – Wigner Crystal?</a:t>
            </a:r>
          </a:p>
          <a:p>
            <a:r>
              <a:rPr lang="en-US" sz="2000" dirty="0" smtClean="0"/>
              <a:t>Can it be unlocked from the underlying lattice ?</a:t>
            </a:r>
          </a:p>
          <a:p>
            <a:pPr>
              <a:buFontTx/>
              <a:buChar char="-"/>
            </a:pPr>
            <a:r>
              <a:rPr lang="en-US" sz="2000" dirty="0" smtClean="0"/>
              <a:t>An important issue in today's science of nano-wires</a:t>
            </a:r>
            <a:r>
              <a:rPr lang="en-US" sz="2000" dirty="0" smtClean="0"/>
              <a:t>.</a:t>
            </a:r>
            <a:endParaRPr lang="en-US" sz="2000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tmts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1064"/>
            <a:ext cx="4114800" cy="3154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43608" y="5805264"/>
            <a:ext cx="2066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pitchFamily="34" charset="0"/>
              </a:rPr>
              <a:t>(</a:t>
            </a:r>
            <a:r>
              <a:rPr lang="en-US" sz="2400" b="1" dirty="0" err="1">
                <a:latin typeface="Calibri" pitchFamily="34" charset="0"/>
              </a:rPr>
              <a:t>TMTSF</a:t>
            </a:r>
            <a:r>
              <a:rPr lang="en-US" sz="2400" b="1" dirty="0">
                <a:latin typeface="Calibri" pitchFamily="34" charset="0"/>
              </a:rPr>
              <a:t>)</a:t>
            </a:r>
            <a:r>
              <a:rPr lang="en-US" sz="2400" b="1" baseline="-25000" dirty="0">
                <a:latin typeface="Calibri" pitchFamily="34" charset="0"/>
              </a:rPr>
              <a:t>2</a:t>
            </a:r>
            <a:r>
              <a:rPr lang="en-US" sz="2400" b="1" dirty="0">
                <a:latin typeface="Calibri" pitchFamily="34" charset="0"/>
              </a:rPr>
              <a:t>PF</a:t>
            </a:r>
            <a:r>
              <a:rPr lang="en-US" sz="2400" b="1" baseline="-25000" dirty="0">
                <a:latin typeface="Calibri" pitchFamily="34" charset="0"/>
              </a:rPr>
              <a:t>6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8" name="Picture 10" descr="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2187" y="2204864"/>
            <a:ext cx="3759200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004048" y="5877272"/>
            <a:ext cx="36273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Symbol" pitchFamily="18" charset="2"/>
              </a:rPr>
              <a:t>k</a:t>
            </a:r>
            <a:r>
              <a:rPr lang="en-US" sz="2400" b="1" dirty="0">
                <a:latin typeface="Calibri" pitchFamily="34" charset="0"/>
              </a:rPr>
              <a:t>-(</a:t>
            </a:r>
            <a:r>
              <a:rPr lang="en-US" sz="2400" b="1" dirty="0" err="1">
                <a:latin typeface="Calibri" pitchFamily="34" charset="0"/>
              </a:rPr>
              <a:t>BEDT-TTF</a:t>
            </a:r>
            <a:r>
              <a:rPr lang="en-US" sz="2400" b="1" dirty="0">
                <a:latin typeface="Calibri" pitchFamily="34" charset="0"/>
              </a:rPr>
              <a:t>)</a:t>
            </a:r>
            <a:r>
              <a:rPr lang="en-US" sz="2400" b="1" baseline="-25000" dirty="0">
                <a:latin typeface="Calibri" pitchFamily="34" charset="0"/>
              </a:rPr>
              <a:t>2</a:t>
            </a:r>
            <a:r>
              <a:rPr lang="en-US" sz="2400" b="1" dirty="0">
                <a:latin typeface="Calibri" pitchFamily="34" charset="0"/>
              </a:rPr>
              <a:t>Cu[N(</a:t>
            </a:r>
            <a:r>
              <a:rPr lang="en-US" sz="2400" b="1" dirty="0" err="1">
                <a:latin typeface="Calibri" pitchFamily="34" charset="0"/>
              </a:rPr>
              <a:t>CN</a:t>
            </a:r>
            <a:r>
              <a:rPr lang="en-US" sz="2400" b="1" dirty="0">
                <a:latin typeface="Calibri" pitchFamily="34" charset="0"/>
              </a:rPr>
              <a:t>)</a:t>
            </a:r>
            <a:r>
              <a:rPr lang="en-US" sz="2400" b="1" baseline="-25000" dirty="0">
                <a:latin typeface="Calibri" pitchFamily="34" charset="0"/>
              </a:rPr>
              <a:t>2</a:t>
            </a:r>
            <a:r>
              <a:rPr lang="en-US" sz="2400" b="1" dirty="0">
                <a:latin typeface="Calibri" pitchFamily="34" charset="0"/>
              </a:rPr>
              <a:t>]Br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79512" y="332656"/>
            <a:ext cx="8712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world of  </a:t>
            </a:r>
            <a:r>
              <a:rPr lang="en-US" sz="2400" b="1" dirty="0" smtClean="0">
                <a:sym typeface="Symbol"/>
              </a:rPr>
              <a:t></a:t>
            </a:r>
            <a:r>
              <a:rPr lang="en-US" sz="2400" dirty="0" smtClean="0"/>
              <a:t>-electrons: conducting organic crystals.</a:t>
            </a:r>
          </a:p>
          <a:p>
            <a:r>
              <a:rPr lang="en-US" sz="2400" dirty="0" smtClean="0"/>
              <a:t>Interplay of common structural instabilities (Peierls insulator)</a:t>
            </a:r>
            <a:br>
              <a:rPr lang="en-US" sz="2400" dirty="0" smtClean="0"/>
            </a:br>
            <a:r>
              <a:rPr lang="en-US" sz="2400" dirty="0" smtClean="0"/>
              <a:t>with effects of strong Coulomb interactions (Mott insulator)</a:t>
            </a:r>
          </a:p>
          <a:p>
            <a:r>
              <a:rPr lang="en-US" sz="2400" dirty="0" smtClean="0"/>
              <a:t>and nevertheless the superconductivity.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B4F3A-E9AA-40E8-A226-102A6E4C87E3}" type="slidenum">
              <a:rPr lang="fr-FR" altLang="ko-KR" smtClean="0"/>
              <a:pPr/>
              <a:t>42</a:t>
            </a:fld>
            <a:endParaRPr lang="fr-FR" altLang="ko-KR"/>
          </a:p>
        </p:txBody>
      </p:sp>
      <p:pic>
        <p:nvPicPr>
          <p:cNvPr id="4" name="Picture 6" descr="TMTCF-s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1268760"/>
            <a:ext cx="339248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TMTCF-t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313210"/>
            <a:ext cx="3473450" cy="236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851275" y="1414810"/>
            <a:ext cx="1417638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2000" b="0">
                <a:solidFill>
                  <a:srgbClr val="008000"/>
                </a:solidFill>
              </a:rPr>
              <a:t>conterion</a:t>
            </a:r>
          </a:p>
          <a:p>
            <a:pPr marL="342900" indent="-342900">
              <a:spcBef>
                <a:spcPct val="20000"/>
              </a:spcBef>
            </a:pPr>
            <a:r>
              <a:rPr lang="en-US" sz="2000" b="0">
                <a:solidFill>
                  <a:srgbClr val="008000"/>
                </a:solidFill>
              </a:rPr>
              <a:t>= dopant X</a:t>
            </a:r>
            <a:endParaRPr lang="fr-FR" sz="2000" b="0">
              <a:solidFill>
                <a:srgbClr val="008000"/>
              </a:solidFill>
            </a:endParaRPr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3924300" y="2586385"/>
            <a:ext cx="1308100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en-US" sz="1600" b="0"/>
              <a:t>Molecule 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0"/>
              <a:t>TMTTF</a:t>
            </a:r>
          </a:p>
          <a:p>
            <a:pPr marL="342900" indent="-342900">
              <a:spcBef>
                <a:spcPct val="20000"/>
              </a:spcBef>
            </a:pPr>
            <a:r>
              <a:rPr lang="en-US" sz="1600" b="0"/>
              <a:t>or TMTSF</a:t>
            </a:r>
            <a:endParaRPr lang="fr-FR" sz="1600" b="0"/>
          </a:p>
        </p:txBody>
      </p:sp>
      <p:sp>
        <p:nvSpPr>
          <p:cNvPr id="8" name="ZoneTexte 7"/>
          <p:cNvSpPr txBox="1"/>
          <p:nvPr/>
        </p:nvSpPr>
        <p:spPr>
          <a:xfrm>
            <a:off x="179512" y="188640"/>
            <a:ext cx="8964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The world of organic conductors is dominated by e-e repulsion</a:t>
            </a:r>
            <a:br>
              <a:rPr lang="en-US" sz="2200" dirty="0" smtClean="0"/>
            </a:br>
            <a:r>
              <a:rPr lang="en-US" sz="2200" dirty="0" smtClean="0"/>
              <a:t>with lattice deformations upon them</a:t>
            </a:r>
            <a:endParaRPr lang="en-US" sz="2200" dirty="0"/>
          </a:p>
        </p:txBody>
      </p:sp>
      <p:sp>
        <p:nvSpPr>
          <p:cNvPr id="10" name="ZoneTexte 9"/>
          <p:cNvSpPr txBox="1"/>
          <p:nvPr/>
        </p:nvSpPr>
        <p:spPr>
          <a:xfrm>
            <a:off x="251520" y="4077072"/>
            <a:ext cx="87129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(</a:t>
            </a:r>
            <a:r>
              <a:rPr lang="en-US" sz="2400" dirty="0" err="1" smtClean="0"/>
              <a:t>TMTCF</a:t>
            </a:r>
            <a:r>
              <a:rPr lang="en-US" sz="2400" dirty="0" smtClean="0"/>
              <a:t>)2X , C=</a:t>
            </a:r>
            <a:r>
              <a:rPr lang="en-US" sz="2400" dirty="0" err="1" smtClean="0"/>
              <a:t>T,Se</a:t>
            </a:r>
            <a:r>
              <a:rPr lang="en-US" sz="2400" dirty="0" smtClean="0"/>
              <a:t> ; X=ClO4, BF4, PF6, </a:t>
            </a:r>
            <a:r>
              <a:rPr lang="en-US" sz="2400" dirty="0" err="1" smtClean="0"/>
              <a:t>SCN</a:t>
            </a:r>
            <a:r>
              <a:rPr lang="en-US" sz="2400" dirty="0" smtClean="0"/>
              <a:t>, etc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Origin of conducting Fermi-sea:</a:t>
            </a:r>
            <a:br>
              <a:rPr lang="en-US" sz="2400" dirty="0" smtClean="0"/>
            </a:br>
            <a:r>
              <a:rPr lang="en-US" sz="2400" dirty="0" smtClean="0"/>
              <a:t>Complete charge transfer between the chain X </a:t>
            </a:r>
          </a:p>
          <a:p>
            <a:r>
              <a:rPr lang="en-US" sz="2400" dirty="0" smtClean="0"/>
              <a:t>and the molecular stack; one </a:t>
            </a:r>
            <a:r>
              <a:rPr lang="en-US" sz="2400" dirty="0" err="1" smtClean="0"/>
              <a:t>fermion</a:t>
            </a:r>
            <a:r>
              <a:rPr lang="en-US" sz="2400" dirty="0" smtClean="0"/>
              <a:t> per two </a:t>
            </a:r>
            <a:r>
              <a:rPr lang="en-US" sz="2400" dirty="0" smtClean="0"/>
              <a:t>molecules,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¼ filled band – prone to a commensurability effects</a:t>
            </a:r>
            <a:endParaRPr lang="en-US" sz="24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685800" y="76200"/>
            <a:ext cx="79480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The ever richest phase diagram of electronic phases.</a:t>
            </a:r>
            <a:endParaRPr lang="fr-FR" sz="2400" b="1"/>
          </a:p>
        </p:txBody>
      </p:sp>
      <p:grpSp>
        <p:nvGrpSpPr>
          <p:cNvPr id="2" name="Groupe 17"/>
          <p:cNvGrpSpPr/>
          <p:nvPr/>
        </p:nvGrpSpPr>
        <p:grpSpPr>
          <a:xfrm>
            <a:off x="457200" y="762000"/>
            <a:ext cx="6553200" cy="3509665"/>
            <a:chOff x="-457200" y="1295400"/>
            <a:chExt cx="6553200" cy="3509665"/>
          </a:xfrm>
        </p:grpSpPr>
        <p:pic>
          <p:nvPicPr>
            <p:cNvPr id="3" name="Picture 5" descr="G:\users\foury\doc\administ\Kernavanois\TMTSF5.JPG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/>
            <a:stretch>
              <a:fillRect/>
            </a:stretch>
          </p:blipFill>
          <p:spPr bwMode="auto">
            <a:xfrm>
              <a:off x="381000" y="1295400"/>
              <a:ext cx="5715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5" name="Connecteur droit avec flèche 14"/>
            <p:cNvCxnSpPr/>
            <p:nvPr/>
          </p:nvCxnSpPr>
          <p:spPr>
            <a:xfrm flipH="1">
              <a:off x="0" y="4343400"/>
              <a:ext cx="13716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/>
            <p:cNvSpPr txBox="1"/>
            <p:nvPr/>
          </p:nvSpPr>
          <p:spPr>
            <a:xfrm>
              <a:off x="-457200" y="4343400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smtClean="0"/>
                <a:t>H</a:t>
              </a:r>
              <a:endParaRPr lang="fr-FR" sz="2400"/>
            </a:p>
          </p:txBody>
        </p:sp>
      </p:grpSp>
      <p:sp>
        <p:nvSpPr>
          <p:cNvPr id="17" name="ZoneTexte 16"/>
          <p:cNvSpPr txBox="1"/>
          <p:nvPr/>
        </p:nvSpPr>
        <p:spPr>
          <a:xfrm>
            <a:off x="1295400" y="4180344"/>
            <a:ext cx="6248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 – Charge Ordering + Ferroelectricity</a:t>
            </a:r>
          </a:p>
          <a:p>
            <a:r>
              <a:rPr lang="en-US" sz="2400" dirty="0" err="1" smtClean="0"/>
              <a:t>AFM</a:t>
            </a:r>
            <a:r>
              <a:rPr lang="en-US" sz="2400" dirty="0" smtClean="0"/>
              <a:t> – Anti-</a:t>
            </a:r>
            <a:r>
              <a:rPr lang="en-US" sz="2400" dirty="0" err="1" smtClean="0"/>
              <a:t>FerroMagnetism</a:t>
            </a:r>
            <a:endParaRPr lang="en-US" sz="2400" dirty="0" smtClean="0"/>
          </a:p>
          <a:p>
            <a:r>
              <a:rPr lang="en-US" sz="2400" dirty="0" err="1" smtClean="0"/>
              <a:t>SDW</a:t>
            </a:r>
            <a:r>
              <a:rPr lang="en-US" sz="2400" dirty="0" smtClean="0"/>
              <a:t> – Spin Density Wave</a:t>
            </a:r>
          </a:p>
          <a:p>
            <a:r>
              <a:rPr lang="en-US" sz="2400" dirty="0" smtClean="0"/>
              <a:t>SP – Spin-</a:t>
            </a:r>
            <a:r>
              <a:rPr lang="en-US" sz="2400" dirty="0" err="1" smtClean="0"/>
              <a:t>Peierls</a:t>
            </a:r>
            <a:endParaRPr lang="en-US" sz="2400" dirty="0" smtClean="0"/>
          </a:p>
          <a:p>
            <a:r>
              <a:rPr lang="en-US" sz="2400" dirty="0" smtClean="0"/>
              <a:t>SC – Superconductivity</a:t>
            </a:r>
          </a:p>
          <a:p>
            <a:r>
              <a:rPr lang="en-US" sz="2400" dirty="0" smtClean="0"/>
              <a:t>H axes – field-induced density waves, </a:t>
            </a:r>
            <a:br>
              <a:rPr lang="en-US" sz="2400" dirty="0" smtClean="0"/>
            </a:br>
            <a:r>
              <a:rPr lang="en-US" sz="2400" dirty="0" smtClean="0"/>
              <a:t>quantum Hall, oscillating cascades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211638" y="0"/>
            <a:ext cx="493236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000" dirty="0">
                <a:ea typeface="MS Mincho" pitchFamily="49" charset="-128"/>
              </a:rPr>
              <a:t>(</a:t>
            </a:r>
            <a:r>
              <a:rPr lang="en-GB" sz="2000" dirty="0" smtClean="0">
                <a:ea typeface="MS Mincho" pitchFamily="49" charset="-128"/>
              </a:rPr>
              <a:t>TMTCF)</a:t>
            </a:r>
            <a:r>
              <a:rPr lang="en-GB" sz="2000" baseline="-25000" dirty="0" smtClean="0">
                <a:ea typeface="MS Mincho" pitchFamily="49" charset="-128"/>
              </a:rPr>
              <a:t>2</a:t>
            </a:r>
            <a:r>
              <a:rPr lang="en-GB" sz="2000" dirty="0" smtClean="0">
                <a:ea typeface="MS Mincho" pitchFamily="49" charset="-128"/>
              </a:rPr>
              <a:t>X  </a:t>
            </a:r>
            <a:endParaRPr lang="en-GB" sz="2000" dirty="0">
              <a:ea typeface="MS Mincho" pitchFamily="49" charset="-128"/>
            </a:endParaRPr>
          </a:p>
          <a:p>
            <a:endParaRPr lang="en-GB" sz="2000" dirty="0">
              <a:ea typeface="MS Mincho" pitchFamily="49" charset="-128"/>
            </a:endParaRPr>
          </a:p>
          <a:p>
            <a:r>
              <a:rPr lang="en-GB" sz="2000" dirty="0">
                <a:ea typeface="MS Mincho" pitchFamily="49" charset="-128"/>
              </a:rPr>
              <a:t>SC- superconductivity</a:t>
            </a:r>
          </a:p>
          <a:p>
            <a:r>
              <a:rPr lang="en-GB" sz="2000" dirty="0">
                <a:ea typeface="MS Mincho" pitchFamily="49" charset="-128"/>
              </a:rPr>
              <a:t>AF- </a:t>
            </a:r>
            <a:r>
              <a:rPr lang="en-GB" sz="2000" dirty="0" err="1">
                <a:ea typeface="MS Mincho" pitchFamily="49" charset="-128"/>
              </a:rPr>
              <a:t>AFM</a:t>
            </a:r>
            <a:r>
              <a:rPr lang="en-GB" sz="2000" dirty="0">
                <a:ea typeface="MS Mincho" pitchFamily="49" charset="-128"/>
              </a:rPr>
              <a:t> = </a:t>
            </a:r>
            <a:r>
              <a:rPr lang="en-GB" sz="2000" dirty="0" err="1">
                <a:ea typeface="MS Mincho" pitchFamily="49" charset="-128"/>
              </a:rPr>
              <a:t>SDW</a:t>
            </a:r>
            <a:endParaRPr lang="en-GB" sz="2000" dirty="0">
              <a:ea typeface="MS Mincho" pitchFamily="49" charset="-128"/>
            </a:endParaRPr>
          </a:p>
          <a:p>
            <a:r>
              <a:rPr lang="en-GB" sz="2000" dirty="0">
                <a:ea typeface="MS Mincho" pitchFamily="49" charset="-128"/>
              </a:rPr>
              <a:t>SP- Spin-</a:t>
            </a:r>
            <a:r>
              <a:rPr lang="en-GB" sz="2000" dirty="0" err="1">
                <a:ea typeface="MS Mincho" pitchFamily="49" charset="-128"/>
              </a:rPr>
              <a:t>Peierls</a:t>
            </a:r>
            <a:endParaRPr lang="en-GB" sz="2000" dirty="0">
              <a:ea typeface="MS Mincho" pitchFamily="49" charset="-128"/>
            </a:endParaRPr>
          </a:p>
          <a:p>
            <a:r>
              <a:rPr lang="en-GB" sz="2000" dirty="0">
                <a:ea typeface="MS Mincho" pitchFamily="49" charset="-128"/>
              </a:rPr>
              <a:t>LL- </a:t>
            </a:r>
            <a:r>
              <a:rPr lang="en-GB" sz="2000" dirty="0" err="1">
                <a:ea typeface="MS Mincho" pitchFamily="49" charset="-128"/>
              </a:rPr>
              <a:t>Luttinger</a:t>
            </a:r>
            <a:r>
              <a:rPr lang="en-GB" sz="2000" dirty="0">
                <a:ea typeface="MS Mincho" pitchFamily="49" charset="-128"/>
              </a:rPr>
              <a:t> liquid</a:t>
            </a:r>
          </a:p>
          <a:p>
            <a:r>
              <a:rPr lang="en-GB" sz="2000" dirty="0">
                <a:ea typeface="MS Mincho" pitchFamily="49" charset="-128"/>
              </a:rPr>
              <a:t>MI- Mott insulator</a:t>
            </a:r>
          </a:p>
          <a:p>
            <a:endParaRPr lang="en-GB" sz="900" dirty="0">
              <a:solidFill>
                <a:srgbClr val="FF3300"/>
              </a:solidFill>
              <a:ea typeface="MS Mincho" pitchFamily="49" charset="-128"/>
            </a:endParaRPr>
          </a:p>
          <a:p>
            <a:r>
              <a:rPr lang="en-GB" sz="2000" dirty="0">
                <a:solidFill>
                  <a:srgbClr val="FF3300"/>
                </a:solidFill>
                <a:ea typeface="MS Mincho" pitchFamily="49" charset="-128"/>
              </a:rPr>
              <a:t>Red line</a:t>
            </a:r>
            <a:r>
              <a:rPr lang="en-GB" sz="2000" dirty="0">
                <a:ea typeface="MS Mincho" pitchFamily="49" charset="-128"/>
              </a:rPr>
              <a:t> </a:t>
            </a:r>
            <a:r>
              <a:rPr lang="en-GB" sz="2000" dirty="0">
                <a:solidFill>
                  <a:srgbClr val="CC3300"/>
                </a:solidFill>
                <a:ea typeface="MS Mincho" pitchFamily="49" charset="-128"/>
              </a:rPr>
              <a:t>T</a:t>
            </a:r>
            <a:r>
              <a:rPr lang="en-GB" sz="2000" baseline="-25000" dirty="0">
                <a:solidFill>
                  <a:srgbClr val="CC3300"/>
                </a:solidFill>
                <a:ea typeface="MS Mincho" pitchFamily="49" charset="-128"/>
              </a:rPr>
              <a:t>CO</a:t>
            </a:r>
            <a:r>
              <a:rPr lang="en-GB" sz="2000" dirty="0">
                <a:solidFill>
                  <a:srgbClr val="CC3300"/>
                </a:solidFill>
                <a:ea typeface="MS Mincho" pitchFamily="49" charset="-128"/>
              </a:rPr>
              <a:t> </a:t>
            </a:r>
            <a:r>
              <a:rPr lang="en-GB" sz="2000" dirty="0" smtClean="0">
                <a:solidFill>
                  <a:srgbClr val="CC3300"/>
                </a:solidFill>
                <a:ea typeface="MS Mincho" pitchFamily="49" charset="-128"/>
              </a:rPr>
              <a:t>~100-200K – </a:t>
            </a:r>
            <a:r>
              <a:rPr lang="en-GB" sz="2000" dirty="0">
                <a:solidFill>
                  <a:srgbClr val="CC3300"/>
                </a:solidFill>
                <a:ea typeface="MS Mincho" pitchFamily="49" charset="-128"/>
              </a:rPr>
              <a:t>2000’s </a:t>
            </a:r>
            <a:r>
              <a:rPr lang="en-GB" sz="2000" dirty="0" smtClean="0">
                <a:solidFill>
                  <a:srgbClr val="CC3300"/>
                </a:solidFill>
                <a:ea typeface="MS Mincho" pitchFamily="49" charset="-128"/>
              </a:rPr>
              <a:t>revaluation</a:t>
            </a:r>
            <a:r>
              <a:rPr lang="en-GB" sz="2000" dirty="0">
                <a:solidFill>
                  <a:srgbClr val="CC3300"/>
                </a:solidFill>
                <a:ea typeface="MS Mincho" pitchFamily="49" charset="-128"/>
              </a:rPr>
              <a:t>:</a:t>
            </a:r>
          </a:p>
          <a:p>
            <a:r>
              <a:rPr lang="en-GB" sz="2000" dirty="0" err="1">
                <a:ea typeface="MS Mincho" pitchFamily="49" charset="-128"/>
              </a:rPr>
              <a:t>Ferroelectricity</a:t>
            </a:r>
            <a:r>
              <a:rPr lang="en-GB" sz="2000" dirty="0">
                <a:ea typeface="MS Mincho" pitchFamily="49" charset="-128"/>
              </a:rPr>
              <a:t> 	(</a:t>
            </a:r>
            <a:r>
              <a:rPr lang="en-GB" i="1" dirty="0" err="1">
                <a:ea typeface="MS Mincho" pitchFamily="49" charset="-128"/>
              </a:rPr>
              <a:t>Monceau</a:t>
            </a:r>
            <a:r>
              <a:rPr lang="en-GB" i="1" dirty="0">
                <a:ea typeface="MS Mincho" pitchFamily="49" charset="-128"/>
              </a:rPr>
              <a:t>, </a:t>
            </a:r>
            <a:r>
              <a:rPr lang="en-GB" i="1" dirty="0" err="1">
                <a:ea typeface="MS Mincho" pitchFamily="49" charset="-128"/>
              </a:rPr>
              <a:t>Nad</a:t>
            </a:r>
            <a:r>
              <a:rPr lang="en-GB" i="1" dirty="0">
                <a:ea typeface="MS Mincho" pitchFamily="49" charset="-128"/>
              </a:rPr>
              <a:t>, SB, et al</a:t>
            </a:r>
            <a:r>
              <a:rPr lang="en-GB" sz="2000" dirty="0">
                <a:ea typeface="MS Mincho" pitchFamily="49" charset="-128"/>
              </a:rPr>
              <a:t>)</a:t>
            </a:r>
          </a:p>
          <a:p>
            <a:r>
              <a:rPr lang="en-GB" sz="2000" dirty="0">
                <a:ea typeface="MS Mincho" pitchFamily="49" charset="-128"/>
              </a:rPr>
              <a:t>= Charge Ordering (</a:t>
            </a:r>
            <a:r>
              <a:rPr lang="en-GB" sz="2000" i="1" dirty="0">
                <a:ea typeface="MS Mincho" pitchFamily="49" charset="-128"/>
              </a:rPr>
              <a:t>Brown et al</a:t>
            </a:r>
            <a:r>
              <a:rPr lang="en-GB" sz="2000" dirty="0" smtClean="0">
                <a:ea typeface="MS Mincho" pitchFamily="49" charset="-128"/>
              </a:rPr>
              <a:t>); </a:t>
            </a:r>
            <a:r>
              <a:rPr lang="en-GB" sz="2000" i="1" dirty="0" err="1" smtClean="0">
                <a:ea typeface="MS Mincho" pitchFamily="49" charset="-128"/>
              </a:rPr>
              <a:t>Kanoda</a:t>
            </a:r>
            <a:r>
              <a:rPr lang="en-GB" sz="2000" i="1" dirty="0" smtClean="0">
                <a:ea typeface="MS Mincho" pitchFamily="49" charset="-128"/>
              </a:rPr>
              <a:t> 98</a:t>
            </a:r>
            <a:endParaRPr lang="en-US" altLang="ja-JP" sz="2000" i="1" dirty="0">
              <a:ea typeface="MS Mincho" pitchFamily="49" charset="-128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72009" y="4812248"/>
            <a:ext cx="5652119" cy="1785104"/>
          </a:xfrm>
          <a:prstGeom prst="rect">
            <a:avLst/>
          </a:prstGeom>
          <a:solidFill>
            <a:srgbClr val="EAEFAF"/>
          </a:solidFill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200" i="1" dirty="0">
                <a:solidFill>
                  <a:schemeClr val="hlink"/>
                </a:solidFill>
                <a:ea typeface="ＭＳ Ｐゴシック" pitchFamily="34" charset="-128"/>
                <a:cs typeface="Arial" charset="0"/>
              </a:rPr>
              <a:t>Views and interpretations:</a:t>
            </a:r>
          </a:p>
          <a:p>
            <a:r>
              <a:rPr lang="en-US" sz="2200" dirty="0" err="1">
                <a:ea typeface="ＭＳ Ｐゴシック" pitchFamily="34" charset="-128"/>
                <a:cs typeface="Arial" charset="0"/>
              </a:rPr>
              <a:t>FerroElectric</a:t>
            </a:r>
            <a:r>
              <a:rPr lang="en-US" sz="2200" dirty="0">
                <a:ea typeface="ＭＳ Ｐゴシック" pitchFamily="34" charset="-128"/>
                <a:cs typeface="Arial" charset="0"/>
              </a:rPr>
              <a:t>  Mott-Hubbard state,</a:t>
            </a:r>
            <a:br>
              <a:rPr lang="en-US" sz="2200" dirty="0">
                <a:ea typeface="ＭＳ Ｐゴシック" pitchFamily="34" charset="-128"/>
                <a:cs typeface="Arial" charset="0"/>
              </a:rPr>
            </a:br>
            <a:r>
              <a:rPr lang="en-US" sz="2200" dirty="0">
                <a:ea typeface="ＭＳ Ｐゴシック" pitchFamily="34" charset="-128"/>
                <a:cs typeface="Arial" charset="0"/>
              </a:rPr>
              <a:t>mixed site/bond 4K</a:t>
            </a:r>
            <a:r>
              <a:rPr lang="en-US" sz="2200" baseline="-25000" dirty="0">
                <a:ea typeface="ＭＳ Ｐゴシック" pitchFamily="34" charset="-128"/>
                <a:cs typeface="Arial" charset="0"/>
              </a:rPr>
              <a:t>F</a:t>
            </a:r>
            <a:r>
              <a:rPr lang="en-US" sz="2200" dirty="0">
                <a:ea typeface="ＭＳ Ｐゴシック" pitchFamily="34" charset="-128"/>
                <a:cs typeface="Arial" charset="0"/>
              </a:rPr>
              <a:t> CDW, </a:t>
            </a:r>
            <a:endParaRPr lang="en-US" sz="2200" dirty="0" smtClean="0">
              <a:ea typeface="ＭＳ Ｐゴシック" pitchFamily="34" charset="-128"/>
              <a:cs typeface="Arial" charset="0"/>
            </a:endParaRPr>
          </a:p>
          <a:p>
            <a:r>
              <a:rPr lang="en-US" sz="2200" dirty="0" smtClean="0">
                <a:ea typeface="ＭＳ Ｐゴシック" pitchFamily="34" charset="-128"/>
                <a:cs typeface="Arial" charset="0"/>
              </a:rPr>
              <a:t>non-symmetrically </a:t>
            </a:r>
            <a:r>
              <a:rPr lang="en-US" sz="2200" dirty="0">
                <a:ea typeface="ＭＳ Ｐゴシック" pitchFamily="34" charset="-128"/>
                <a:cs typeface="Arial" charset="0"/>
              </a:rPr>
              <a:t>pinned Wigner crystal,</a:t>
            </a:r>
            <a:br>
              <a:rPr lang="en-US" sz="2200" dirty="0">
                <a:ea typeface="ＭＳ Ｐゴシック" pitchFamily="34" charset="-128"/>
                <a:cs typeface="Arial" charset="0"/>
              </a:rPr>
            </a:br>
            <a:r>
              <a:rPr lang="en-US" sz="2200" dirty="0">
                <a:ea typeface="ＭＳ Ｐゴシック" pitchFamily="34" charset="-128"/>
                <a:cs typeface="Arial" charset="0"/>
              </a:rPr>
              <a:t>charge ordering = </a:t>
            </a:r>
            <a:r>
              <a:rPr lang="en-US" sz="2200" dirty="0" err="1">
                <a:ea typeface="ＭＳ Ｐゴシック" pitchFamily="34" charset="-128"/>
                <a:cs typeface="Arial" charset="0"/>
              </a:rPr>
              <a:t>disproportionation</a:t>
            </a:r>
            <a:endParaRPr lang="en-US" sz="2200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5787016" y="4704718"/>
            <a:ext cx="3177472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FF3300"/>
                </a:solidFill>
              </a:rPr>
              <a:t>Facility to see Solitons:</a:t>
            </a:r>
          </a:p>
          <a:p>
            <a:r>
              <a:rPr lang="en-US" sz="2200" dirty="0">
                <a:solidFill>
                  <a:srgbClr val="FF3300"/>
                </a:solidFill>
              </a:rPr>
              <a:t>purely 1D regime  - T</a:t>
            </a:r>
            <a:r>
              <a:rPr lang="en-US" sz="2200" baseline="-25000" dirty="0">
                <a:solidFill>
                  <a:srgbClr val="FF3300"/>
                </a:solidFill>
              </a:rPr>
              <a:t>CO</a:t>
            </a:r>
            <a:r>
              <a:rPr lang="en-US" sz="2200" dirty="0">
                <a:solidFill>
                  <a:srgbClr val="FF3300"/>
                </a:solidFill>
                <a:sym typeface="Symbol" pitchFamily="18" charset="2"/>
              </a:rPr>
              <a:t>150K is 10 times above 3D electronic transitions.</a:t>
            </a:r>
          </a:p>
        </p:txBody>
      </p:sp>
      <p:sp>
        <p:nvSpPr>
          <p:cNvPr id="16390" name="Line 7"/>
          <p:cNvSpPr>
            <a:spLocks noChangeShapeType="1"/>
          </p:cNvSpPr>
          <p:nvPr/>
        </p:nvSpPr>
        <p:spPr bwMode="auto">
          <a:xfrm flipH="1">
            <a:off x="358775" y="3465513"/>
            <a:ext cx="1331913" cy="0"/>
          </a:xfrm>
          <a:prstGeom prst="line">
            <a:avLst/>
          </a:prstGeom>
          <a:noFill/>
          <a:ln w="38100" cmpd="dbl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1" name="Line 8"/>
          <p:cNvSpPr>
            <a:spLocks noChangeShapeType="1"/>
          </p:cNvSpPr>
          <p:nvPr/>
        </p:nvSpPr>
        <p:spPr bwMode="auto">
          <a:xfrm>
            <a:off x="2051050" y="3465513"/>
            <a:ext cx="1476375" cy="0"/>
          </a:xfrm>
          <a:prstGeom prst="line">
            <a:avLst/>
          </a:prstGeom>
          <a:noFill/>
          <a:ln w="38100" cmpd="dbl">
            <a:solidFill>
              <a:srgbClr val="99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392" name="Text Box 10"/>
          <p:cNvSpPr txBox="1">
            <a:spLocks noChangeArrowheads="1"/>
          </p:cNvSpPr>
          <p:nvPr/>
        </p:nvSpPr>
        <p:spPr bwMode="auto">
          <a:xfrm>
            <a:off x="71438" y="3651250"/>
            <a:ext cx="178119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spontaneous</a:t>
            </a:r>
          </a:p>
          <a:p>
            <a:r>
              <a:rPr lang="en-US" sz="2000" dirty="0">
                <a:solidFill>
                  <a:srgbClr val="000099"/>
                </a:solidFill>
              </a:rPr>
              <a:t>Mott </a:t>
            </a:r>
            <a:r>
              <a:rPr lang="en-US" sz="2000" dirty="0" smtClean="0">
                <a:solidFill>
                  <a:srgbClr val="000099"/>
                </a:solidFill>
              </a:rPr>
              <a:t>insulators</a:t>
            </a:r>
            <a:endParaRPr lang="en-US" sz="2000" dirty="0">
              <a:solidFill>
                <a:srgbClr val="000099"/>
              </a:solidFill>
            </a:endParaRPr>
          </a:p>
        </p:txBody>
      </p:sp>
      <p:sp>
        <p:nvSpPr>
          <p:cNvPr id="16393" name="Text Box 11"/>
          <p:cNvSpPr txBox="1">
            <a:spLocks noChangeArrowheads="1"/>
          </p:cNvSpPr>
          <p:nvPr/>
        </p:nvSpPr>
        <p:spPr bwMode="auto">
          <a:xfrm>
            <a:off x="1857356" y="3716338"/>
            <a:ext cx="25650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990000"/>
                </a:solidFill>
              </a:rPr>
              <a:t>good metals </a:t>
            </a:r>
            <a:r>
              <a:rPr lang="en-US" sz="2000" dirty="0">
                <a:solidFill>
                  <a:srgbClr val="990000"/>
                </a:solidFill>
              </a:rPr>
              <a:t>on top of </a:t>
            </a:r>
          </a:p>
          <a:p>
            <a:r>
              <a:rPr lang="en-US" sz="2000" dirty="0">
                <a:solidFill>
                  <a:srgbClr val="990000"/>
                </a:solidFill>
              </a:rPr>
              <a:t>hidden Mott insulators</a:t>
            </a:r>
            <a:endParaRPr lang="fr-FR" sz="2000" dirty="0">
              <a:solidFill>
                <a:srgbClr val="99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57686" y="3802567"/>
            <a:ext cx="4714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ea typeface="굴림" charset="-127"/>
              </a:rPr>
              <a:t> </a:t>
            </a:r>
            <a:r>
              <a:rPr lang="en-US" altLang="ko-KR" sz="2200" dirty="0" smtClean="0">
                <a:solidFill>
                  <a:srgbClr val="C00000"/>
                </a:solidFill>
                <a:ea typeface="굴림" charset="-127"/>
              </a:rPr>
              <a:t>Access to switching on/off of the Mott state and to the Zoo of solitons.</a:t>
            </a:r>
            <a:endParaRPr lang="en-US" altLang="ko-KR" sz="2200" dirty="0">
              <a:solidFill>
                <a:srgbClr val="C00000"/>
              </a:solidFill>
              <a:ea typeface="굴림" charset="-127"/>
            </a:endParaRP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541338" y="0"/>
            <a:ext cx="4429126" cy="3643313"/>
            <a:chOff x="-341" y="-153"/>
            <a:chExt cx="2790" cy="2448"/>
          </a:xfrm>
        </p:grpSpPr>
        <p:sp>
          <p:nvSpPr>
            <p:cNvPr id="55299" name="AutoShape 3"/>
            <p:cNvSpPr>
              <a:spLocks noChangeAspect="1" noChangeArrowheads="1" noTextEdit="1"/>
            </p:cNvSpPr>
            <p:nvPr/>
          </p:nvSpPr>
          <p:spPr bwMode="auto">
            <a:xfrm>
              <a:off x="-341" y="0"/>
              <a:ext cx="2790" cy="2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-341" y="461"/>
              <a:ext cx="41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-11" y="-6"/>
              <a:ext cx="2412" cy="2301"/>
              <a:chOff x="-11" y="-6"/>
              <a:chExt cx="2412" cy="2301"/>
            </a:xfrm>
          </p:grpSpPr>
          <p:sp>
            <p:nvSpPr>
              <p:cNvPr id="55302" name="Rectangle 6"/>
              <p:cNvSpPr>
                <a:spLocks noChangeArrowheads="1"/>
              </p:cNvSpPr>
              <p:nvPr/>
            </p:nvSpPr>
            <p:spPr bwMode="auto">
              <a:xfrm>
                <a:off x="-9" y="-4"/>
                <a:ext cx="2408" cy="229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303" name="Rectangle 7"/>
              <p:cNvSpPr>
                <a:spLocks noChangeArrowheads="1"/>
              </p:cNvSpPr>
              <p:nvPr/>
            </p:nvSpPr>
            <p:spPr bwMode="auto">
              <a:xfrm>
                <a:off x="-7" y="-1"/>
                <a:ext cx="2404" cy="229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55304" name="Picture 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" y="8"/>
                <a:ext cx="2376" cy="2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5305" name="Freeform 9"/>
              <p:cNvSpPr>
                <a:spLocks noEditPoints="1"/>
              </p:cNvSpPr>
              <p:nvPr/>
            </p:nvSpPr>
            <p:spPr bwMode="auto">
              <a:xfrm>
                <a:off x="-11" y="-6"/>
                <a:ext cx="2412" cy="2301"/>
              </a:xfrm>
              <a:custGeom>
                <a:avLst/>
                <a:gdLst/>
                <a:ahLst/>
                <a:cxnLst>
                  <a:cxn ang="0">
                    <a:pos x="2287" y="5"/>
                  </a:cxn>
                  <a:cxn ang="0">
                    <a:pos x="2147" y="5"/>
                  </a:cxn>
                  <a:cxn ang="0">
                    <a:pos x="2007" y="5"/>
                  </a:cxn>
                  <a:cxn ang="0">
                    <a:pos x="1867" y="5"/>
                  </a:cxn>
                  <a:cxn ang="0">
                    <a:pos x="1727" y="5"/>
                  </a:cxn>
                  <a:cxn ang="0">
                    <a:pos x="1587" y="5"/>
                  </a:cxn>
                  <a:cxn ang="0">
                    <a:pos x="1448" y="5"/>
                  </a:cxn>
                  <a:cxn ang="0">
                    <a:pos x="1308" y="5"/>
                  </a:cxn>
                  <a:cxn ang="0">
                    <a:pos x="1168" y="5"/>
                  </a:cxn>
                  <a:cxn ang="0">
                    <a:pos x="1028" y="5"/>
                  </a:cxn>
                  <a:cxn ang="0">
                    <a:pos x="888" y="5"/>
                  </a:cxn>
                  <a:cxn ang="0">
                    <a:pos x="748" y="5"/>
                  </a:cxn>
                  <a:cxn ang="0">
                    <a:pos x="608" y="5"/>
                  </a:cxn>
                  <a:cxn ang="0">
                    <a:pos x="469" y="5"/>
                  </a:cxn>
                  <a:cxn ang="0">
                    <a:pos x="329" y="5"/>
                  </a:cxn>
                  <a:cxn ang="0">
                    <a:pos x="189" y="5"/>
                  </a:cxn>
                  <a:cxn ang="0">
                    <a:pos x="49" y="5"/>
                  </a:cxn>
                  <a:cxn ang="0">
                    <a:pos x="4" y="114"/>
                  </a:cxn>
                  <a:cxn ang="0">
                    <a:pos x="4" y="276"/>
                  </a:cxn>
                  <a:cxn ang="0">
                    <a:pos x="4" y="437"/>
                  </a:cxn>
                  <a:cxn ang="0">
                    <a:pos x="4" y="599"/>
                  </a:cxn>
                  <a:cxn ang="0">
                    <a:pos x="4" y="760"/>
                  </a:cxn>
                  <a:cxn ang="0">
                    <a:pos x="4" y="922"/>
                  </a:cxn>
                  <a:cxn ang="0">
                    <a:pos x="4" y="1083"/>
                  </a:cxn>
                  <a:cxn ang="0">
                    <a:pos x="4" y="1245"/>
                  </a:cxn>
                  <a:cxn ang="0">
                    <a:pos x="4" y="1406"/>
                  </a:cxn>
                  <a:cxn ang="0">
                    <a:pos x="4" y="1568"/>
                  </a:cxn>
                  <a:cxn ang="0">
                    <a:pos x="4" y="1730"/>
                  </a:cxn>
                  <a:cxn ang="0">
                    <a:pos x="4" y="1891"/>
                  </a:cxn>
                  <a:cxn ang="0">
                    <a:pos x="4" y="2053"/>
                  </a:cxn>
                  <a:cxn ang="0">
                    <a:pos x="4" y="2214"/>
                  </a:cxn>
                  <a:cxn ang="0">
                    <a:pos x="35" y="2301"/>
                  </a:cxn>
                  <a:cxn ang="0">
                    <a:pos x="175" y="2301"/>
                  </a:cxn>
                  <a:cxn ang="0">
                    <a:pos x="315" y="2301"/>
                  </a:cxn>
                  <a:cxn ang="0">
                    <a:pos x="454" y="2301"/>
                  </a:cxn>
                  <a:cxn ang="0">
                    <a:pos x="594" y="2301"/>
                  </a:cxn>
                  <a:cxn ang="0">
                    <a:pos x="734" y="2301"/>
                  </a:cxn>
                  <a:cxn ang="0">
                    <a:pos x="874" y="2301"/>
                  </a:cxn>
                  <a:cxn ang="0">
                    <a:pos x="1014" y="2301"/>
                  </a:cxn>
                  <a:cxn ang="0">
                    <a:pos x="1154" y="2301"/>
                  </a:cxn>
                  <a:cxn ang="0">
                    <a:pos x="1294" y="2301"/>
                  </a:cxn>
                  <a:cxn ang="0">
                    <a:pos x="1434" y="2301"/>
                  </a:cxn>
                  <a:cxn ang="0">
                    <a:pos x="1573" y="2301"/>
                  </a:cxn>
                  <a:cxn ang="0">
                    <a:pos x="1713" y="2301"/>
                  </a:cxn>
                  <a:cxn ang="0">
                    <a:pos x="1853" y="2301"/>
                  </a:cxn>
                  <a:cxn ang="0">
                    <a:pos x="1993" y="2301"/>
                  </a:cxn>
                  <a:cxn ang="0">
                    <a:pos x="2133" y="2301"/>
                  </a:cxn>
                  <a:cxn ang="0">
                    <a:pos x="2273" y="2301"/>
                  </a:cxn>
                  <a:cxn ang="0">
                    <a:pos x="2412" y="2295"/>
                  </a:cxn>
                  <a:cxn ang="0">
                    <a:pos x="2412" y="2134"/>
                  </a:cxn>
                  <a:cxn ang="0">
                    <a:pos x="2412" y="1972"/>
                  </a:cxn>
                  <a:cxn ang="0">
                    <a:pos x="2412" y="1811"/>
                  </a:cxn>
                  <a:cxn ang="0">
                    <a:pos x="2412" y="1649"/>
                  </a:cxn>
                  <a:cxn ang="0">
                    <a:pos x="2412" y="1488"/>
                  </a:cxn>
                  <a:cxn ang="0">
                    <a:pos x="2412" y="1326"/>
                  </a:cxn>
                  <a:cxn ang="0">
                    <a:pos x="2412" y="1164"/>
                  </a:cxn>
                  <a:cxn ang="0">
                    <a:pos x="2412" y="1003"/>
                  </a:cxn>
                  <a:cxn ang="0">
                    <a:pos x="2412" y="841"/>
                  </a:cxn>
                  <a:cxn ang="0">
                    <a:pos x="2412" y="680"/>
                  </a:cxn>
                  <a:cxn ang="0">
                    <a:pos x="2412" y="518"/>
                  </a:cxn>
                  <a:cxn ang="0">
                    <a:pos x="2412" y="357"/>
                  </a:cxn>
                  <a:cxn ang="0">
                    <a:pos x="2412" y="195"/>
                  </a:cxn>
                  <a:cxn ang="0">
                    <a:pos x="2412" y="34"/>
                  </a:cxn>
                </a:cxnLst>
                <a:rect l="0" t="0" r="r" b="b"/>
                <a:pathLst>
                  <a:path w="2412" h="2301">
                    <a:moveTo>
                      <a:pt x="2410" y="5"/>
                    </a:moveTo>
                    <a:lnTo>
                      <a:pt x="2393" y="5"/>
                    </a:lnTo>
                    <a:lnTo>
                      <a:pt x="2393" y="0"/>
                    </a:lnTo>
                    <a:lnTo>
                      <a:pt x="2410" y="0"/>
                    </a:lnTo>
                    <a:lnTo>
                      <a:pt x="2410" y="5"/>
                    </a:lnTo>
                    <a:close/>
                    <a:moveTo>
                      <a:pt x="2380" y="5"/>
                    </a:moveTo>
                    <a:lnTo>
                      <a:pt x="2376" y="5"/>
                    </a:lnTo>
                    <a:lnTo>
                      <a:pt x="2376" y="0"/>
                    </a:lnTo>
                    <a:lnTo>
                      <a:pt x="2380" y="0"/>
                    </a:lnTo>
                    <a:lnTo>
                      <a:pt x="2380" y="5"/>
                    </a:lnTo>
                    <a:close/>
                    <a:moveTo>
                      <a:pt x="2363" y="5"/>
                    </a:moveTo>
                    <a:lnTo>
                      <a:pt x="2346" y="5"/>
                    </a:lnTo>
                    <a:lnTo>
                      <a:pt x="2346" y="0"/>
                    </a:lnTo>
                    <a:lnTo>
                      <a:pt x="2363" y="0"/>
                    </a:lnTo>
                    <a:lnTo>
                      <a:pt x="2363" y="5"/>
                    </a:lnTo>
                    <a:close/>
                    <a:moveTo>
                      <a:pt x="2333" y="5"/>
                    </a:moveTo>
                    <a:lnTo>
                      <a:pt x="2329" y="5"/>
                    </a:lnTo>
                    <a:lnTo>
                      <a:pt x="2329" y="0"/>
                    </a:lnTo>
                    <a:lnTo>
                      <a:pt x="2333" y="0"/>
                    </a:lnTo>
                    <a:lnTo>
                      <a:pt x="2333" y="5"/>
                    </a:lnTo>
                    <a:close/>
                    <a:moveTo>
                      <a:pt x="2316" y="5"/>
                    </a:moveTo>
                    <a:lnTo>
                      <a:pt x="2300" y="5"/>
                    </a:lnTo>
                    <a:lnTo>
                      <a:pt x="2300" y="0"/>
                    </a:lnTo>
                    <a:lnTo>
                      <a:pt x="2316" y="0"/>
                    </a:lnTo>
                    <a:lnTo>
                      <a:pt x="2316" y="5"/>
                    </a:lnTo>
                    <a:close/>
                    <a:moveTo>
                      <a:pt x="2287" y="5"/>
                    </a:moveTo>
                    <a:lnTo>
                      <a:pt x="2283" y="5"/>
                    </a:lnTo>
                    <a:lnTo>
                      <a:pt x="2283" y="0"/>
                    </a:lnTo>
                    <a:lnTo>
                      <a:pt x="2287" y="0"/>
                    </a:lnTo>
                    <a:lnTo>
                      <a:pt x="2287" y="5"/>
                    </a:lnTo>
                    <a:close/>
                    <a:moveTo>
                      <a:pt x="2270" y="5"/>
                    </a:moveTo>
                    <a:lnTo>
                      <a:pt x="2253" y="5"/>
                    </a:lnTo>
                    <a:lnTo>
                      <a:pt x="2253" y="0"/>
                    </a:lnTo>
                    <a:lnTo>
                      <a:pt x="2270" y="0"/>
                    </a:lnTo>
                    <a:lnTo>
                      <a:pt x="2270" y="5"/>
                    </a:lnTo>
                    <a:close/>
                    <a:moveTo>
                      <a:pt x="2240" y="5"/>
                    </a:moveTo>
                    <a:lnTo>
                      <a:pt x="2236" y="5"/>
                    </a:lnTo>
                    <a:lnTo>
                      <a:pt x="2236" y="0"/>
                    </a:lnTo>
                    <a:lnTo>
                      <a:pt x="2240" y="0"/>
                    </a:lnTo>
                    <a:lnTo>
                      <a:pt x="2240" y="5"/>
                    </a:lnTo>
                    <a:close/>
                    <a:moveTo>
                      <a:pt x="2223" y="5"/>
                    </a:moveTo>
                    <a:lnTo>
                      <a:pt x="2206" y="5"/>
                    </a:lnTo>
                    <a:lnTo>
                      <a:pt x="2206" y="0"/>
                    </a:lnTo>
                    <a:lnTo>
                      <a:pt x="2223" y="0"/>
                    </a:lnTo>
                    <a:lnTo>
                      <a:pt x="2223" y="5"/>
                    </a:lnTo>
                    <a:close/>
                    <a:moveTo>
                      <a:pt x="2194" y="5"/>
                    </a:moveTo>
                    <a:lnTo>
                      <a:pt x="2189" y="5"/>
                    </a:lnTo>
                    <a:lnTo>
                      <a:pt x="2189" y="0"/>
                    </a:lnTo>
                    <a:lnTo>
                      <a:pt x="2194" y="0"/>
                    </a:lnTo>
                    <a:lnTo>
                      <a:pt x="2194" y="5"/>
                    </a:lnTo>
                    <a:close/>
                    <a:moveTo>
                      <a:pt x="2177" y="5"/>
                    </a:moveTo>
                    <a:lnTo>
                      <a:pt x="2160" y="5"/>
                    </a:lnTo>
                    <a:lnTo>
                      <a:pt x="2160" y="0"/>
                    </a:lnTo>
                    <a:lnTo>
                      <a:pt x="2177" y="0"/>
                    </a:lnTo>
                    <a:lnTo>
                      <a:pt x="2177" y="5"/>
                    </a:lnTo>
                    <a:close/>
                    <a:moveTo>
                      <a:pt x="2147" y="5"/>
                    </a:moveTo>
                    <a:lnTo>
                      <a:pt x="2143" y="5"/>
                    </a:lnTo>
                    <a:lnTo>
                      <a:pt x="2143" y="0"/>
                    </a:lnTo>
                    <a:lnTo>
                      <a:pt x="2147" y="0"/>
                    </a:lnTo>
                    <a:lnTo>
                      <a:pt x="2147" y="5"/>
                    </a:lnTo>
                    <a:close/>
                    <a:moveTo>
                      <a:pt x="2130" y="5"/>
                    </a:moveTo>
                    <a:lnTo>
                      <a:pt x="2113" y="5"/>
                    </a:lnTo>
                    <a:lnTo>
                      <a:pt x="2113" y="0"/>
                    </a:lnTo>
                    <a:lnTo>
                      <a:pt x="2130" y="0"/>
                    </a:lnTo>
                    <a:lnTo>
                      <a:pt x="2130" y="5"/>
                    </a:lnTo>
                    <a:close/>
                    <a:moveTo>
                      <a:pt x="2100" y="5"/>
                    </a:moveTo>
                    <a:lnTo>
                      <a:pt x="2096" y="5"/>
                    </a:lnTo>
                    <a:lnTo>
                      <a:pt x="2096" y="0"/>
                    </a:lnTo>
                    <a:lnTo>
                      <a:pt x="2100" y="0"/>
                    </a:lnTo>
                    <a:lnTo>
                      <a:pt x="2100" y="5"/>
                    </a:lnTo>
                    <a:close/>
                    <a:moveTo>
                      <a:pt x="2083" y="5"/>
                    </a:moveTo>
                    <a:lnTo>
                      <a:pt x="2066" y="5"/>
                    </a:lnTo>
                    <a:lnTo>
                      <a:pt x="2066" y="0"/>
                    </a:lnTo>
                    <a:lnTo>
                      <a:pt x="2083" y="0"/>
                    </a:lnTo>
                    <a:lnTo>
                      <a:pt x="2083" y="5"/>
                    </a:lnTo>
                    <a:close/>
                    <a:moveTo>
                      <a:pt x="2054" y="5"/>
                    </a:moveTo>
                    <a:lnTo>
                      <a:pt x="2049" y="5"/>
                    </a:lnTo>
                    <a:lnTo>
                      <a:pt x="2049" y="0"/>
                    </a:lnTo>
                    <a:lnTo>
                      <a:pt x="2054" y="0"/>
                    </a:lnTo>
                    <a:lnTo>
                      <a:pt x="2054" y="5"/>
                    </a:lnTo>
                    <a:close/>
                    <a:moveTo>
                      <a:pt x="2037" y="5"/>
                    </a:moveTo>
                    <a:lnTo>
                      <a:pt x="2020" y="5"/>
                    </a:lnTo>
                    <a:lnTo>
                      <a:pt x="2020" y="0"/>
                    </a:lnTo>
                    <a:lnTo>
                      <a:pt x="2037" y="0"/>
                    </a:lnTo>
                    <a:lnTo>
                      <a:pt x="2037" y="5"/>
                    </a:lnTo>
                    <a:close/>
                    <a:moveTo>
                      <a:pt x="2007" y="5"/>
                    </a:moveTo>
                    <a:lnTo>
                      <a:pt x="2003" y="5"/>
                    </a:lnTo>
                    <a:lnTo>
                      <a:pt x="2003" y="0"/>
                    </a:lnTo>
                    <a:lnTo>
                      <a:pt x="2007" y="0"/>
                    </a:lnTo>
                    <a:lnTo>
                      <a:pt x="2007" y="5"/>
                    </a:lnTo>
                    <a:close/>
                    <a:moveTo>
                      <a:pt x="1990" y="5"/>
                    </a:moveTo>
                    <a:lnTo>
                      <a:pt x="1973" y="5"/>
                    </a:lnTo>
                    <a:lnTo>
                      <a:pt x="1973" y="0"/>
                    </a:lnTo>
                    <a:lnTo>
                      <a:pt x="1990" y="0"/>
                    </a:lnTo>
                    <a:lnTo>
                      <a:pt x="1990" y="5"/>
                    </a:lnTo>
                    <a:close/>
                    <a:moveTo>
                      <a:pt x="1960" y="5"/>
                    </a:moveTo>
                    <a:lnTo>
                      <a:pt x="1956" y="5"/>
                    </a:lnTo>
                    <a:lnTo>
                      <a:pt x="1956" y="0"/>
                    </a:lnTo>
                    <a:lnTo>
                      <a:pt x="1960" y="0"/>
                    </a:lnTo>
                    <a:lnTo>
                      <a:pt x="1960" y="5"/>
                    </a:lnTo>
                    <a:close/>
                    <a:moveTo>
                      <a:pt x="1943" y="5"/>
                    </a:moveTo>
                    <a:lnTo>
                      <a:pt x="1927" y="5"/>
                    </a:lnTo>
                    <a:lnTo>
                      <a:pt x="1927" y="0"/>
                    </a:lnTo>
                    <a:lnTo>
                      <a:pt x="1943" y="0"/>
                    </a:lnTo>
                    <a:lnTo>
                      <a:pt x="1943" y="5"/>
                    </a:lnTo>
                    <a:close/>
                    <a:moveTo>
                      <a:pt x="1914" y="5"/>
                    </a:moveTo>
                    <a:lnTo>
                      <a:pt x="1910" y="5"/>
                    </a:lnTo>
                    <a:lnTo>
                      <a:pt x="1910" y="0"/>
                    </a:lnTo>
                    <a:lnTo>
                      <a:pt x="1914" y="0"/>
                    </a:lnTo>
                    <a:lnTo>
                      <a:pt x="1914" y="5"/>
                    </a:lnTo>
                    <a:close/>
                    <a:moveTo>
                      <a:pt x="1897" y="5"/>
                    </a:moveTo>
                    <a:lnTo>
                      <a:pt x="1880" y="5"/>
                    </a:lnTo>
                    <a:lnTo>
                      <a:pt x="1880" y="0"/>
                    </a:lnTo>
                    <a:lnTo>
                      <a:pt x="1897" y="0"/>
                    </a:lnTo>
                    <a:lnTo>
                      <a:pt x="1897" y="5"/>
                    </a:lnTo>
                    <a:close/>
                    <a:moveTo>
                      <a:pt x="1867" y="5"/>
                    </a:moveTo>
                    <a:lnTo>
                      <a:pt x="1863" y="5"/>
                    </a:lnTo>
                    <a:lnTo>
                      <a:pt x="1863" y="0"/>
                    </a:lnTo>
                    <a:lnTo>
                      <a:pt x="1867" y="0"/>
                    </a:lnTo>
                    <a:lnTo>
                      <a:pt x="1867" y="5"/>
                    </a:lnTo>
                    <a:close/>
                    <a:moveTo>
                      <a:pt x="1850" y="5"/>
                    </a:moveTo>
                    <a:lnTo>
                      <a:pt x="1833" y="5"/>
                    </a:lnTo>
                    <a:lnTo>
                      <a:pt x="1833" y="0"/>
                    </a:lnTo>
                    <a:lnTo>
                      <a:pt x="1850" y="0"/>
                    </a:lnTo>
                    <a:lnTo>
                      <a:pt x="1850" y="5"/>
                    </a:lnTo>
                    <a:close/>
                    <a:moveTo>
                      <a:pt x="1821" y="5"/>
                    </a:moveTo>
                    <a:lnTo>
                      <a:pt x="1816" y="5"/>
                    </a:lnTo>
                    <a:lnTo>
                      <a:pt x="1816" y="0"/>
                    </a:lnTo>
                    <a:lnTo>
                      <a:pt x="1821" y="0"/>
                    </a:lnTo>
                    <a:lnTo>
                      <a:pt x="1821" y="5"/>
                    </a:lnTo>
                    <a:close/>
                    <a:moveTo>
                      <a:pt x="1804" y="5"/>
                    </a:moveTo>
                    <a:lnTo>
                      <a:pt x="1787" y="5"/>
                    </a:lnTo>
                    <a:lnTo>
                      <a:pt x="1787" y="0"/>
                    </a:lnTo>
                    <a:lnTo>
                      <a:pt x="1804" y="0"/>
                    </a:lnTo>
                    <a:lnTo>
                      <a:pt x="1804" y="5"/>
                    </a:lnTo>
                    <a:close/>
                    <a:moveTo>
                      <a:pt x="1774" y="5"/>
                    </a:moveTo>
                    <a:lnTo>
                      <a:pt x="1770" y="5"/>
                    </a:lnTo>
                    <a:lnTo>
                      <a:pt x="1770" y="0"/>
                    </a:lnTo>
                    <a:lnTo>
                      <a:pt x="1774" y="0"/>
                    </a:lnTo>
                    <a:lnTo>
                      <a:pt x="1774" y="5"/>
                    </a:lnTo>
                    <a:close/>
                    <a:moveTo>
                      <a:pt x="1757" y="5"/>
                    </a:moveTo>
                    <a:lnTo>
                      <a:pt x="1740" y="5"/>
                    </a:lnTo>
                    <a:lnTo>
                      <a:pt x="1740" y="0"/>
                    </a:lnTo>
                    <a:lnTo>
                      <a:pt x="1757" y="0"/>
                    </a:lnTo>
                    <a:lnTo>
                      <a:pt x="1757" y="5"/>
                    </a:lnTo>
                    <a:close/>
                    <a:moveTo>
                      <a:pt x="1727" y="5"/>
                    </a:moveTo>
                    <a:lnTo>
                      <a:pt x="1723" y="5"/>
                    </a:lnTo>
                    <a:lnTo>
                      <a:pt x="1723" y="0"/>
                    </a:lnTo>
                    <a:lnTo>
                      <a:pt x="1727" y="0"/>
                    </a:lnTo>
                    <a:lnTo>
                      <a:pt x="1727" y="5"/>
                    </a:lnTo>
                    <a:close/>
                    <a:moveTo>
                      <a:pt x="1710" y="5"/>
                    </a:moveTo>
                    <a:lnTo>
                      <a:pt x="1693" y="5"/>
                    </a:lnTo>
                    <a:lnTo>
                      <a:pt x="1693" y="0"/>
                    </a:lnTo>
                    <a:lnTo>
                      <a:pt x="1710" y="0"/>
                    </a:lnTo>
                    <a:lnTo>
                      <a:pt x="1710" y="5"/>
                    </a:lnTo>
                    <a:close/>
                    <a:moveTo>
                      <a:pt x="1681" y="5"/>
                    </a:moveTo>
                    <a:lnTo>
                      <a:pt x="1676" y="5"/>
                    </a:lnTo>
                    <a:lnTo>
                      <a:pt x="1676" y="0"/>
                    </a:lnTo>
                    <a:lnTo>
                      <a:pt x="1681" y="0"/>
                    </a:lnTo>
                    <a:lnTo>
                      <a:pt x="1681" y="5"/>
                    </a:lnTo>
                    <a:close/>
                    <a:moveTo>
                      <a:pt x="1664" y="5"/>
                    </a:moveTo>
                    <a:lnTo>
                      <a:pt x="1647" y="5"/>
                    </a:lnTo>
                    <a:lnTo>
                      <a:pt x="1647" y="0"/>
                    </a:lnTo>
                    <a:lnTo>
                      <a:pt x="1664" y="0"/>
                    </a:lnTo>
                    <a:lnTo>
                      <a:pt x="1664" y="5"/>
                    </a:lnTo>
                    <a:close/>
                    <a:moveTo>
                      <a:pt x="1634" y="5"/>
                    </a:moveTo>
                    <a:lnTo>
                      <a:pt x="1630" y="5"/>
                    </a:lnTo>
                    <a:lnTo>
                      <a:pt x="1630" y="0"/>
                    </a:lnTo>
                    <a:lnTo>
                      <a:pt x="1634" y="0"/>
                    </a:lnTo>
                    <a:lnTo>
                      <a:pt x="1634" y="5"/>
                    </a:lnTo>
                    <a:close/>
                    <a:moveTo>
                      <a:pt x="1617" y="5"/>
                    </a:moveTo>
                    <a:lnTo>
                      <a:pt x="1600" y="5"/>
                    </a:lnTo>
                    <a:lnTo>
                      <a:pt x="1600" y="0"/>
                    </a:lnTo>
                    <a:lnTo>
                      <a:pt x="1617" y="0"/>
                    </a:lnTo>
                    <a:lnTo>
                      <a:pt x="1617" y="5"/>
                    </a:lnTo>
                    <a:close/>
                    <a:moveTo>
                      <a:pt x="1587" y="5"/>
                    </a:moveTo>
                    <a:lnTo>
                      <a:pt x="1583" y="5"/>
                    </a:lnTo>
                    <a:lnTo>
                      <a:pt x="1583" y="0"/>
                    </a:lnTo>
                    <a:lnTo>
                      <a:pt x="1587" y="0"/>
                    </a:lnTo>
                    <a:lnTo>
                      <a:pt x="1587" y="5"/>
                    </a:lnTo>
                    <a:close/>
                    <a:moveTo>
                      <a:pt x="1571" y="5"/>
                    </a:moveTo>
                    <a:lnTo>
                      <a:pt x="1554" y="5"/>
                    </a:lnTo>
                    <a:lnTo>
                      <a:pt x="1554" y="0"/>
                    </a:lnTo>
                    <a:lnTo>
                      <a:pt x="1571" y="0"/>
                    </a:lnTo>
                    <a:lnTo>
                      <a:pt x="1571" y="5"/>
                    </a:lnTo>
                    <a:close/>
                    <a:moveTo>
                      <a:pt x="1541" y="5"/>
                    </a:moveTo>
                    <a:lnTo>
                      <a:pt x="1537" y="5"/>
                    </a:lnTo>
                    <a:lnTo>
                      <a:pt x="1537" y="0"/>
                    </a:lnTo>
                    <a:lnTo>
                      <a:pt x="1541" y="0"/>
                    </a:lnTo>
                    <a:lnTo>
                      <a:pt x="1541" y="5"/>
                    </a:lnTo>
                    <a:close/>
                    <a:moveTo>
                      <a:pt x="1524" y="5"/>
                    </a:moveTo>
                    <a:lnTo>
                      <a:pt x="1507" y="5"/>
                    </a:lnTo>
                    <a:lnTo>
                      <a:pt x="1507" y="0"/>
                    </a:lnTo>
                    <a:lnTo>
                      <a:pt x="1524" y="0"/>
                    </a:lnTo>
                    <a:lnTo>
                      <a:pt x="1524" y="5"/>
                    </a:lnTo>
                    <a:close/>
                    <a:moveTo>
                      <a:pt x="1494" y="5"/>
                    </a:moveTo>
                    <a:lnTo>
                      <a:pt x="1490" y="5"/>
                    </a:lnTo>
                    <a:lnTo>
                      <a:pt x="1490" y="0"/>
                    </a:lnTo>
                    <a:lnTo>
                      <a:pt x="1494" y="0"/>
                    </a:lnTo>
                    <a:lnTo>
                      <a:pt x="1494" y="5"/>
                    </a:lnTo>
                    <a:close/>
                    <a:moveTo>
                      <a:pt x="1477" y="5"/>
                    </a:moveTo>
                    <a:lnTo>
                      <a:pt x="1460" y="5"/>
                    </a:lnTo>
                    <a:lnTo>
                      <a:pt x="1460" y="0"/>
                    </a:lnTo>
                    <a:lnTo>
                      <a:pt x="1477" y="0"/>
                    </a:lnTo>
                    <a:lnTo>
                      <a:pt x="1477" y="5"/>
                    </a:lnTo>
                    <a:close/>
                    <a:moveTo>
                      <a:pt x="1448" y="5"/>
                    </a:moveTo>
                    <a:lnTo>
                      <a:pt x="1443" y="5"/>
                    </a:lnTo>
                    <a:lnTo>
                      <a:pt x="1443" y="0"/>
                    </a:lnTo>
                    <a:lnTo>
                      <a:pt x="1448" y="0"/>
                    </a:lnTo>
                    <a:lnTo>
                      <a:pt x="1448" y="5"/>
                    </a:lnTo>
                    <a:close/>
                    <a:moveTo>
                      <a:pt x="1431" y="5"/>
                    </a:moveTo>
                    <a:lnTo>
                      <a:pt x="1414" y="5"/>
                    </a:lnTo>
                    <a:lnTo>
                      <a:pt x="1414" y="0"/>
                    </a:lnTo>
                    <a:lnTo>
                      <a:pt x="1431" y="0"/>
                    </a:lnTo>
                    <a:lnTo>
                      <a:pt x="1431" y="5"/>
                    </a:lnTo>
                    <a:close/>
                    <a:moveTo>
                      <a:pt x="1401" y="5"/>
                    </a:moveTo>
                    <a:lnTo>
                      <a:pt x="1397" y="5"/>
                    </a:lnTo>
                    <a:lnTo>
                      <a:pt x="1397" y="0"/>
                    </a:lnTo>
                    <a:lnTo>
                      <a:pt x="1401" y="0"/>
                    </a:lnTo>
                    <a:lnTo>
                      <a:pt x="1401" y="5"/>
                    </a:lnTo>
                    <a:close/>
                    <a:moveTo>
                      <a:pt x="1384" y="5"/>
                    </a:moveTo>
                    <a:lnTo>
                      <a:pt x="1367" y="5"/>
                    </a:lnTo>
                    <a:lnTo>
                      <a:pt x="1367" y="0"/>
                    </a:lnTo>
                    <a:lnTo>
                      <a:pt x="1384" y="0"/>
                    </a:lnTo>
                    <a:lnTo>
                      <a:pt x="1384" y="5"/>
                    </a:lnTo>
                    <a:close/>
                    <a:moveTo>
                      <a:pt x="1354" y="5"/>
                    </a:moveTo>
                    <a:lnTo>
                      <a:pt x="1350" y="5"/>
                    </a:lnTo>
                    <a:lnTo>
                      <a:pt x="1350" y="0"/>
                    </a:lnTo>
                    <a:lnTo>
                      <a:pt x="1354" y="0"/>
                    </a:lnTo>
                    <a:lnTo>
                      <a:pt x="1354" y="5"/>
                    </a:lnTo>
                    <a:close/>
                    <a:moveTo>
                      <a:pt x="1337" y="5"/>
                    </a:moveTo>
                    <a:lnTo>
                      <a:pt x="1320" y="5"/>
                    </a:lnTo>
                    <a:lnTo>
                      <a:pt x="1320" y="0"/>
                    </a:lnTo>
                    <a:lnTo>
                      <a:pt x="1337" y="0"/>
                    </a:lnTo>
                    <a:lnTo>
                      <a:pt x="1337" y="5"/>
                    </a:lnTo>
                    <a:close/>
                    <a:moveTo>
                      <a:pt x="1308" y="5"/>
                    </a:moveTo>
                    <a:lnTo>
                      <a:pt x="1303" y="5"/>
                    </a:lnTo>
                    <a:lnTo>
                      <a:pt x="1303" y="0"/>
                    </a:lnTo>
                    <a:lnTo>
                      <a:pt x="1308" y="0"/>
                    </a:lnTo>
                    <a:lnTo>
                      <a:pt x="1308" y="5"/>
                    </a:lnTo>
                    <a:close/>
                    <a:moveTo>
                      <a:pt x="1291" y="5"/>
                    </a:moveTo>
                    <a:lnTo>
                      <a:pt x="1274" y="5"/>
                    </a:lnTo>
                    <a:lnTo>
                      <a:pt x="1274" y="0"/>
                    </a:lnTo>
                    <a:lnTo>
                      <a:pt x="1291" y="0"/>
                    </a:lnTo>
                    <a:lnTo>
                      <a:pt x="1291" y="5"/>
                    </a:lnTo>
                    <a:close/>
                    <a:moveTo>
                      <a:pt x="1261" y="5"/>
                    </a:moveTo>
                    <a:lnTo>
                      <a:pt x="1257" y="5"/>
                    </a:lnTo>
                    <a:lnTo>
                      <a:pt x="1257" y="0"/>
                    </a:lnTo>
                    <a:lnTo>
                      <a:pt x="1261" y="0"/>
                    </a:lnTo>
                    <a:lnTo>
                      <a:pt x="1261" y="5"/>
                    </a:lnTo>
                    <a:close/>
                    <a:moveTo>
                      <a:pt x="1244" y="5"/>
                    </a:moveTo>
                    <a:lnTo>
                      <a:pt x="1227" y="5"/>
                    </a:lnTo>
                    <a:lnTo>
                      <a:pt x="1227" y="0"/>
                    </a:lnTo>
                    <a:lnTo>
                      <a:pt x="1244" y="0"/>
                    </a:lnTo>
                    <a:lnTo>
                      <a:pt x="1244" y="5"/>
                    </a:lnTo>
                    <a:close/>
                    <a:moveTo>
                      <a:pt x="1214" y="5"/>
                    </a:moveTo>
                    <a:lnTo>
                      <a:pt x="1210" y="5"/>
                    </a:lnTo>
                    <a:lnTo>
                      <a:pt x="1210" y="0"/>
                    </a:lnTo>
                    <a:lnTo>
                      <a:pt x="1214" y="0"/>
                    </a:lnTo>
                    <a:lnTo>
                      <a:pt x="1214" y="5"/>
                    </a:lnTo>
                    <a:close/>
                    <a:moveTo>
                      <a:pt x="1198" y="5"/>
                    </a:moveTo>
                    <a:lnTo>
                      <a:pt x="1181" y="5"/>
                    </a:lnTo>
                    <a:lnTo>
                      <a:pt x="1181" y="0"/>
                    </a:lnTo>
                    <a:lnTo>
                      <a:pt x="1198" y="0"/>
                    </a:lnTo>
                    <a:lnTo>
                      <a:pt x="1198" y="5"/>
                    </a:lnTo>
                    <a:close/>
                    <a:moveTo>
                      <a:pt x="1168" y="5"/>
                    </a:moveTo>
                    <a:lnTo>
                      <a:pt x="1164" y="5"/>
                    </a:lnTo>
                    <a:lnTo>
                      <a:pt x="1164" y="0"/>
                    </a:lnTo>
                    <a:lnTo>
                      <a:pt x="1168" y="0"/>
                    </a:lnTo>
                    <a:lnTo>
                      <a:pt x="1168" y="5"/>
                    </a:lnTo>
                    <a:close/>
                    <a:moveTo>
                      <a:pt x="1151" y="5"/>
                    </a:moveTo>
                    <a:lnTo>
                      <a:pt x="1134" y="5"/>
                    </a:lnTo>
                    <a:lnTo>
                      <a:pt x="1134" y="0"/>
                    </a:lnTo>
                    <a:lnTo>
                      <a:pt x="1151" y="0"/>
                    </a:lnTo>
                    <a:lnTo>
                      <a:pt x="1151" y="5"/>
                    </a:lnTo>
                    <a:close/>
                    <a:moveTo>
                      <a:pt x="1121" y="5"/>
                    </a:moveTo>
                    <a:lnTo>
                      <a:pt x="1117" y="5"/>
                    </a:lnTo>
                    <a:lnTo>
                      <a:pt x="1117" y="0"/>
                    </a:lnTo>
                    <a:lnTo>
                      <a:pt x="1121" y="0"/>
                    </a:lnTo>
                    <a:lnTo>
                      <a:pt x="1121" y="5"/>
                    </a:lnTo>
                    <a:close/>
                    <a:moveTo>
                      <a:pt x="1104" y="5"/>
                    </a:moveTo>
                    <a:lnTo>
                      <a:pt x="1087" y="5"/>
                    </a:lnTo>
                    <a:lnTo>
                      <a:pt x="1087" y="0"/>
                    </a:lnTo>
                    <a:lnTo>
                      <a:pt x="1104" y="0"/>
                    </a:lnTo>
                    <a:lnTo>
                      <a:pt x="1104" y="5"/>
                    </a:lnTo>
                    <a:close/>
                    <a:moveTo>
                      <a:pt x="1075" y="5"/>
                    </a:moveTo>
                    <a:lnTo>
                      <a:pt x="1070" y="5"/>
                    </a:lnTo>
                    <a:lnTo>
                      <a:pt x="1070" y="0"/>
                    </a:lnTo>
                    <a:lnTo>
                      <a:pt x="1075" y="0"/>
                    </a:lnTo>
                    <a:lnTo>
                      <a:pt x="1075" y="5"/>
                    </a:lnTo>
                    <a:close/>
                    <a:moveTo>
                      <a:pt x="1058" y="5"/>
                    </a:moveTo>
                    <a:lnTo>
                      <a:pt x="1041" y="5"/>
                    </a:lnTo>
                    <a:lnTo>
                      <a:pt x="1041" y="0"/>
                    </a:lnTo>
                    <a:lnTo>
                      <a:pt x="1058" y="0"/>
                    </a:lnTo>
                    <a:lnTo>
                      <a:pt x="1058" y="5"/>
                    </a:lnTo>
                    <a:close/>
                    <a:moveTo>
                      <a:pt x="1028" y="5"/>
                    </a:moveTo>
                    <a:lnTo>
                      <a:pt x="1024" y="5"/>
                    </a:lnTo>
                    <a:lnTo>
                      <a:pt x="1024" y="0"/>
                    </a:lnTo>
                    <a:lnTo>
                      <a:pt x="1028" y="0"/>
                    </a:lnTo>
                    <a:lnTo>
                      <a:pt x="1028" y="5"/>
                    </a:lnTo>
                    <a:close/>
                    <a:moveTo>
                      <a:pt x="1011" y="5"/>
                    </a:moveTo>
                    <a:lnTo>
                      <a:pt x="994" y="5"/>
                    </a:lnTo>
                    <a:lnTo>
                      <a:pt x="994" y="0"/>
                    </a:lnTo>
                    <a:lnTo>
                      <a:pt x="1011" y="0"/>
                    </a:lnTo>
                    <a:lnTo>
                      <a:pt x="1011" y="5"/>
                    </a:lnTo>
                    <a:close/>
                    <a:moveTo>
                      <a:pt x="981" y="5"/>
                    </a:moveTo>
                    <a:lnTo>
                      <a:pt x="977" y="5"/>
                    </a:lnTo>
                    <a:lnTo>
                      <a:pt x="977" y="0"/>
                    </a:lnTo>
                    <a:lnTo>
                      <a:pt x="981" y="0"/>
                    </a:lnTo>
                    <a:lnTo>
                      <a:pt x="981" y="5"/>
                    </a:lnTo>
                    <a:close/>
                    <a:moveTo>
                      <a:pt x="964" y="5"/>
                    </a:moveTo>
                    <a:lnTo>
                      <a:pt x="947" y="5"/>
                    </a:lnTo>
                    <a:lnTo>
                      <a:pt x="947" y="0"/>
                    </a:lnTo>
                    <a:lnTo>
                      <a:pt x="964" y="0"/>
                    </a:lnTo>
                    <a:lnTo>
                      <a:pt x="964" y="5"/>
                    </a:lnTo>
                    <a:close/>
                    <a:moveTo>
                      <a:pt x="935" y="5"/>
                    </a:moveTo>
                    <a:lnTo>
                      <a:pt x="931" y="5"/>
                    </a:lnTo>
                    <a:lnTo>
                      <a:pt x="931" y="0"/>
                    </a:lnTo>
                    <a:lnTo>
                      <a:pt x="935" y="0"/>
                    </a:lnTo>
                    <a:lnTo>
                      <a:pt x="935" y="5"/>
                    </a:lnTo>
                    <a:close/>
                    <a:moveTo>
                      <a:pt x="918" y="5"/>
                    </a:moveTo>
                    <a:lnTo>
                      <a:pt x="901" y="5"/>
                    </a:lnTo>
                    <a:lnTo>
                      <a:pt x="901" y="0"/>
                    </a:lnTo>
                    <a:lnTo>
                      <a:pt x="918" y="0"/>
                    </a:lnTo>
                    <a:lnTo>
                      <a:pt x="918" y="5"/>
                    </a:lnTo>
                    <a:close/>
                    <a:moveTo>
                      <a:pt x="888" y="5"/>
                    </a:moveTo>
                    <a:lnTo>
                      <a:pt x="884" y="5"/>
                    </a:lnTo>
                    <a:lnTo>
                      <a:pt x="884" y="0"/>
                    </a:lnTo>
                    <a:lnTo>
                      <a:pt x="888" y="0"/>
                    </a:lnTo>
                    <a:lnTo>
                      <a:pt x="888" y="5"/>
                    </a:lnTo>
                    <a:close/>
                    <a:moveTo>
                      <a:pt x="871" y="5"/>
                    </a:moveTo>
                    <a:lnTo>
                      <a:pt x="854" y="5"/>
                    </a:lnTo>
                    <a:lnTo>
                      <a:pt x="854" y="0"/>
                    </a:lnTo>
                    <a:lnTo>
                      <a:pt x="871" y="0"/>
                    </a:lnTo>
                    <a:lnTo>
                      <a:pt x="871" y="5"/>
                    </a:lnTo>
                    <a:close/>
                    <a:moveTo>
                      <a:pt x="842" y="5"/>
                    </a:moveTo>
                    <a:lnTo>
                      <a:pt x="837" y="5"/>
                    </a:lnTo>
                    <a:lnTo>
                      <a:pt x="837" y="0"/>
                    </a:lnTo>
                    <a:lnTo>
                      <a:pt x="842" y="0"/>
                    </a:lnTo>
                    <a:lnTo>
                      <a:pt x="842" y="5"/>
                    </a:lnTo>
                    <a:close/>
                    <a:moveTo>
                      <a:pt x="825" y="5"/>
                    </a:moveTo>
                    <a:lnTo>
                      <a:pt x="808" y="5"/>
                    </a:lnTo>
                    <a:lnTo>
                      <a:pt x="808" y="0"/>
                    </a:lnTo>
                    <a:lnTo>
                      <a:pt x="825" y="0"/>
                    </a:lnTo>
                    <a:lnTo>
                      <a:pt x="825" y="5"/>
                    </a:lnTo>
                    <a:close/>
                    <a:moveTo>
                      <a:pt x="795" y="5"/>
                    </a:moveTo>
                    <a:lnTo>
                      <a:pt x="791" y="5"/>
                    </a:lnTo>
                    <a:lnTo>
                      <a:pt x="791" y="0"/>
                    </a:lnTo>
                    <a:lnTo>
                      <a:pt x="795" y="0"/>
                    </a:lnTo>
                    <a:lnTo>
                      <a:pt x="795" y="5"/>
                    </a:lnTo>
                    <a:close/>
                    <a:moveTo>
                      <a:pt x="778" y="5"/>
                    </a:moveTo>
                    <a:lnTo>
                      <a:pt x="761" y="5"/>
                    </a:lnTo>
                    <a:lnTo>
                      <a:pt x="761" y="0"/>
                    </a:lnTo>
                    <a:lnTo>
                      <a:pt x="778" y="0"/>
                    </a:lnTo>
                    <a:lnTo>
                      <a:pt x="778" y="5"/>
                    </a:lnTo>
                    <a:close/>
                    <a:moveTo>
                      <a:pt x="748" y="5"/>
                    </a:moveTo>
                    <a:lnTo>
                      <a:pt x="744" y="5"/>
                    </a:lnTo>
                    <a:lnTo>
                      <a:pt x="744" y="0"/>
                    </a:lnTo>
                    <a:lnTo>
                      <a:pt x="748" y="0"/>
                    </a:lnTo>
                    <a:lnTo>
                      <a:pt x="748" y="5"/>
                    </a:lnTo>
                    <a:close/>
                    <a:moveTo>
                      <a:pt x="731" y="5"/>
                    </a:moveTo>
                    <a:lnTo>
                      <a:pt x="714" y="5"/>
                    </a:lnTo>
                    <a:lnTo>
                      <a:pt x="714" y="0"/>
                    </a:lnTo>
                    <a:lnTo>
                      <a:pt x="731" y="0"/>
                    </a:lnTo>
                    <a:lnTo>
                      <a:pt x="731" y="5"/>
                    </a:lnTo>
                    <a:close/>
                    <a:moveTo>
                      <a:pt x="702" y="5"/>
                    </a:moveTo>
                    <a:lnTo>
                      <a:pt x="697" y="5"/>
                    </a:lnTo>
                    <a:lnTo>
                      <a:pt x="697" y="0"/>
                    </a:lnTo>
                    <a:lnTo>
                      <a:pt x="702" y="0"/>
                    </a:lnTo>
                    <a:lnTo>
                      <a:pt x="702" y="5"/>
                    </a:lnTo>
                    <a:close/>
                    <a:moveTo>
                      <a:pt x="685" y="5"/>
                    </a:moveTo>
                    <a:lnTo>
                      <a:pt x="668" y="5"/>
                    </a:lnTo>
                    <a:lnTo>
                      <a:pt x="668" y="0"/>
                    </a:lnTo>
                    <a:lnTo>
                      <a:pt x="685" y="0"/>
                    </a:lnTo>
                    <a:lnTo>
                      <a:pt x="685" y="5"/>
                    </a:lnTo>
                    <a:close/>
                    <a:moveTo>
                      <a:pt x="655" y="5"/>
                    </a:moveTo>
                    <a:lnTo>
                      <a:pt x="651" y="5"/>
                    </a:lnTo>
                    <a:lnTo>
                      <a:pt x="651" y="0"/>
                    </a:lnTo>
                    <a:lnTo>
                      <a:pt x="655" y="0"/>
                    </a:lnTo>
                    <a:lnTo>
                      <a:pt x="655" y="5"/>
                    </a:lnTo>
                    <a:close/>
                    <a:moveTo>
                      <a:pt x="638" y="5"/>
                    </a:moveTo>
                    <a:lnTo>
                      <a:pt x="621" y="5"/>
                    </a:lnTo>
                    <a:lnTo>
                      <a:pt x="621" y="0"/>
                    </a:lnTo>
                    <a:lnTo>
                      <a:pt x="638" y="0"/>
                    </a:lnTo>
                    <a:lnTo>
                      <a:pt x="638" y="5"/>
                    </a:lnTo>
                    <a:close/>
                    <a:moveTo>
                      <a:pt x="608" y="5"/>
                    </a:moveTo>
                    <a:lnTo>
                      <a:pt x="604" y="5"/>
                    </a:lnTo>
                    <a:lnTo>
                      <a:pt x="604" y="0"/>
                    </a:lnTo>
                    <a:lnTo>
                      <a:pt x="608" y="0"/>
                    </a:lnTo>
                    <a:lnTo>
                      <a:pt x="608" y="5"/>
                    </a:lnTo>
                    <a:close/>
                    <a:moveTo>
                      <a:pt x="591" y="5"/>
                    </a:moveTo>
                    <a:lnTo>
                      <a:pt x="574" y="5"/>
                    </a:lnTo>
                    <a:lnTo>
                      <a:pt x="574" y="0"/>
                    </a:lnTo>
                    <a:lnTo>
                      <a:pt x="591" y="0"/>
                    </a:lnTo>
                    <a:lnTo>
                      <a:pt x="591" y="5"/>
                    </a:lnTo>
                    <a:close/>
                    <a:moveTo>
                      <a:pt x="562" y="5"/>
                    </a:moveTo>
                    <a:lnTo>
                      <a:pt x="558" y="5"/>
                    </a:lnTo>
                    <a:lnTo>
                      <a:pt x="558" y="0"/>
                    </a:lnTo>
                    <a:lnTo>
                      <a:pt x="562" y="0"/>
                    </a:lnTo>
                    <a:lnTo>
                      <a:pt x="562" y="5"/>
                    </a:lnTo>
                    <a:close/>
                    <a:moveTo>
                      <a:pt x="545" y="5"/>
                    </a:moveTo>
                    <a:lnTo>
                      <a:pt x="528" y="5"/>
                    </a:lnTo>
                    <a:lnTo>
                      <a:pt x="528" y="0"/>
                    </a:lnTo>
                    <a:lnTo>
                      <a:pt x="545" y="0"/>
                    </a:lnTo>
                    <a:lnTo>
                      <a:pt x="545" y="5"/>
                    </a:lnTo>
                    <a:close/>
                    <a:moveTo>
                      <a:pt x="515" y="5"/>
                    </a:moveTo>
                    <a:lnTo>
                      <a:pt x="511" y="5"/>
                    </a:lnTo>
                    <a:lnTo>
                      <a:pt x="511" y="0"/>
                    </a:lnTo>
                    <a:lnTo>
                      <a:pt x="515" y="0"/>
                    </a:lnTo>
                    <a:lnTo>
                      <a:pt x="515" y="5"/>
                    </a:lnTo>
                    <a:close/>
                    <a:moveTo>
                      <a:pt x="498" y="5"/>
                    </a:moveTo>
                    <a:lnTo>
                      <a:pt x="481" y="5"/>
                    </a:lnTo>
                    <a:lnTo>
                      <a:pt x="481" y="0"/>
                    </a:lnTo>
                    <a:lnTo>
                      <a:pt x="498" y="0"/>
                    </a:lnTo>
                    <a:lnTo>
                      <a:pt x="498" y="5"/>
                    </a:lnTo>
                    <a:close/>
                    <a:moveTo>
                      <a:pt x="469" y="5"/>
                    </a:moveTo>
                    <a:lnTo>
                      <a:pt x="464" y="5"/>
                    </a:lnTo>
                    <a:lnTo>
                      <a:pt x="464" y="0"/>
                    </a:lnTo>
                    <a:lnTo>
                      <a:pt x="469" y="0"/>
                    </a:lnTo>
                    <a:lnTo>
                      <a:pt x="469" y="5"/>
                    </a:lnTo>
                    <a:close/>
                    <a:moveTo>
                      <a:pt x="452" y="5"/>
                    </a:moveTo>
                    <a:lnTo>
                      <a:pt x="435" y="5"/>
                    </a:lnTo>
                    <a:lnTo>
                      <a:pt x="435" y="0"/>
                    </a:lnTo>
                    <a:lnTo>
                      <a:pt x="452" y="0"/>
                    </a:lnTo>
                    <a:lnTo>
                      <a:pt x="452" y="5"/>
                    </a:lnTo>
                    <a:close/>
                    <a:moveTo>
                      <a:pt x="422" y="5"/>
                    </a:moveTo>
                    <a:lnTo>
                      <a:pt x="418" y="5"/>
                    </a:lnTo>
                    <a:lnTo>
                      <a:pt x="418" y="0"/>
                    </a:lnTo>
                    <a:lnTo>
                      <a:pt x="422" y="0"/>
                    </a:lnTo>
                    <a:lnTo>
                      <a:pt x="422" y="5"/>
                    </a:lnTo>
                    <a:close/>
                    <a:moveTo>
                      <a:pt x="405" y="5"/>
                    </a:moveTo>
                    <a:lnTo>
                      <a:pt x="388" y="5"/>
                    </a:lnTo>
                    <a:lnTo>
                      <a:pt x="388" y="0"/>
                    </a:lnTo>
                    <a:lnTo>
                      <a:pt x="405" y="0"/>
                    </a:lnTo>
                    <a:lnTo>
                      <a:pt x="405" y="5"/>
                    </a:lnTo>
                    <a:close/>
                    <a:moveTo>
                      <a:pt x="375" y="5"/>
                    </a:moveTo>
                    <a:lnTo>
                      <a:pt x="371" y="5"/>
                    </a:lnTo>
                    <a:lnTo>
                      <a:pt x="371" y="0"/>
                    </a:lnTo>
                    <a:lnTo>
                      <a:pt x="375" y="0"/>
                    </a:lnTo>
                    <a:lnTo>
                      <a:pt x="375" y="5"/>
                    </a:lnTo>
                    <a:close/>
                    <a:moveTo>
                      <a:pt x="358" y="5"/>
                    </a:moveTo>
                    <a:lnTo>
                      <a:pt x="341" y="5"/>
                    </a:lnTo>
                    <a:lnTo>
                      <a:pt x="341" y="0"/>
                    </a:lnTo>
                    <a:lnTo>
                      <a:pt x="358" y="0"/>
                    </a:lnTo>
                    <a:lnTo>
                      <a:pt x="358" y="5"/>
                    </a:lnTo>
                    <a:close/>
                    <a:moveTo>
                      <a:pt x="329" y="5"/>
                    </a:moveTo>
                    <a:lnTo>
                      <a:pt x="324" y="5"/>
                    </a:lnTo>
                    <a:lnTo>
                      <a:pt x="324" y="0"/>
                    </a:lnTo>
                    <a:lnTo>
                      <a:pt x="329" y="0"/>
                    </a:lnTo>
                    <a:lnTo>
                      <a:pt x="329" y="5"/>
                    </a:lnTo>
                    <a:close/>
                    <a:moveTo>
                      <a:pt x="312" y="5"/>
                    </a:moveTo>
                    <a:lnTo>
                      <a:pt x="295" y="5"/>
                    </a:lnTo>
                    <a:lnTo>
                      <a:pt x="295" y="0"/>
                    </a:lnTo>
                    <a:lnTo>
                      <a:pt x="312" y="0"/>
                    </a:lnTo>
                    <a:lnTo>
                      <a:pt x="312" y="5"/>
                    </a:lnTo>
                    <a:close/>
                    <a:moveTo>
                      <a:pt x="282" y="5"/>
                    </a:moveTo>
                    <a:lnTo>
                      <a:pt x="278" y="5"/>
                    </a:lnTo>
                    <a:lnTo>
                      <a:pt x="278" y="0"/>
                    </a:lnTo>
                    <a:lnTo>
                      <a:pt x="282" y="0"/>
                    </a:lnTo>
                    <a:lnTo>
                      <a:pt x="282" y="5"/>
                    </a:lnTo>
                    <a:close/>
                    <a:moveTo>
                      <a:pt x="265" y="5"/>
                    </a:moveTo>
                    <a:lnTo>
                      <a:pt x="248" y="5"/>
                    </a:lnTo>
                    <a:lnTo>
                      <a:pt x="248" y="0"/>
                    </a:lnTo>
                    <a:lnTo>
                      <a:pt x="265" y="0"/>
                    </a:lnTo>
                    <a:lnTo>
                      <a:pt x="265" y="5"/>
                    </a:lnTo>
                    <a:close/>
                    <a:moveTo>
                      <a:pt x="235" y="5"/>
                    </a:moveTo>
                    <a:lnTo>
                      <a:pt x="231" y="5"/>
                    </a:lnTo>
                    <a:lnTo>
                      <a:pt x="231" y="0"/>
                    </a:lnTo>
                    <a:lnTo>
                      <a:pt x="235" y="0"/>
                    </a:lnTo>
                    <a:lnTo>
                      <a:pt x="235" y="5"/>
                    </a:lnTo>
                    <a:close/>
                    <a:moveTo>
                      <a:pt x="218" y="5"/>
                    </a:moveTo>
                    <a:lnTo>
                      <a:pt x="201" y="5"/>
                    </a:lnTo>
                    <a:lnTo>
                      <a:pt x="201" y="0"/>
                    </a:lnTo>
                    <a:lnTo>
                      <a:pt x="218" y="0"/>
                    </a:lnTo>
                    <a:lnTo>
                      <a:pt x="218" y="5"/>
                    </a:lnTo>
                    <a:close/>
                    <a:moveTo>
                      <a:pt x="189" y="5"/>
                    </a:moveTo>
                    <a:lnTo>
                      <a:pt x="185" y="5"/>
                    </a:lnTo>
                    <a:lnTo>
                      <a:pt x="185" y="0"/>
                    </a:lnTo>
                    <a:lnTo>
                      <a:pt x="189" y="0"/>
                    </a:lnTo>
                    <a:lnTo>
                      <a:pt x="189" y="5"/>
                    </a:lnTo>
                    <a:close/>
                    <a:moveTo>
                      <a:pt x="172" y="5"/>
                    </a:moveTo>
                    <a:lnTo>
                      <a:pt x="155" y="5"/>
                    </a:lnTo>
                    <a:lnTo>
                      <a:pt x="155" y="0"/>
                    </a:lnTo>
                    <a:lnTo>
                      <a:pt x="172" y="0"/>
                    </a:lnTo>
                    <a:lnTo>
                      <a:pt x="172" y="5"/>
                    </a:lnTo>
                    <a:close/>
                    <a:moveTo>
                      <a:pt x="142" y="5"/>
                    </a:moveTo>
                    <a:lnTo>
                      <a:pt x="138" y="5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2" y="5"/>
                    </a:lnTo>
                    <a:close/>
                    <a:moveTo>
                      <a:pt x="125" y="5"/>
                    </a:moveTo>
                    <a:lnTo>
                      <a:pt x="108" y="5"/>
                    </a:lnTo>
                    <a:lnTo>
                      <a:pt x="108" y="0"/>
                    </a:lnTo>
                    <a:lnTo>
                      <a:pt x="125" y="0"/>
                    </a:lnTo>
                    <a:lnTo>
                      <a:pt x="125" y="5"/>
                    </a:lnTo>
                    <a:close/>
                    <a:moveTo>
                      <a:pt x="96" y="5"/>
                    </a:moveTo>
                    <a:lnTo>
                      <a:pt x="91" y="5"/>
                    </a:lnTo>
                    <a:lnTo>
                      <a:pt x="91" y="0"/>
                    </a:lnTo>
                    <a:lnTo>
                      <a:pt x="96" y="0"/>
                    </a:lnTo>
                    <a:lnTo>
                      <a:pt x="96" y="5"/>
                    </a:lnTo>
                    <a:close/>
                    <a:moveTo>
                      <a:pt x="79" y="5"/>
                    </a:moveTo>
                    <a:lnTo>
                      <a:pt x="62" y="5"/>
                    </a:lnTo>
                    <a:lnTo>
                      <a:pt x="62" y="0"/>
                    </a:lnTo>
                    <a:lnTo>
                      <a:pt x="79" y="0"/>
                    </a:lnTo>
                    <a:lnTo>
                      <a:pt x="79" y="5"/>
                    </a:lnTo>
                    <a:close/>
                    <a:moveTo>
                      <a:pt x="49" y="5"/>
                    </a:moveTo>
                    <a:lnTo>
                      <a:pt x="45" y="5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49" y="5"/>
                    </a:lnTo>
                    <a:close/>
                    <a:moveTo>
                      <a:pt x="32" y="5"/>
                    </a:moveTo>
                    <a:lnTo>
                      <a:pt x="15" y="5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32" y="5"/>
                    </a:lnTo>
                    <a:close/>
                    <a:moveTo>
                      <a:pt x="2" y="5"/>
                    </a:moveTo>
                    <a:lnTo>
                      <a:pt x="2" y="5"/>
                    </a:lnTo>
                    <a:lnTo>
                      <a:pt x="4" y="2"/>
                    </a:lnTo>
                    <a:lnTo>
                      <a:pt x="4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5"/>
                    </a:lnTo>
                    <a:close/>
                    <a:moveTo>
                      <a:pt x="4" y="21"/>
                    </a:moveTo>
                    <a:lnTo>
                      <a:pt x="4" y="41"/>
                    </a:lnTo>
                    <a:lnTo>
                      <a:pt x="0" y="41"/>
                    </a:lnTo>
                    <a:lnTo>
                      <a:pt x="0" y="21"/>
                    </a:lnTo>
                    <a:lnTo>
                      <a:pt x="4" y="21"/>
                    </a:lnTo>
                    <a:close/>
                    <a:moveTo>
                      <a:pt x="4" y="56"/>
                    </a:moveTo>
                    <a:lnTo>
                      <a:pt x="4" y="60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4" y="56"/>
                    </a:lnTo>
                    <a:close/>
                    <a:moveTo>
                      <a:pt x="4" y="75"/>
                    </a:moveTo>
                    <a:lnTo>
                      <a:pt x="4" y="95"/>
                    </a:lnTo>
                    <a:lnTo>
                      <a:pt x="0" y="95"/>
                    </a:lnTo>
                    <a:lnTo>
                      <a:pt x="0" y="75"/>
                    </a:lnTo>
                    <a:lnTo>
                      <a:pt x="4" y="75"/>
                    </a:lnTo>
                    <a:close/>
                    <a:moveTo>
                      <a:pt x="4" y="109"/>
                    </a:moveTo>
                    <a:lnTo>
                      <a:pt x="4" y="114"/>
                    </a:lnTo>
                    <a:lnTo>
                      <a:pt x="0" y="114"/>
                    </a:lnTo>
                    <a:lnTo>
                      <a:pt x="0" y="109"/>
                    </a:lnTo>
                    <a:lnTo>
                      <a:pt x="4" y="109"/>
                    </a:lnTo>
                    <a:close/>
                    <a:moveTo>
                      <a:pt x="4" y="129"/>
                    </a:moveTo>
                    <a:lnTo>
                      <a:pt x="4" y="149"/>
                    </a:lnTo>
                    <a:lnTo>
                      <a:pt x="0" y="149"/>
                    </a:lnTo>
                    <a:lnTo>
                      <a:pt x="0" y="129"/>
                    </a:lnTo>
                    <a:lnTo>
                      <a:pt x="4" y="129"/>
                    </a:lnTo>
                    <a:close/>
                    <a:moveTo>
                      <a:pt x="4" y="163"/>
                    </a:moveTo>
                    <a:lnTo>
                      <a:pt x="4" y="168"/>
                    </a:lnTo>
                    <a:lnTo>
                      <a:pt x="0" y="168"/>
                    </a:lnTo>
                    <a:lnTo>
                      <a:pt x="0" y="163"/>
                    </a:lnTo>
                    <a:lnTo>
                      <a:pt x="4" y="163"/>
                    </a:lnTo>
                    <a:close/>
                    <a:moveTo>
                      <a:pt x="4" y="183"/>
                    </a:moveTo>
                    <a:lnTo>
                      <a:pt x="4" y="202"/>
                    </a:lnTo>
                    <a:lnTo>
                      <a:pt x="0" y="202"/>
                    </a:lnTo>
                    <a:lnTo>
                      <a:pt x="0" y="183"/>
                    </a:lnTo>
                    <a:lnTo>
                      <a:pt x="4" y="183"/>
                    </a:lnTo>
                    <a:close/>
                    <a:moveTo>
                      <a:pt x="4" y="217"/>
                    </a:moveTo>
                    <a:lnTo>
                      <a:pt x="4" y="222"/>
                    </a:lnTo>
                    <a:lnTo>
                      <a:pt x="0" y="222"/>
                    </a:lnTo>
                    <a:lnTo>
                      <a:pt x="0" y="217"/>
                    </a:lnTo>
                    <a:lnTo>
                      <a:pt x="4" y="217"/>
                    </a:lnTo>
                    <a:close/>
                    <a:moveTo>
                      <a:pt x="4" y="237"/>
                    </a:moveTo>
                    <a:lnTo>
                      <a:pt x="4" y="256"/>
                    </a:lnTo>
                    <a:lnTo>
                      <a:pt x="0" y="256"/>
                    </a:lnTo>
                    <a:lnTo>
                      <a:pt x="0" y="237"/>
                    </a:lnTo>
                    <a:lnTo>
                      <a:pt x="4" y="237"/>
                    </a:lnTo>
                    <a:close/>
                    <a:moveTo>
                      <a:pt x="4" y="271"/>
                    </a:moveTo>
                    <a:lnTo>
                      <a:pt x="4" y="276"/>
                    </a:lnTo>
                    <a:lnTo>
                      <a:pt x="0" y="276"/>
                    </a:lnTo>
                    <a:lnTo>
                      <a:pt x="0" y="271"/>
                    </a:lnTo>
                    <a:lnTo>
                      <a:pt x="4" y="271"/>
                    </a:lnTo>
                    <a:close/>
                    <a:moveTo>
                      <a:pt x="4" y="290"/>
                    </a:moveTo>
                    <a:lnTo>
                      <a:pt x="4" y="310"/>
                    </a:lnTo>
                    <a:lnTo>
                      <a:pt x="0" y="310"/>
                    </a:lnTo>
                    <a:lnTo>
                      <a:pt x="0" y="290"/>
                    </a:lnTo>
                    <a:lnTo>
                      <a:pt x="4" y="290"/>
                    </a:lnTo>
                    <a:close/>
                    <a:moveTo>
                      <a:pt x="4" y="325"/>
                    </a:moveTo>
                    <a:lnTo>
                      <a:pt x="4" y="330"/>
                    </a:lnTo>
                    <a:lnTo>
                      <a:pt x="0" y="330"/>
                    </a:lnTo>
                    <a:lnTo>
                      <a:pt x="0" y="325"/>
                    </a:lnTo>
                    <a:lnTo>
                      <a:pt x="4" y="325"/>
                    </a:lnTo>
                    <a:close/>
                    <a:moveTo>
                      <a:pt x="4" y="344"/>
                    </a:moveTo>
                    <a:lnTo>
                      <a:pt x="4" y="364"/>
                    </a:lnTo>
                    <a:lnTo>
                      <a:pt x="0" y="364"/>
                    </a:lnTo>
                    <a:lnTo>
                      <a:pt x="0" y="344"/>
                    </a:lnTo>
                    <a:lnTo>
                      <a:pt x="4" y="344"/>
                    </a:lnTo>
                    <a:close/>
                    <a:moveTo>
                      <a:pt x="4" y="379"/>
                    </a:moveTo>
                    <a:lnTo>
                      <a:pt x="4" y="383"/>
                    </a:lnTo>
                    <a:lnTo>
                      <a:pt x="0" y="383"/>
                    </a:lnTo>
                    <a:lnTo>
                      <a:pt x="0" y="379"/>
                    </a:lnTo>
                    <a:lnTo>
                      <a:pt x="4" y="379"/>
                    </a:lnTo>
                    <a:close/>
                    <a:moveTo>
                      <a:pt x="4" y="398"/>
                    </a:moveTo>
                    <a:lnTo>
                      <a:pt x="4" y="418"/>
                    </a:lnTo>
                    <a:lnTo>
                      <a:pt x="0" y="418"/>
                    </a:lnTo>
                    <a:lnTo>
                      <a:pt x="0" y="398"/>
                    </a:lnTo>
                    <a:lnTo>
                      <a:pt x="4" y="398"/>
                    </a:lnTo>
                    <a:close/>
                    <a:moveTo>
                      <a:pt x="4" y="432"/>
                    </a:moveTo>
                    <a:lnTo>
                      <a:pt x="4" y="437"/>
                    </a:lnTo>
                    <a:lnTo>
                      <a:pt x="0" y="437"/>
                    </a:lnTo>
                    <a:lnTo>
                      <a:pt x="0" y="432"/>
                    </a:lnTo>
                    <a:lnTo>
                      <a:pt x="4" y="432"/>
                    </a:lnTo>
                    <a:close/>
                    <a:moveTo>
                      <a:pt x="4" y="452"/>
                    </a:moveTo>
                    <a:lnTo>
                      <a:pt x="4" y="472"/>
                    </a:lnTo>
                    <a:lnTo>
                      <a:pt x="0" y="472"/>
                    </a:lnTo>
                    <a:lnTo>
                      <a:pt x="0" y="452"/>
                    </a:lnTo>
                    <a:lnTo>
                      <a:pt x="4" y="452"/>
                    </a:lnTo>
                    <a:close/>
                    <a:moveTo>
                      <a:pt x="4" y="486"/>
                    </a:moveTo>
                    <a:lnTo>
                      <a:pt x="4" y="491"/>
                    </a:lnTo>
                    <a:lnTo>
                      <a:pt x="0" y="491"/>
                    </a:lnTo>
                    <a:lnTo>
                      <a:pt x="0" y="486"/>
                    </a:lnTo>
                    <a:lnTo>
                      <a:pt x="4" y="486"/>
                    </a:lnTo>
                    <a:close/>
                    <a:moveTo>
                      <a:pt x="4" y="506"/>
                    </a:moveTo>
                    <a:lnTo>
                      <a:pt x="4" y="525"/>
                    </a:lnTo>
                    <a:lnTo>
                      <a:pt x="0" y="525"/>
                    </a:lnTo>
                    <a:lnTo>
                      <a:pt x="0" y="506"/>
                    </a:lnTo>
                    <a:lnTo>
                      <a:pt x="4" y="506"/>
                    </a:lnTo>
                    <a:close/>
                    <a:moveTo>
                      <a:pt x="4" y="540"/>
                    </a:moveTo>
                    <a:lnTo>
                      <a:pt x="4" y="545"/>
                    </a:lnTo>
                    <a:lnTo>
                      <a:pt x="0" y="545"/>
                    </a:lnTo>
                    <a:lnTo>
                      <a:pt x="0" y="540"/>
                    </a:lnTo>
                    <a:lnTo>
                      <a:pt x="4" y="540"/>
                    </a:lnTo>
                    <a:close/>
                    <a:moveTo>
                      <a:pt x="4" y="560"/>
                    </a:moveTo>
                    <a:lnTo>
                      <a:pt x="4" y="579"/>
                    </a:lnTo>
                    <a:lnTo>
                      <a:pt x="0" y="579"/>
                    </a:lnTo>
                    <a:lnTo>
                      <a:pt x="0" y="560"/>
                    </a:lnTo>
                    <a:lnTo>
                      <a:pt x="4" y="560"/>
                    </a:lnTo>
                    <a:close/>
                    <a:moveTo>
                      <a:pt x="4" y="594"/>
                    </a:moveTo>
                    <a:lnTo>
                      <a:pt x="4" y="599"/>
                    </a:lnTo>
                    <a:lnTo>
                      <a:pt x="0" y="599"/>
                    </a:lnTo>
                    <a:lnTo>
                      <a:pt x="0" y="594"/>
                    </a:lnTo>
                    <a:lnTo>
                      <a:pt x="4" y="594"/>
                    </a:lnTo>
                    <a:close/>
                    <a:moveTo>
                      <a:pt x="4" y="614"/>
                    </a:moveTo>
                    <a:lnTo>
                      <a:pt x="4" y="633"/>
                    </a:lnTo>
                    <a:lnTo>
                      <a:pt x="0" y="633"/>
                    </a:lnTo>
                    <a:lnTo>
                      <a:pt x="0" y="614"/>
                    </a:lnTo>
                    <a:lnTo>
                      <a:pt x="4" y="614"/>
                    </a:lnTo>
                    <a:close/>
                    <a:moveTo>
                      <a:pt x="4" y="648"/>
                    </a:moveTo>
                    <a:lnTo>
                      <a:pt x="4" y="653"/>
                    </a:lnTo>
                    <a:lnTo>
                      <a:pt x="0" y="653"/>
                    </a:lnTo>
                    <a:lnTo>
                      <a:pt x="0" y="648"/>
                    </a:lnTo>
                    <a:lnTo>
                      <a:pt x="4" y="648"/>
                    </a:lnTo>
                    <a:close/>
                    <a:moveTo>
                      <a:pt x="4" y="667"/>
                    </a:moveTo>
                    <a:lnTo>
                      <a:pt x="4" y="687"/>
                    </a:lnTo>
                    <a:lnTo>
                      <a:pt x="0" y="687"/>
                    </a:lnTo>
                    <a:lnTo>
                      <a:pt x="0" y="667"/>
                    </a:lnTo>
                    <a:lnTo>
                      <a:pt x="4" y="667"/>
                    </a:lnTo>
                    <a:close/>
                    <a:moveTo>
                      <a:pt x="4" y="702"/>
                    </a:moveTo>
                    <a:lnTo>
                      <a:pt x="4" y="707"/>
                    </a:lnTo>
                    <a:lnTo>
                      <a:pt x="0" y="707"/>
                    </a:lnTo>
                    <a:lnTo>
                      <a:pt x="0" y="702"/>
                    </a:lnTo>
                    <a:lnTo>
                      <a:pt x="4" y="702"/>
                    </a:lnTo>
                    <a:close/>
                    <a:moveTo>
                      <a:pt x="4" y="721"/>
                    </a:moveTo>
                    <a:lnTo>
                      <a:pt x="4" y="741"/>
                    </a:lnTo>
                    <a:lnTo>
                      <a:pt x="0" y="741"/>
                    </a:lnTo>
                    <a:lnTo>
                      <a:pt x="0" y="721"/>
                    </a:lnTo>
                    <a:lnTo>
                      <a:pt x="4" y="721"/>
                    </a:lnTo>
                    <a:close/>
                    <a:moveTo>
                      <a:pt x="4" y="755"/>
                    </a:moveTo>
                    <a:lnTo>
                      <a:pt x="4" y="760"/>
                    </a:lnTo>
                    <a:lnTo>
                      <a:pt x="0" y="760"/>
                    </a:lnTo>
                    <a:lnTo>
                      <a:pt x="0" y="755"/>
                    </a:lnTo>
                    <a:lnTo>
                      <a:pt x="4" y="755"/>
                    </a:lnTo>
                    <a:close/>
                    <a:moveTo>
                      <a:pt x="4" y="775"/>
                    </a:moveTo>
                    <a:lnTo>
                      <a:pt x="4" y="795"/>
                    </a:lnTo>
                    <a:lnTo>
                      <a:pt x="0" y="795"/>
                    </a:lnTo>
                    <a:lnTo>
                      <a:pt x="0" y="775"/>
                    </a:lnTo>
                    <a:lnTo>
                      <a:pt x="4" y="775"/>
                    </a:lnTo>
                    <a:close/>
                    <a:moveTo>
                      <a:pt x="4" y="809"/>
                    </a:moveTo>
                    <a:lnTo>
                      <a:pt x="4" y="814"/>
                    </a:lnTo>
                    <a:lnTo>
                      <a:pt x="0" y="814"/>
                    </a:lnTo>
                    <a:lnTo>
                      <a:pt x="0" y="809"/>
                    </a:lnTo>
                    <a:lnTo>
                      <a:pt x="4" y="809"/>
                    </a:lnTo>
                    <a:close/>
                    <a:moveTo>
                      <a:pt x="4" y="829"/>
                    </a:moveTo>
                    <a:lnTo>
                      <a:pt x="4" y="848"/>
                    </a:lnTo>
                    <a:lnTo>
                      <a:pt x="0" y="848"/>
                    </a:lnTo>
                    <a:lnTo>
                      <a:pt x="0" y="829"/>
                    </a:lnTo>
                    <a:lnTo>
                      <a:pt x="4" y="829"/>
                    </a:lnTo>
                    <a:close/>
                    <a:moveTo>
                      <a:pt x="4" y="863"/>
                    </a:moveTo>
                    <a:lnTo>
                      <a:pt x="4" y="868"/>
                    </a:lnTo>
                    <a:lnTo>
                      <a:pt x="0" y="868"/>
                    </a:lnTo>
                    <a:lnTo>
                      <a:pt x="0" y="863"/>
                    </a:lnTo>
                    <a:lnTo>
                      <a:pt x="4" y="863"/>
                    </a:lnTo>
                    <a:close/>
                    <a:moveTo>
                      <a:pt x="4" y="883"/>
                    </a:moveTo>
                    <a:lnTo>
                      <a:pt x="4" y="902"/>
                    </a:lnTo>
                    <a:lnTo>
                      <a:pt x="0" y="902"/>
                    </a:lnTo>
                    <a:lnTo>
                      <a:pt x="0" y="883"/>
                    </a:lnTo>
                    <a:lnTo>
                      <a:pt x="4" y="883"/>
                    </a:lnTo>
                    <a:close/>
                    <a:moveTo>
                      <a:pt x="4" y="917"/>
                    </a:moveTo>
                    <a:lnTo>
                      <a:pt x="4" y="922"/>
                    </a:lnTo>
                    <a:lnTo>
                      <a:pt x="0" y="922"/>
                    </a:lnTo>
                    <a:lnTo>
                      <a:pt x="0" y="917"/>
                    </a:lnTo>
                    <a:lnTo>
                      <a:pt x="4" y="917"/>
                    </a:lnTo>
                    <a:close/>
                    <a:moveTo>
                      <a:pt x="4" y="937"/>
                    </a:moveTo>
                    <a:lnTo>
                      <a:pt x="4" y="956"/>
                    </a:lnTo>
                    <a:lnTo>
                      <a:pt x="0" y="956"/>
                    </a:lnTo>
                    <a:lnTo>
                      <a:pt x="0" y="937"/>
                    </a:lnTo>
                    <a:lnTo>
                      <a:pt x="4" y="937"/>
                    </a:lnTo>
                    <a:close/>
                    <a:moveTo>
                      <a:pt x="4" y="971"/>
                    </a:moveTo>
                    <a:lnTo>
                      <a:pt x="4" y="976"/>
                    </a:lnTo>
                    <a:lnTo>
                      <a:pt x="0" y="976"/>
                    </a:lnTo>
                    <a:lnTo>
                      <a:pt x="0" y="971"/>
                    </a:lnTo>
                    <a:lnTo>
                      <a:pt x="4" y="971"/>
                    </a:lnTo>
                    <a:close/>
                    <a:moveTo>
                      <a:pt x="4" y="990"/>
                    </a:moveTo>
                    <a:lnTo>
                      <a:pt x="4" y="1010"/>
                    </a:lnTo>
                    <a:lnTo>
                      <a:pt x="0" y="1010"/>
                    </a:lnTo>
                    <a:lnTo>
                      <a:pt x="0" y="990"/>
                    </a:lnTo>
                    <a:lnTo>
                      <a:pt x="4" y="990"/>
                    </a:lnTo>
                    <a:close/>
                    <a:moveTo>
                      <a:pt x="4" y="1025"/>
                    </a:moveTo>
                    <a:lnTo>
                      <a:pt x="4" y="1030"/>
                    </a:lnTo>
                    <a:lnTo>
                      <a:pt x="0" y="1030"/>
                    </a:lnTo>
                    <a:lnTo>
                      <a:pt x="0" y="1025"/>
                    </a:lnTo>
                    <a:lnTo>
                      <a:pt x="4" y="1025"/>
                    </a:lnTo>
                    <a:close/>
                    <a:moveTo>
                      <a:pt x="4" y="1044"/>
                    </a:moveTo>
                    <a:lnTo>
                      <a:pt x="4" y="1064"/>
                    </a:lnTo>
                    <a:lnTo>
                      <a:pt x="0" y="1064"/>
                    </a:lnTo>
                    <a:lnTo>
                      <a:pt x="0" y="1044"/>
                    </a:lnTo>
                    <a:lnTo>
                      <a:pt x="4" y="1044"/>
                    </a:lnTo>
                    <a:close/>
                    <a:moveTo>
                      <a:pt x="4" y="1079"/>
                    </a:moveTo>
                    <a:lnTo>
                      <a:pt x="4" y="1083"/>
                    </a:lnTo>
                    <a:lnTo>
                      <a:pt x="0" y="1083"/>
                    </a:lnTo>
                    <a:lnTo>
                      <a:pt x="0" y="1079"/>
                    </a:lnTo>
                    <a:lnTo>
                      <a:pt x="4" y="1079"/>
                    </a:lnTo>
                    <a:close/>
                    <a:moveTo>
                      <a:pt x="4" y="1098"/>
                    </a:moveTo>
                    <a:lnTo>
                      <a:pt x="4" y="1118"/>
                    </a:lnTo>
                    <a:lnTo>
                      <a:pt x="0" y="1118"/>
                    </a:lnTo>
                    <a:lnTo>
                      <a:pt x="0" y="1098"/>
                    </a:lnTo>
                    <a:lnTo>
                      <a:pt x="4" y="1098"/>
                    </a:lnTo>
                    <a:close/>
                    <a:moveTo>
                      <a:pt x="4" y="1132"/>
                    </a:moveTo>
                    <a:lnTo>
                      <a:pt x="4" y="1137"/>
                    </a:lnTo>
                    <a:lnTo>
                      <a:pt x="0" y="1137"/>
                    </a:lnTo>
                    <a:lnTo>
                      <a:pt x="0" y="1132"/>
                    </a:lnTo>
                    <a:lnTo>
                      <a:pt x="4" y="1132"/>
                    </a:lnTo>
                    <a:close/>
                    <a:moveTo>
                      <a:pt x="4" y="1152"/>
                    </a:moveTo>
                    <a:lnTo>
                      <a:pt x="4" y="1172"/>
                    </a:lnTo>
                    <a:lnTo>
                      <a:pt x="0" y="1172"/>
                    </a:lnTo>
                    <a:lnTo>
                      <a:pt x="0" y="1152"/>
                    </a:lnTo>
                    <a:lnTo>
                      <a:pt x="4" y="1152"/>
                    </a:lnTo>
                    <a:close/>
                    <a:moveTo>
                      <a:pt x="4" y="1186"/>
                    </a:moveTo>
                    <a:lnTo>
                      <a:pt x="4" y="1191"/>
                    </a:lnTo>
                    <a:lnTo>
                      <a:pt x="0" y="1191"/>
                    </a:lnTo>
                    <a:lnTo>
                      <a:pt x="0" y="1186"/>
                    </a:lnTo>
                    <a:lnTo>
                      <a:pt x="4" y="1186"/>
                    </a:lnTo>
                    <a:close/>
                    <a:moveTo>
                      <a:pt x="4" y="1206"/>
                    </a:moveTo>
                    <a:lnTo>
                      <a:pt x="4" y="1225"/>
                    </a:lnTo>
                    <a:lnTo>
                      <a:pt x="0" y="1225"/>
                    </a:lnTo>
                    <a:lnTo>
                      <a:pt x="0" y="1206"/>
                    </a:lnTo>
                    <a:lnTo>
                      <a:pt x="4" y="1206"/>
                    </a:lnTo>
                    <a:close/>
                    <a:moveTo>
                      <a:pt x="4" y="1240"/>
                    </a:moveTo>
                    <a:lnTo>
                      <a:pt x="4" y="1245"/>
                    </a:lnTo>
                    <a:lnTo>
                      <a:pt x="0" y="1245"/>
                    </a:lnTo>
                    <a:lnTo>
                      <a:pt x="0" y="1240"/>
                    </a:lnTo>
                    <a:lnTo>
                      <a:pt x="4" y="1240"/>
                    </a:lnTo>
                    <a:close/>
                    <a:moveTo>
                      <a:pt x="4" y="1260"/>
                    </a:moveTo>
                    <a:lnTo>
                      <a:pt x="4" y="1279"/>
                    </a:lnTo>
                    <a:lnTo>
                      <a:pt x="0" y="1279"/>
                    </a:lnTo>
                    <a:lnTo>
                      <a:pt x="0" y="1260"/>
                    </a:lnTo>
                    <a:lnTo>
                      <a:pt x="4" y="1260"/>
                    </a:lnTo>
                    <a:close/>
                    <a:moveTo>
                      <a:pt x="4" y="1294"/>
                    </a:moveTo>
                    <a:lnTo>
                      <a:pt x="4" y="1299"/>
                    </a:lnTo>
                    <a:lnTo>
                      <a:pt x="0" y="1299"/>
                    </a:lnTo>
                    <a:lnTo>
                      <a:pt x="0" y="1294"/>
                    </a:lnTo>
                    <a:lnTo>
                      <a:pt x="4" y="1294"/>
                    </a:lnTo>
                    <a:close/>
                    <a:moveTo>
                      <a:pt x="4" y="1313"/>
                    </a:moveTo>
                    <a:lnTo>
                      <a:pt x="4" y="1333"/>
                    </a:lnTo>
                    <a:lnTo>
                      <a:pt x="0" y="1333"/>
                    </a:lnTo>
                    <a:lnTo>
                      <a:pt x="0" y="1313"/>
                    </a:lnTo>
                    <a:lnTo>
                      <a:pt x="4" y="1313"/>
                    </a:lnTo>
                    <a:close/>
                    <a:moveTo>
                      <a:pt x="4" y="1348"/>
                    </a:moveTo>
                    <a:lnTo>
                      <a:pt x="4" y="1353"/>
                    </a:lnTo>
                    <a:lnTo>
                      <a:pt x="0" y="1353"/>
                    </a:lnTo>
                    <a:lnTo>
                      <a:pt x="0" y="1348"/>
                    </a:lnTo>
                    <a:lnTo>
                      <a:pt x="4" y="1348"/>
                    </a:lnTo>
                    <a:close/>
                    <a:moveTo>
                      <a:pt x="4" y="1367"/>
                    </a:moveTo>
                    <a:lnTo>
                      <a:pt x="4" y="1387"/>
                    </a:lnTo>
                    <a:lnTo>
                      <a:pt x="0" y="1387"/>
                    </a:lnTo>
                    <a:lnTo>
                      <a:pt x="0" y="1367"/>
                    </a:lnTo>
                    <a:lnTo>
                      <a:pt x="4" y="1367"/>
                    </a:lnTo>
                    <a:close/>
                    <a:moveTo>
                      <a:pt x="4" y="1402"/>
                    </a:moveTo>
                    <a:lnTo>
                      <a:pt x="4" y="1406"/>
                    </a:lnTo>
                    <a:lnTo>
                      <a:pt x="0" y="1406"/>
                    </a:lnTo>
                    <a:lnTo>
                      <a:pt x="0" y="1402"/>
                    </a:lnTo>
                    <a:lnTo>
                      <a:pt x="4" y="1402"/>
                    </a:lnTo>
                    <a:close/>
                    <a:moveTo>
                      <a:pt x="4" y="1421"/>
                    </a:moveTo>
                    <a:lnTo>
                      <a:pt x="4" y="1441"/>
                    </a:lnTo>
                    <a:lnTo>
                      <a:pt x="0" y="1441"/>
                    </a:lnTo>
                    <a:lnTo>
                      <a:pt x="0" y="1421"/>
                    </a:lnTo>
                    <a:lnTo>
                      <a:pt x="4" y="1421"/>
                    </a:lnTo>
                    <a:close/>
                    <a:moveTo>
                      <a:pt x="4" y="1455"/>
                    </a:moveTo>
                    <a:lnTo>
                      <a:pt x="4" y="1460"/>
                    </a:lnTo>
                    <a:lnTo>
                      <a:pt x="0" y="1460"/>
                    </a:lnTo>
                    <a:lnTo>
                      <a:pt x="0" y="1455"/>
                    </a:lnTo>
                    <a:lnTo>
                      <a:pt x="4" y="1455"/>
                    </a:lnTo>
                    <a:close/>
                    <a:moveTo>
                      <a:pt x="4" y="1475"/>
                    </a:moveTo>
                    <a:lnTo>
                      <a:pt x="4" y="1495"/>
                    </a:lnTo>
                    <a:lnTo>
                      <a:pt x="0" y="1495"/>
                    </a:lnTo>
                    <a:lnTo>
                      <a:pt x="0" y="1475"/>
                    </a:lnTo>
                    <a:lnTo>
                      <a:pt x="4" y="1475"/>
                    </a:lnTo>
                    <a:close/>
                    <a:moveTo>
                      <a:pt x="4" y="1509"/>
                    </a:moveTo>
                    <a:lnTo>
                      <a:pt x="4" y="1514"/>
                    </a:lnTo>
                    <a:lnTo>
                      <a:pt x="0" y="1514"/>
                    </a:lnTo>
                    <a:lnTo>
                      <a:pt x="0" y="1509"/>
                    </a:lnTo>
                    <a:lnTo>
                      <a:pt x="4" y="1509"/>
                    </a:lnTo>
                    <a:close/>
                    <a:moveTo>
                      <a:pt x="4" y="1529"/>
                    </a:moveTo>
                    <a:lnTo>
                      <a:pt x="4" y="1548"/>
                    </a:lnTo>
                    <a:lnTo>
                      <a:pt x="0" y="1548"/>
                    </a:lnTo>
                    <a:lnTo>
                      <a:pt x="0" y="1529"/>
                    </a:lnTo>
                    <a:lnTo>
                      <a:pt x="4" y="1529"/>
                    </a:lnTo>
                    <a:close/>
                    <a:moveTo>
                      <a:pt x="4" y="1563"/>
                    </a:moveTo>
                    <a:lnTo>
                      <a:pt x="4" y="1568"/>
                    </a:lnTo>
                    <a:lnTo>
                      <a:pt x="0" y="1568"/>
                    </a:lnTo>
                    <a:lnTo>
                      <a:pt x="0" y="1563"/>
                    </a:lnTo>
                    <a:lnTo>
                      <a:pt x="4" y="1563"/>
                    </a:lnTo>
                    <a:close/>
                    <a:moveTo>
                      <a:pt x="4" y="1583"/>
                    </a:moveTo>
                    <a:lnTo>
                      <a:pt x="4" y="1602"/>
                    </a:lnTo>
                    <a:lnTo>
                      <a:pt x="0" y="1602"/>
                    </a:lnTo>
                    <a:lnTo>
                      <a:pt x="0" y="1583"/>
                    </a:lnTo>
                    <a:lnTo>
                      <a:pt x="4" y="1583"/>
                    </a:lnTo>
                    <a:close/>
                    <a:moveTo>
                      <a:pt x="4" y="1617"/>
                    </a:moveTo>
                    <a:lnTo>
                      <a:pt x="4" y="1622"/>
                    </a:lnTo>
                    <a:lnTo>
                      <a:pt x="0" y="1622"/>
                    </a:lnTo>
                    <a:lnTo>
                      <a:pt x="0" y="1617"/>
                    </a:lnTo>
                    <a:lnTo>
                      <a:pt x="4" y="1617"/>
                    </a:lnTo>
                    <a:close/>
                    <a:moveTo>
                      <a:pt x="4" y="1637"/>
                    </a:moveTo>
                    <a:lnTo>
                      <a:pt x="4" y="1656"/>
                    </a:lnTo>
                    <a:lnTo>
                      <a:pt x="0" y="1656"/>
                    </a:lnTo>
                    <a:lnTo>
                      <a:pt x="0" y="1637"/>
                    </a:lnTo>
                    <a:lnTo>
                      <a:pt x="4" y="1637"/>
                    </a:lnTo>
                    <a:close/>
                    <a:moveTo>
                      <a:pt x="4" y="1671"/>
                    </a:moveTo>
                    <a:lnTo>
                      <a:pt x="4" y="1676"/>
                    </a:lnTo>
                    <a:lnTo>
                      <a:pt x="0" y="1676"/>
                    </a:lnTo>
                    <a:lnTo>
                      <a:pt x="0" y="1671"/>
                    </a:lnTo>
                    <a:lnTo>
                      <a:pt x="4" y="1671"/>
                    </a:lnTo>
                    <a:close/>
                    <a:moveTo>
                      <a:pt x="4" y="1690"/>
                    </a:moveTo>
                    <a:lnTo>
                      <a:pt x="4" y="1710"/>
                    </a:lnTo>
                    <a:lnTo>
                      <a:pt x="0" y="1710"/>
                    </a:lnTo>
                    <a:lnTo>
                      <a:pt x="0" y="1690"/>
                    </a:lnTo>
                    <a:lnTo>
                      <a:pt x="4" y="1690"/>
                    </a:lnTo>
                    <a:close/>
                    <a:moveTo>
                      <a:pt x="4" y="1725"/>
                    </a:moveTo>
                    <a:lnTo>
                      <a:pt x="4" y="1730"/>
                    </a:lnTo>
                    <a:lnTo>
                      <a:pt x="0" y="1730"/>
                    </a:lnTo>
                    <a:lnTo>
                      <a:pt x="0" y="1725"/>
                    </a:lnTo>
                    <a:lnTo>
                      <a:pt x="4" y="1725"/>
                    </a:lnTo>
                    <a:close/>
                    <a:moveTo>
                      <a:pt x="4" y="1744"/>
                    </a:moveTo>
                    <a:lnTo>
                      <a:pt x="4" y="1764"/>
                    </a:lnTo>
                    <a:lnTo>
                      <a:pt x="0" y="1764"/>
                    </a:lnTo>
                    <a:lnTo>
                      <a:pt x="0" y="1744"/>
                    </a:lnTo>
                    <a:lnTo>
                      <a:pt x="4" y="1744"/>
                    </a:lnTo>
                    <a:close/>
                    <a:moveTo>
                      <a:pt x="4" y="1778"/>
                    </a:moveTo>
                    <a:lnTo>
                      <a:pt x="4" y="1783"/>
                    </a:lnTo>
                    <a:lnTo>
                      <a:pt x="0" y="1783"/>
                    </a:lnTo>
                    <a:lnTo>
                      <a:pt x="0" y="1778"/>
                    </a:lnTo>
                    <a:lnTo>
                      <a:pt x="4" y="1778"/>
                    </a:lnTo>
                    <a:close/>
                    <a:moveTo>
                      <a:pt x="4" y="1798"/>
                    </a:moveTo>
                    <a:lnTo>
                      <a:pt x="4" y="1818"/>
                    </a:lnTo>
                    <a:lnTo>
                      <a:pt x="0" y="1818"/>
                    </a:lnTo>
                    <a:lnTo>
                      <a:pt x="0" y="1798"/>
                    </a:lnTo>
                    <a:lnTo>
                      <a:pt x="4" y="1798"/>
                    </a:lnTo>
                    <a:close/>
                    <a:moveTo>
                      <a:pt x="4" y="1832"/>
                    </a:moveTo>
                    <a:lnTo>
                      <a:pt x="4" y="1837"/>
                    </a:lnTo>
                    <a:lnTo>
                      <a:pt x="0" y="1837"/>
                    </a:lnTo>
                    <a:lnTo>
                      <a:pt x="0" y="1832"/>
                    </a:lnTo>
                    <a:lnTo>
                      <a:pt x="4" y="1832"/>
                    </a:lnTo>
                    <a:close/>
                    <a:moveTo>
                      <a:pt x="4" y="1852"/>
                    </a:moveTo>
                    <a:lnTo>
                      <a:pt x="4" y="1871"/>
                    </a:lnTo>
                    <a:lnTo>
                      <a:pt x="0" y="1871"/>
                    </a:lnTo>
                    <a:lnTo>
                      <a:pt x="0" y="1852"/>
                    </a:lnTo>
                    <a:lnTo>
                      <a:pt x="4" y="1852"/>
                    </a:lnTo>
                    <a:close/>
                    <a:moveTo>
                      <a:pt x="4" y="1886"/>
                    </a:moveTo>
                    <a:lnTo>
                      <a:pt x="4" y="1891"/>
                    </a:lnTo>
                    <a:lnTo>
                      <a:pt x="0" y="1891"/>
                    </a:lnTo>
                    <a:lnTo>
                      <a:pt x="0" y="1886"/>
                    </a:lnTo>
                    <a:lnTo>
                      <a:pt x="4" y="1886"/>
                    </a:lnTo>
                    <a:close/>
                    <a:moveTo>
                      <a:pt x="4" y="1906"/>
                    </a:moveTo>
                    <a:lnTo>
                      <a:pt x="4" y="1925"/>
                    </a:lnTo>
                    <a:lnTo>
                      <a:pt x="0" y="1925"/>
                    </a:lnTo>
                    <a:lnTo>
                      <a:pt x="0" y="1906"/>
                    </a:lnTo>
                    <a:lnTo>
                      <a:pt x="4" y="1906"/>
                    </a:lnTo>
                    <a:close/>
                    <a:moveTo>
                      <a:pt x="4" y="1940"/>
                    </a:moveTo>
                    <a:lnTo>
                      <a:pt x="4" y="1945"/>
                    </a:lnTo>
                    <a:lnTo>
                      <a:pt x="0" y="1945"/>
                    </a:lnTo>
                    <a:lnTo>
                      <a:pt x="0" y="1940"/>
                    </a:lnTo>
                    <a:lnTo>
                      <a:pt x="4" y="1940"/>
                    </a:lnTo>
                    <a:close/>
                    <a:moveTo>
                      <a:pt x="4" y="1960"/>
                    </a:moveTo>
                    <a:lnTo>
                      <a:pt x="4" y="1979"/>
                    </a:lnTo>
                    <a:lnTo>
                      <a:pt x="0" y="1979"/>
                    </a:lnTo>
                    <a:lnTo>
                      <a:pt x="0" y="1960"/>
                    </a:lnTo>
                    <a:lnTo>
                      <a:pt x="4" y="1960"/>
                    </a:lnTo>
                    <a:close/>
                    <a:moveTo>
                      <a:pt x="4" y="1994"/>
                    </a:moveTo>
                    <a:lnTo>
                      <a:pt x="4" y="1999"/>
                    </a:lnTo>
                    <a:lnTo>
                      <a:pt x="0" y="1999"/>
                    </a:lnTo>
                    <a:lnTo>
                      <a:pt x="0" y="1994"/>
                    </a:lnTo>
                    <a:lnTo>
                      <a:pt x="4" y="1994"/>
                    </a:lnTo>
                    <a:close/>
                    <a:moveTo>
                      <a:pt x="4" y="2013"/>
                    </a:moveTo>
                    <a:lnTo>
                      <a:pt x="4" y="2033"/>
                    </a:lnTo>
                    <a:lnTo>
                      <a:pt x="0" y="2033"/>
                    </a:lnTo>
                    <a:lnTo>
                      <a:pt x="0" y="2013"/>
                    </a:lnTo>
                    <a:lnTo>
                      <a:pt x="4" y="2013"/>
                    </a:lnTo>
                    <a:close/>
                    <a:moveTo>
                      <a:pt x="4" y="2048"/>
                    </a:moveTo>
                    <a:lnTo>
                      <a:pt x="4" y="2053"/>
                    </a:lnTo>
                    <a:lnTo>
                      <a:pt x="0" y="2053"/>
                    </a:lnTo>
                    <a:lnTo>
                      <a:pt x="0" y="2048"/>
                    </a:lnTo>
                    <a:lnTo>
                      <a:pt x="4" y="2048"/>
                    </a:lnTo>
                    <a:close/>
                    <a:moveTo>
                      <a:pt x="4" y="2067"/>
                    </a:moveTo>
                    <a:lnTo>
                      <a:pt x="4" y="2087"/>
                    </a:lnTo>
                    <a:lnTo>
                      <a:pt x="0" y="2087"/>
                    </a:lnTo>
                    <a:lnTo>
                      <a:pt x="0" y="2067"/>
                    </a:lnTo>
                    <a:lnTo>
                      <a:pt x="4" y="2067"/>
                    </a:lnTo>
                    <a:close/>
                    <a:moveTo>
                      <a:pt x="4" y="2102"/>
                    </a:moveTo>
                    <a:lnTo>
                      <a:pt x="4" y="2106"/>
                    </a:lnTo>
                    <a:lnTo>
                      <a:pt x="0" y="2106"/>
                    </a:lnTo>
                    <a:lnTo>
                      <a:pt x="0" y="2102"/>
                    </a:lnTo>
                    <a:lnTo>
                      <a:pt x="4" y="2102"/>
                    </a:lnTo>
                    <a:close/>
                    <a:moveTo>
                      <a:pt x="4" y="2121"/>
                    </a:moveTo>
                    <a:lnTo>
                      <a:pt x="4" y="2141"/>
                    </a:lnTo>
                    <a:lnTo>
                      <a:pt x="0" y="2141"/>
                    </a:lnTo>
                    <a:lnTo>
                      <a:pt x="0" y="2121"/>
                    </a:lnTo>
                    <a:lnTo>
                      <a:pt x="4" y="2121"/>
                    </a:lnTo>
                    <a:close/>
                    <a:moveTo>
                      <a:pt x="4" y="2155"/>
                    </a:moveTo>
                    <a:lnTo>
                      <a:pt x="4" y="2160"/>
                    </a:lnTo>
                    <a:lnTo>
                      <a:pt x="0" y="2160"/>
                    </a:lnTo>
                    <a:lnTo>
                      <a:pt x="0" y="2155"/>
                    </a:lnTo>
                    <a:lnTo>
                      <a:pt x="4" y="2155"/>
                    </a:lnTo>
                    <a:close/>
                    <a:moveTo>
                      <a:pt x="4" y="2175"/>
                    </a:moveTo>
                    <a:lnTo>
                      <a:pt x="4" y="2195"/>
                    </a:lnTo>
                    <a:lnTo>
                      <a:pt x="0" y="2195"/>
                    </a:lnTo>
                    <a:lnTo>
                      <a:pt x="0" y="2175"/>
                    </a:lnTo>
                    <a:lnTo>
                      <a:pt x="4" y="2175"/>
                    </a:lnTo>
                    <a:close/>
                    <a:moveTo>
                      <a:pt x="4" y="2209"/>
                    </a:moveTo>
                    <a:lnTo>
                      <a:pt x="4" y="2214"/>
                    </a:lnTo>
                    <a:lnTo>
                      <a:pt x="0" y="2214"/>
                    </a:lnTo>
                    <a:lnTo>
                      <a:pt x="0" y="2209"/>
                    </a:lnTo>
                    <a:lnTo>
                      <a:pt x="4" y="2209"/>
                    </a:lnTo>
                    <a:close/>
                    <a:moveTo>
                      <a:pt x="4" y="2229"/>
                    </a:moveTo>
                    <a:lnTo>
                      <a:pt x="4" y="2248"/>
                    </a:lnTo>
                    <a:lnTo>
                      <a:pt x="0" y="2248"/>
                    </a:lnTo>
                    <a:lnTo>
                      <a:pt x="0" y="2229"/>
                    </a:lnTo>
                    <a:lnTo>
                      <a:pt x="4" y="2229"/>
                    </a:lnTo>
                    <a:close/>
                    <a:moveTo>
                      <a:pt x="4" y="2263"/>
                    </a:moveTo>
                    <a:lnTo>
                      <a:pt x="4" y="2268"/>
                    </a:lnTo>
                    <a:lnTo>
                      <a:pt x="0" y="2268"/>
                    </a:lnTo>
                    <a:lnTo>
                      <a:pt x="0" y="2263"/>
                    </a:lnTo>
                    <a:lnTo>
                      <a:pt x="4" y="2263"/>
                    </a:lnTo>
                    <a:close/>
                    <a:moveTo>
                      <a:pt x="4" y="2283"/>
                    </a:moveTo>
                    <a:lnTo>
                      <a:pt x="4" y="2298"/>
                    </a:lnTo>
                    <a:lnTo>
                      <a:pt x="2" y="2296"/>
                    </a:lnTo>
                    <a:lnTo>
                      <a:pt x="5" y="2296"/>
                    </a:lnTo>
                    <a:lnTo>
                      <a:pt x="5" y="2301"/>
                    </a:lnTo>
                    <a:lnTo>
                      <a:pt x="0" y="2301"/>
                    </a:lnTo>
                    <a:lnTo>
                      <a:pt x="0" y="2283"/>
                    </a:lnTo>
                    <a:lnTo>
                      <a:pt x="4" y="2283"/>
                    </a:lnTo>
                    <a:close/>
                    <a:moveTo>
                      <a:pt x="18" y="2296"/>
                    </a:moveTo>
                    <a:lnTo>
                      <a:pt x="22" y="2296"/>
                    </a:lnTo>
                    <a:lnTo>
                      <a:pt x="22" y="2301"/>
                    </a:lnTo>
                    <a:lnTo>
                      <a:pt x="18" y="2301"/>
                    </a:lnTo>
                    <a:lnTo>
                      <a:pt x="18" y="2296"/>
                    </a:lnTo>
                    <a:close/>
                    <a:moveTo>
                      <a:pt x="35" y="2296"/>
                    </a:moveTo>
                    <a:lnTo>
                      <a:pt x="52" y="2296"/>
                    </a:lnTo>
                    <a:lnTo>
                      <a:pt x="52" y="2301"/>
                    </a:lnTo>
                    <a:lnTo>
                      <a:pt x="35" y="2301"/>
                    </a:lnTo>
                    <a:lnTo>
                      <a:pt x="35" y="2296"/>
                    </a:lnTo>
                    <a:close/>
                    <a:moveTo>
                      <a:pt x="65" y="2296"/>
                    </a:moveTo>
                    <a:lnTo>
                      <a:pt x="69" y="2296"/>
                    </a:lnTo>
                    <a:lnTo>
                      <a:pt x="69" y="2301"/>
                    </a:lnTo>
                    <a:lnTo>
                      <a:pt x="65" y="2301"/>
                    </a:lnTo>
                    <a:lnTo>
                      <a:pt x="65" y="2296"/>
                    </a:lnTo>
                    <a:close/>
                    <a:moveTo>
                      <a:pt x="81" y="2296"/>
                    </a:moveTo>
                    <a:lnTo>
                      <a:pt x="98" y="2296"/>
                    </a:lnTo>
                    <a:lnTo>
                      <a:pt x="98" y="2301"/>
                    </a:lnTo>
                    <a:lnTo>
                      <a:pt x="81" y="2301"/>
                    </a:lnTo>
                    <a:lnTo>
                      <a:pt x="81" y="2296"/>
                    </a:lnTo>
                    <a:close/>
                    <a:moveTo>
                      <a:pt x="111" y="2296"/>
                    </a:moveTo>
                    <a:lnTo>
                      <a:pt x="115" y="2296"/>
                    </a:lnTo>
                    <a:lnTo>
                      <a:pt x="115" y="2301"/>
                    </a:lnTo>
                    <a:lnTo>
                      <a:pt x="111" y="2301"/>
                    </a:lnTo>
                    <a:lnTo>
                      <a:pt x="111" y="2296"/>
                    </a:lnTo>
                    <a:close/>
                    <a:moveTo>
                      <a:pt x="128" y="2296"/>
                    </a:moveTo>
                    <a:lnTo>
                      <a:pt x="145" y="2296"/>
                    </a:lnTo>
                    <a:lnTo>
                      <a:pt x="145" y="2301"/>
                    </a:lnTo>
                    <a:lnTo>
                      <a:pt x="128" y="2301"/>
                    </a:lnTo>
                    <a:lnTo>
                      <a:pt x="128" y="2296"/>
                    </a:lnTo>
                    <a:close/>
                    <a:moveTo>
                      <a:pt x="158" y="2296"/>
                    </a:moveTo>
                    <a:lnTo>
                      <a:pt x="162" y="2296"/>
                    </a:lnTo>
                    <a:lnTo>
                      <a:pt x="162" y="2301"/>
                    </a:lnTo>
                    <a:lnTo>
                      <a:pt x="158" y="2301"/>
                    </a:lnTo>
                    <a:lnTo>
                      <a:pt x="158" y="2296"/>
                    </a:lnTo>
                    <a:close/>
                    <a:moveTo>
                      <a:pt x="175" y="2296"/>
                    </a:moveTo>
                    <a:lnTo>
                      <a:pt x="192" y="2296"/>
                    </a:lnTo>
                    <a:lnTo>
                      <a:pt x="192" y="2301"/>
                    </a:lnTo>
                    <a:lnTo>
                      <a:pt x="175" y="2301"/>
                    </a:lnTo>
                    <a:lnTo>
                      <a:pt x="175" y="2296"/>
                    </a:lnTo>
                    <a:close/>
                    <a:moveTo>
                      <a:pt x="204" y="2296"/>
                    </a:moveTo>
                    <a:lnTo>
                      <a:pt x="209" y="2296"/>
                    </a:lnTo>
                    <a:lnTo>
                      <a:pt x="209" y="2301"/>
                    </a:lnTo>
                    <a:lnTo>
                      <a:pt x="204" y="2301"/>
                    </a:lnTo>
                    <a:lnTo>
                      <a:pt x="204" y="2296"/>
                    </a:lnTo>
                    <a:close/>
                    <a:moveTo>
                      <a:pt x="221" y="2296"/>
                    </a:moveTo>
                    <a:lnTo>
                      <a:pt x="238" y="2296"/>
                    </a:lnTo>
                    <a:lnTo>
                      <a:pt x="238" y="2301"/>
                    </a:lnTo>
                    <a:lnTo>
                      <a:pt x="221" y="2301"/>
                    </a:lnTo>
                    <a:lnTo>
                      <a:pt x="221" y="2296"/>
                    </a:lnTo>
                    <a:close/>
                    <a:moveTo>
                      <a:pt x="251" y="2296"/>
                    </a:moveTo>
                    <a:lnTo>
                      <a:pt x="255" y="2296"/>
                    </a:lnTo>
                    <a:lnTo>
                      <a:pt x="255" y="2301"/>
                    </a:lnTo>
                    <a:lnTo>
                      <a:pt x="251" y="2301"/>
                    </a:lnTo>
                    <a:lnTo>
                      <a:pt x="251" y="2296"/>
                    </a:lnTo>
                    <a:close/>
                    <a:moveTo>
                      <a:pt x="268" y="2296"/>
                    </a:moveTo>
                    <a:lnTo>
                      <a:pt x="285" y="2296"/>
                    </a:lnTo>
                    <a:lnTo>
                      <a:pt x="285" y="2301"/>
                    </a:lnTo>
                    <a:lnTo>
                      <a:pt x="268" y="2301"/>
                    </a:lnTo>
                    <a:lnTo>
                      <a:pt x="268" y="2296"/>
                    </a:lnTo>
                    <a:close/>
                    <a:moveTo>
                      <a:pt x="298" y="2296"/>
                    </a:moveTo>
                    <a:lnTo>
                      <a:pt x="302" y="2296"/>
                    </a:lnTo>
                    <a:lnTo>
                      <a:pt x="302" y="2301"/>
                    </a:lnTo>
                    <a:lnTo>
                      <a:pt x="298" y="2301"/>
                    </a:lnTo>
                    <a:lnTo>
                      <a:pt x="298" y="2296"/>
                    </a:lnTo>
                    <a:close/>
                    <a:moveTo>
                      <a:pt x="315" y="2296"/>
                    </a:moveTo>
                    <a:lnTo>
                      <a:pt x="332" y="2296"/>
                    </a:lnTo>
                    <a:lnTo>
                      <a:pt x="332" y="2301"/>
                    </a:lnTo>
                    <a:lnTo>
                      <a:pt x="315" y="2301"/>
                    </a:lnTo>
                    <a:lnTo>
                      <a:pt x="315" y="2296"/>
                    </a:lnTo>
                    <a:close/>
                    <a:moveTo>
                      <a:pt x="344" y="2296"/>
                    </a:moveTo>
                    <a:lnTo>
                      <a:pt x="348" y="2296"/>
                    </a:lnTo>
                    <a:lnTo>
                      <a:pt x="348" y="2301"/>
                    </a:lnTo>
                    <a:lnTo>
                      <a:pt x="344" y="2301"/>
                    </a:lnTo>
                    <a:lnTo>
                      <a:pt x="344" y="2296"/>
                    </a:lnTo>
                    <a:close/>
                    <a:moveTo>
                      <a:pt x="361" y="2296"/>
                    </a:moveTo>
                    <a:lnTo>
                      <a:pt x="378" y="2296"/>
                    </a:lnTo>
                    <a:lnTo>
                      <a:pt x="378" y="2301"/>
                    </a:lnTo>
                    <a:lnTo>
                      <a:pt x="361" y="2301"/>
                    </a:lnTo>
                    <a:lnTo>
                      <a:pt x="361" y="2296"/>
                    </a:lnTo>
                    <a:close/>
                    <a:moveTo>
                      <a:pt x="391" y="2296"/>
                    </a:moveTo>
                    <a:lnTo>
                      <a:pt x="395" y="2296"/>
                    </a:lnTo>
                    <a:lnTo>
                      <a:pt x="395" y="2301"/>
                    </a:lnTo>
                    <a:lnTo>
                      <a:pt x="391" y="2301"/>
                    </a:lnTo>
                    <a:lnTo>
                      <a:pt x="391" y="2296"/>
                    </a:lnTo>
                    <a:close/>
                    <a:moveTo>
                      <a:pt x="408" y="2296"/>
                    </a:moveTo>
                    <a:lnTo>
                      <a:pt x="425" y="2296"/>
                    </a:lnTo>
                    <a:lnTo>
                      <a:pt x="425" y="2301"/>
                    </a:lnTo>
                    <a:lnTo>
                      <a:pt x="408" y="2301"/>
                    </a:lnTo>
                    <a:lnTo>
                      <a:pt x="408" y="2296"/>
                    </a:lnTo>
                    <a:close/>
                    <a:moveTo>
                      <a:pt x="437" y="2296"/>
                    </a:moveTo>
                    <a:lnTo>
                      <a:pt x="442" y="2296"/>
                    </a:lnTo>
                    <a:lnTo>
                      <a:pt x="442" y="2301"/>
                    </a:lnTo>
                    <a:lnTo>
                      <a:pt x="437" y="2301"/>
                    </a:lnTo>
                    <a:lnTo>
                      <a:pt x="437" y="2296"/>
                    </a:lnTo>
                    <a:close/>
                    <a:moveTo>
                      <a:pt x="454" y="2296"/>
                    </a:moveTo>
                    <a:lnTo>
                      <a:pt x="471" y="2296"/>
                    </a:lnTo>
                    <a:lnTo>
                      <a:pt x="471" y="2301"/>
                    </a:lnTo>
                    <a:lnTo>
                      <a:pt x="454" y="2301"/>
                    </a:lnTo>
                    <a:lnTo>
                      <a:pt x="454" y="2296"/>
                    </a:lnTo>
                    <a:close/>
                    <a:moveTo>
                      <a:pt x="484" y="2296"/>
                    </a:moveTo>
                    <a:lnTo>
                      <a:pt x="488" y="2296"/>
                    </a:lnTo>
                    <a:lnTo>
                      <a:pt x="488" y="2301"/>
                    </a:lnTo>
                    <a:lnTo>
                      <a:pt x="484" y="2301"/>
                    </a:lnTo>
                    <a:lnTo>
                      <a:pt x="484" y="2296"/>
                    </a:lnTo>
                    <a:close/>
                    <a:moveTo>
                      <a:pt x="501" y="2296"/>
                    </a:moveTo>
                    <a:lnTo>
                      <a:pt x="518" y="2296"/>
                    </a:lnTo>
                    <a:lnTo>
                      <a:pt x="518" y="2301"/>
                    </a:lnTo>
                    <a:lnTo>
                      <a:pt x="501" y="2301"/>
                    </a:lnTo>
                    <a:lnTo>
                      <a:pt x="501" y="2296"/>
                    </a:lnTo>
                    <a:close/>
                    <a:moveTo>
                      <a:pt x="531" y="2296"/>
                    </a:moveTo>
                    <a:lnTo>
                      <a:pt x="535" y="2296"/>
                    </a:lnTo>
                    <a:lnTo>
                      <a:pt x="535" y="2301"/>
                    </a:lnTo>
                    <a:lnTo>
                      <a:pt x="531" y="2301"/>
                    </a:lnTo>
                    <a:lnTo>
                      <a:pt x="531" y="2296"/>
                    </a:lnTo>
                    <a:close/>
                    <a:moveTo>
                      <a:pt x="548" y="2296"/>
                    </a:moveTo>
                    <a:lnTo>
                      <a:pt x="565" y="2296"/>
                    </a:lnTo>
                    <a:lnTo>
                      <a:pt x="565" y="2301"/>
                    </a:lnTo>
                    <a:lnTo>
                      <a:pt x="548" y="2301"/>
                    </a:lnTo>
                    <a:lnTo>
                      <a:pt x="548" y="2296"/>
                    </a:lnTo>
                    <a:close/>
                    <a:moveTo>
                      <a:pt x="577" y="2296"/>
                    </a:moveTo>
                    <a:lnTo>
                      <a:pt x="582" y="2296"/>
                    </a:lnTo>
                    <a:lnTo>
                      <a:pt x="582" y="2301"/>
                    </a:lnTo>
                    <a:lnTo>
                      <a:pt x="577" y="2301"/>
                    </a:lnTo>
                    <a:lnTo>
                      <a:pt x="577" y="2296"/>
                    </a:lnTo>
                    <a:close/>
                    <a:moveTo>
                      <a:pt x="594" y="2296"/>
                    </a:moveTo>
                    <a:lnTo>
                      <a:pt x="611" y="2296"/>
                    </a:lnTo>
                    <a:lnTo>
                      <a:pt x="611" y="2301"/>
                    </a:lnTo>
                    <a:lnTo>
                      <a:pt x="594" y="2301"/>
                    </a:lnTo>
                    <a:lnTo>
                      <a:pt x="594" y="2296"/>
                    </a:lnTo>
                    <a:close/>
                    <a:moveTo>
                      <a:pt x="624" y="2296"/>
                    </a:moveTo>
                    <a:lnTo>
                      <a:pt x="628" y="2296"/>
                    </a:lnTo>
                    <a:lnTo>
                      <a:pt x="628" y="2301"/>
                    </a:lnTo>
                    <a:lnTo>
                      <a:pt x="624" y="2301"/>
                    </a:lnTo>
                    <a:lnTo>
                      <a:pt x="624" y="2296"/>
                    </a:lnTo>
                    <a:close/>
                    <a:moveTo>
                      <a:pt x="641" y="2296"/>
                    </a:moveTo>
                    <a:lnTo>
                      <a:pt x="658" y="2296"/>
                    </a:lnTo>
                    <a:lnTo>
                      <a:pt x="658" y="2301"/>
                    </a:lnTo>
                    <a:lnTo>
                      <a:pt x="641" y="2301"/>
                    </a:lnTo>
                    <a:lnTo>
                      <a:pt x="641" y="2296"/>
                    </a:lnTo>
                    <a:close/>
                    <a:moveTo>
                      <a:pt x="671" y="2296"/>
                    </a:moveTo>
                    <a:lnTo>
                      <a:pt x="675" y="2296"/>
                    </a:lnTo>
                    <a:lnTo>
                      <a:pt x="675" y="2301"/>
                    </a:lnTo>
                    <a:lnTo>
                      <a:pt x="671" y="2301"/>
                    </a:lnTo>
                    <a:lnTo>
                      <a:pt x="671" y="2296"/>
                    </a:lnTo>
                    <a:close/>
                    <a:moveTo>
                      <a:pt x="688" y="2296"/>
                    </a:moveTo>
                    <a:lnTo>
                      <a:pt x="705" y="2296"/>
                    </a:lnTo>
                    <a:lnTo>
                      <a:pt x="705" y="2301"/>
                    </a:lnTo>
                    <a:lnTo>
                      <a:pt x="688" y="2301"/>
                    </a:lnTo>
                    <a:lnTo>
                      <a:pt x="688" y="2296"/>
                    </a:lnTo>
                    <a:close/>
                    <a:moveTo>
                      <a:pt x="717" y="2296"/>
                    </a:moveTo>
                    <a:lnTo>
                      <a:pt x="721" y="2296"/>
                    </a:lnTo>
                    <a:lnTo>
                      <a:pt x="721" y="2301"/>
                    </a:lnTo>
                    <a:lnTo>
                      <a:pt x="717" y="2301"/>
                    </a:lnTo>
                    <a:lnTo>
                      <a:pt x="717" y="2296"/>
                    </a:lnTo>
                    <a:close/>
                    <a:moveTo>
                      <a:pt x="734" y="2296"/>
                    </a:moveTo>
                    <a:lnTo>
                      <a:pt x="751" y="2296"/>
                    </a:lnTo>
                    <a:lnTo>
                      <a:pt x="751" y="2301"/>
                    </a:lnTo>
                    <a:lnTo>
                      <a:pt x="734" y="2301"/>
                    </a:lnTo>
                    <a:lnTo>
                      <a:pt x="734" y="2296"/>
                    </a:lnTo>
                    <a:close/>
                    <a:moveTo>
                      <a:pt x="764" y="2296"/>
                    </a:moveTo>
                    <a:lnTo>
                      <a:pt x="768" y="2296"/>
                    </a:lnTo>
                    <a:lnTo>
                      <a:pt x="768" y="2301"/>
                    </a:lnTo>
                    <a:lnTo>
                      <a:pt x="764" y="2301"/>
                    </a:lnTo>
                    <a:lnTo>
                      <a:pt x="764" y="2296"/>
                    </a:lnTo>
                    <a:close/>
                    <a:moveTo>
                      <a:pt x="781" y="2296"/>
                    </a:moveTo>
                    <a:lnTo>
                      <a:pt x="798" y="2296"/>
                    </a:lnTo>
                    <a:lnTo>
                      <a:pt x="798" y="2301"/>
                    </a:lnTo>
                    <a:lnTo>
                      <a:pt x="781" y="2301"/>
                    </a:lnTo>
                    <a:lnTo>
                      <a:pt x="781" y="2296"/>
                    </a:lnTo>
                    <a:close/>
                    <a:moveTo>
                      <a:pt x="810" y="2296"/>
                    </a:moveTo>
                    <a:lnTo>
                      <a:pt x="815" y="2296"/>
                    </a:lnTo>
                    <a:lnTo>
                      <a:pt x="815" y="2301"/>
                    </a:lnTo>
                    <a:lnTo>
                      <a:pt x="810" y="2301"/>
                    </a:lnTo>
                    <a:lnTo>
                      <a:pt x="810" y="2296"/>
                    </a:lnTo>
                    <a:close/>
                    <a:moveTo>
                      <a:pt x="827" y="2296"/>
                    </a:moveTo>
                    <a:lnTo>
                      <a:pt x="844" y="2296"/>
                    </a:lnTo>
                    <a:lnTo>
                      <a:pt x="844" y="2301"/>
                    </a:lnTo>
                    <a:lnTo>
                      <a:pt x="827" y="2301"/>
                    </a:lnTo>
                    <a:lnTo>
                      <a:pt x="827" y="2296"/>
                    </a:lnTo>
                    <a:close/>
                    <a:moveTo>
                      <a:pt x="857" y="2296"/>
                    </a:moveTo>
                    <a:lnTo>
                      <a:pt x="861" y="2296"/>
                    </a:lnTo>
                    <a:lnTo>
                      <a:pt x="861" y="2301"/>
                    </a:lnTo>
                    <a:lnTo>
                      <a:pt x="857" y="2301"/>
                    </a:lnTo>
                    <a:lnTo>
                      <a:pt x="857" y="2296"/>
                    </a:lnTo>
                    <a:close/>
                    <a:moveTo>
                      <a:pt x="874" y="2296"/>
                    </a:moveTo>
                    <a:lnTo>
                      <a:pt x="891" y="2296"/>
                    </a:lnTo>
                    <a:lnTo>
                      <a:pt x="891" y="2301"/>
                    </a:lnTo>
                    <a:lnTo>
                      <a:pt x="874" y="2301"/>
                    </a:lnTo>
                    <a:lnTo>
                      <a:pt x="874" y="2296"/>
                    </a:lnTo>
                    <a:close/>
                    <a:moveTo>
                      <a:pt x="904" y="2296"/>
                    </a:moveTo>
                    <a:lnTo>
                      <a:pt x="908" y="2296"/>
                    </a:lnTo>
                    <a:lnTo>
                      <a:pt x="908" y="2301"/>
                    </a:lnTo>
                    <a:lnTo>
                      <a:pt x="904" y="2301"/>
                    </a:lnTo>
                    <a:lnTo>
                      <a:pt x="904" y="2296"/>
                    </a:lnTo>
                    <a:close/>
                    <a:moveTo>
                      <a:pt x="921" y="2296"/>
                    </a:moveTo>
                    <a:lnTo>
                      <a:pt x="938" y="2296"/>
                    </a:lnTo>
                    <a:lnTo>
                      <a:pt x="938" y="2301"/>
                    </a:lnTo>
                    <a:lnTo>
                      <a:pt x="921" y="2301"/>
                    </a:lnTo>
                    <a:lnTo>
                      <a:pt x="921" y="2296"/>
                    </a:lnTo>
                    <a:close/>
                    <a:moveTo>
                      <a:pt x="950" y="2296"/>
                    </a:moveTo>
                    <a:lnTo>
                      <a:pt x="955" y="2296"/>
                    </a:lnTo>
                    <a:lnTo>
                      <a:pt x="955" y="2301"/>
                    </a:lnTo>
                    <a:lnTo>
                      <a:pt x="950" y="2301"/>
                    </a:lnTo>
                    <a:lnTo>
                      <a:pt x="950" y="2296"/>
                    </a:lnTo>
                    <a:close/>
                    <a:moveTo>
                      <a:pt x="967" y="2296"/>
                    </a:moveTo>
                    <a:lnTo>
                      <a:pt x="984" y="2296"/>
                    </a:lnTo>
                    <a:lnTo>
                      <a:pt x="984" y="2301"/>
                    </a:lnTo>
                    <a:lnTo>
                      <a:pt x="967" y="2301"/>
                    </a:lnTo>
                    <a:lnTo>
                      <a:pt x="967" y="2296"/>
                    </a:lnTo>
                    <a:close/>
                    <a:moveTo>
                      <a:pt x="997" y="2296"/>
                    </a:moveTo>
                    <a:lnTo>
                      <a:pt x="1001" y="2296"/>
                    </a:lnTo>
                    <a:lnTo>
                      <a:pt x="1001" y="2301"/>
                    </a:lnTo>
                    <a:lnTo>
                      <a:pt x="997" y="2301"/>
                    </a:lnTo>
                    <a:lnTo>
                      <a:pt x="997" y="2296"/>
                    </a:lnTo>
                    <a:close/>
                    <a:moveTo>
                      <a:pt x="1014" y="2296"/>
                    </a:moveTo>
                    <a:lnTo>
                      <a:pt x="1031" y="2296"/>
                    </a:lnTo>
                    <a:lnTo>
                      <a:pt x="1031" y="2301"/>
                    </a:lnTo>
                    <a:lnTo>
                      <a:pt x="1014" y="2301"/>
                    </a:lnTo>
                    <a:lnTo>
                      <a:pt x="1014" y="2296"/>
                    </a:lnTo>
                    <a:close/>
                    <a:moveTo>
                      <a:pt x="1044" y="2296"/>
                    </a:moveTo>
                    <a:lnTo>
                      <a:pt x="1048" y="2296"/>
                    </a:lnTo>
                    <a:lnTo>
                      <a:pt x="1048" y="2301"/>
                    </a:lnTo>
                    <a:lnTo>
                      <a:pt x="1044" y="2301"/>
                    </a:lnTo>
                    <a:lnTo>
                      <a:pt x="1044" y="2296"/>
                    </a:lnTo>
                    <a:close/>
                    <a:moveTo>
                      <a:pt x="1061" y="2296"/>
                    </a:moveTo>
                    <a:lnTo>
                      <a:pt x="1077" y="2296"/>
                    </a:lnTo>
                    <a:lnTo>
                      <a:pt x="1077" y="2301"/>
                    </a:lnTo>
                    <a:lnTo>
                      <a:pt x="1061" y="2301"/>
                    </a:lnTo>
                    <a:lnTo>
                      <a:pt x="1061" y="2296"/>
                    </a:lnTo>
                    <a:close/>
                    <a:moveTo>
                      <a:pt x="1090" y="2296"/>
                    </a:moveTo>
                    <a:lnTo>
                      <a:pt x="1094" y="2296"/>
                    </a:lnTo>
                    <a:lnTo>
                      <a:pt x="1094" y="2301"/>
                    </a:lnTo>
                    <a:lnTo>
                      <a:pt x="1090" y="2301"/>
                    </a:lnTo>
                    <a:lnTo>
                      <a:pt x="1090" y="2296"/>
                    </a:lnTo>
                    <a:close/>
                    <a:moveTo>
                      <a:pt x="1107" y="2296"/>
                    </a:moveTo>
                    <a:lnTo>
                      <a:pt x="1124" y="2296"/>
                    </a:lnTo>
                    <a:lnTo>
                      <a:pt x="1124" y="2301"/>
                    </a:lnTo>
                    <a:lnTo>
                      <a:pt x="1107" y="2301"/>
                    </a:lnTo>
                    <a:lnTo>
                      <a:pt x="1107" y="2296"/>
                    </a:lnTo>
                    <a:close/>
                    <a:moveTo>
                      <a:pt x="1137" y="2296"/>
                    </a:moveTo>
                    <a:lnTo>
                      <a:pt x="1141" y="2296"/>
                    </a:lnTo>
                    <a:lnTo>
                      <a:pt x="1141" y="2301"/>
                    </a:lnTo>
                    <a:lnTo>
                      <a:pt x="1137" y="2301"/>
                    </a:lnTo>
                    <a:lnTo>
                      <a:pt x="1137" y="2296"/>
                    </a:lnTo>
                    <a:close/>
                    <a:moveTo>
                      <a:pt x="1154" y="2296"/>
                    </a:moveTo>
                    <a:lnTo>
                      <a:pt x="1171" y="2296"/>
                    </a:lnTo>
                    <a:lnTo>
                      <a:pt x="1171" y="2301"/>
                    </a:lnTo>
                    <a:lnTo>
                      <a:pt x="1154" y="2301"/>
                    </a:lnTo>
                    <a:lnTo>
                      <a:pt x="1154" y="2296"/>
                    </a:lnTo>
                    <a:close/>
                    <a:moveTo>
                      <a:pt x="1183" y="2296"/>
                    </a:moveTo>
                    <a:lnTo>
                      <a:pt x="1188" y="2296"/>
                    </a:lnTo>
                    <a:lnTo>
                      <a:pt x="1188" y="2301"/>
                    </a:lnTo>
                    <a:lnTo>
                      <a:pt x="1183" y="2301"/>
                    </a:lnTo>
                    <a:lnTo>
                      <a:pt x="1183" y="2296"/>
                    </a:lnTo>
                    <a:close/>
                    <a:moveTo>
                      <a:pt x="1200" y="2296"/>
                    </a:moveTo>
                    <a:lnTo>
                      <a:pt x="1217" y="2296"/>
                    </a:lnTo>
                    <a:lnTo>
                      <a:pt x="1217" y="2301"/>
                    </a:lnTo>
                    <a:lnTo>
                      <a:pt x="1200" y="2301"/>
                    </a:lnTo>
                    <a:lnTo>
                      <a:pt x="1200" y="2296"/>
                    </a:lnTo>
                    <a:close/>
                    <a:moveTo>
                      <a:pt x="1230" y="2296"/>
                    </a:moveTo>
                    <a:lnTo>
                      <a:pt x="1234" y="2296"/>
                    </a:lnTo>
                    <a:lnTo>
                      <a:pt x="1234" y="2301"/>
                    </a:lnTo>
                    <a:lnTo>
                      <a:pt x="1230" y="2301"/>
                    </a:lnTo>
                    <a:lnTo>
                      <a:pt x="1230" y="2296"/>
                    </a:lnTo>
                    <a:close/>
                    <a:moveTo>
                      <a:pt x="1247" y="2296"/>
                    </a:moveTo>
                    <a:lnTo>
                      <a:pt x="1264" y="2296"/>
                    </a:lnTo>
                    <a:lnTo>
                      <a:pt x="1264" y="2301"/>
                    </a:lnTo>
                    <a:lnTo>
                      <a:pt x="1247" y="2301"/>
                    </a:lnTo>
                    <a:lnTo>
                      <a:pt x="1247" y="2296"/>
                    </a:lnTo>
                    <a:close/>
                    <a:moveTo>
                      <a:pt x="1277" y="2296"/>
                    </a:moveTo>
                    <a:lnTo>
                      <a:pt x="1281" y="2296"/>
                    </a:lnTo>
                    <a:lnTo>
                      <a:pt x="1281" y="2301"/>
                    </a:lnTo>
                    <a:lnTo>
                      <a:pt x="1277" y="2301"/>
                    </a:lnTo>
                    <a:lnTo>
                      <a:pt x="1277" y="2296"/>
                    </a:lnTo>
                    <a:close/>
                    <a:moveTo>
                      <a:pt x="1294" y="2296"/>
                    </a:moveTo>
                    <a:lnTo>
                      <a:pt x="1311" y="2296"/>
                    </a:lnTo>
                    <a:lnTo>
                      <a:pt x="1311" y="2301"/>
                    </a:lnTo>
                    <a:lnTo>
                      <a:pt x="1294" y="2301"/>
                    </a:lnTo>
                    <a:lnTo>
                      <a:pt x="1294" y="2296"/>
                    </a:lnTo>
                    <a:close/>
                    <a:moveTo>
                      <a:pt x="1323" y="2296"/>
                    </a:moveTo>
                    <a:lnTo>
                      <a:pt x="1328" y="2296"/>
                    </a:lnTo>
                    <a:lnTo>
                      <a:pt x="1328" y="2301"/>
                    </a:lnTo>
                    <a:lnTo>
                      <a:pt x="1323" y="2301"/>
                    </a:lnTo>
                    <a:lnTo>
                      <a:pt x="1323" y="2296"/>
                    </a:lnTo>
                    <a:close/>
                    <a:moveTo>
                      <a:pt x="1340" y="2296"/>
                    </a:moveTo>
                    <a:lnTo>
                      <a:pt x="1357" y="2296"/>
                    </a:lnTo>
                    <a:lnTo>
                      <a:pt x="1357" y="2301"/>
                    </a:lnTo>
                    <a:lnTo>
                      <a:pt x="1340" y="2301"/>
                    </a:lnTo>
                    <a:lnTo>
                      <a:pt x="1340" y="2296"/>
                    </a:lnTo>
                    <a:close/>
                    <a:moveTo>
                      <a:pt x="1370" y="2296"/>
                    </a:moveTo>
                    <a:lnTo>
                      <a:pt x="1374" y="2296"/>
                    </a:lnTo>
                    <a:lnTo>
                      <a:pt x="1374" y="2301"/>
                    </a:lnTo>
                    <a:lnTo>
                      <a:pt x="1370" y="2301"/>
                    </a:lnTo>
                    <a:lnTo>
                      <a:pt x="1370" y="2296"/>
                    </a:lnTo>
                    <a:close/>
                    <a:moveTo>
                      <a:pt x="1387" y="2296"/>
                    </a:moveTo>
                    <a:lnTo>
                      <a:pt x="1404" y="2296"/>
                    </a:lnTo>
                    <a:lnTo>
                      <a:pt x="1404" y="2301"/>
                    </a:lnTo>
                    <a:lnTo>
                      <a:pt x="1387" y="2301"/>
                    </a:lnTo>
                    <a:lnTo>
                      <a:pt x="1387" y="2296"/>
                    </a:lnTo>
                    <a:close/>
                    <a:moveTo>
                      <a:pt x="1417" y="2296"/>
                    </a:moveTo>
                    <a:lnTo>
                      <a:pt x="1421" y="2296"/>
                    </a:lnTo>
                    <a:lnTo>
                      <a:pt x="1421" y="2301"/>
                    </a:lnTo>
                    <a:lnTo>
                      <a:pt x="1417" y="2301"/>
                    </a:lnTo>
                    <a:lnTo>
                      <a:pt x="1417" y="2296"/>
                    </a:lnTo>
                    <a:close/>
                    <a:moveTo>
                      <a:pt x="1434" y="2296"/>
                    </a:moveTo>
                    <a:lnTo>
                      <a:pt x="1450" y="2296"/>
                    </a:lnTo>
                    <a:lnTo>
                      <a:pt x="1450" y="2301"/>
                    </a:lnTo>
                    <a:lnTo>
                      <a:pt x="1434" y="2301"/>
                    </a:lnTo>
                    <a:lnTo>
                      <a:pt x="1434" y="2296"/>
                    </a:lnTo>
                    <a:close/>
                    <a:moveTo>
                      <a:pt x="1463" y="2296"/>
                    </a:moveTo>
                    <a:lnTo>
                      <a:pt x="1467" y="2296"/>
                    </a:lnTo>
                    <a:lnTo>
                      <a:pt x="1467" y="2301"/>
                    </a:lnTo>
                    <a:lnTo>
                      <a:pt x="1463" y="2301"/>
                    </a:lnTo>
                    <a:lnTo>
                      <a:pt x="1463" y="2296"/>
                    </a:lnTo>
                    <a:close/>
                    <a:moveTo>
                      <a:pt x="1480" y="2296"/>
                    </a:moveTo>
                    <a:lnTo>
                      <a:pt x="1497" y="2296"/>
                    </a:lnTo>
                    <a:lnTo>
                      <a:pt x="1497" y="2301"/>
                    </a:lnTo>
                    <a:lnTo>
                      <a:pt x="1480" y="2301"/>
                    </a:lnTo>
                    <a:lnTo>
                      <a:pt x="1480" y="2296"/>
                    </a:lnTo>
                    <a:close/>
                    <a:moveTo>
                      <a:pt x="1510" y="2296"/>
                    </a:moveTo>
                    <a:lnTo>
                      <a:pt x="1514" y="2296"/>
                    </a:lnTo>
                    <a:lnTo>
                      <a:pt x="1514" y="2301"/>
                    </a:lnTo>
                    <a:lnTo>
                      <a:pt x="1510" y="2301"/>
                    </a:lnTo>
                    <a:lnTo>
                      <a:pt x="1510" y="2296"/>
                    </a:lnTo>
                    <a:close/>
                    <a:moveTo>
                      <a:pt x="1527" y="2296"/>
                    </a:moveTo>
                    <a:lnTo>
                      <a:pt x="1544" y="2296"/>
                    </a:lnTo>
                    <a:lnTo>
                      <a:pt x="1544" y="2301"/>
                    </a:lnTo>
                    <a:lnTo>
                      <a:pt x="1527" y="2301"/>
                    </a:lnTo>
                    <a:lnTo>
                      <a:pt x="1527" y="2296"/>
                    </a:lnTo>
                    <a:close/>
                    <a:moveTo>
                      <a:pt x="1556" y="2296"/>
                    </a:moveTo>
                    <a:lnTo>
                      <a:pt x="1561" y="2296"/>
                    </a:lnTo>
                    <a:lnTo>
                      <a:pt x="1561" y="2301"/>
                    </a:lnTo>
                    <a:lnTo>
                      <a:pt x="1556" y="2301"/>
                    </a:lnTo>
                    <a:lnTo>
                      <a:pt x="1556" y="2296"/>
                    </a:lnTo>
                    <a:close/>
                    <a:moveTo>
                      <a:pt x="1573" y="2296"/>
                    </a:moveTo>
                    <a:lnTo>
                      <a:pt x="1590" y="2296"/>
                    </a:lnTo>
                    <a:lnTo>
                      <a:pt x="1590" y="2301"/>
                    </a:lnTo>
                    <a:lnTo>
                      <a:pt x="1573" y="2301"/>
                    </a:lnTo>
                    <a:lnTo>
                      <a:pt x="1573" y="2296"/>
                    </a:lnTo>
                    <a:close/>
                    <a:moveTo>
                      <a:pt x="1603" y="2296"/>
                    </a:moveTo>
                    <a:lnTo>
                      <a:pt x="1607" y="2296"/>
                    </a:lnTo>
                    <a:lnTo>
                      <a:pt x="1607" y="2301"/>
                    </a:lnTo>
                    <a:lnTo>
                      <a:pt x="1603" y="2301"/>
                    </a:lnTo>
                    <a:lnTo>
                      <a:pt x="1603" y="2296"/>
                    </a:lnTo>
                    <a:close/>
                    <a:moveTo>
                      <a:pt x="1620" y="2296"/>
                    </a:moveTo>
                    <a:lnTo>
                      <a:pt x="1637" y="2296"/>
                    </a:lnTo>
                    <a:lnTo>
                      <a:pt x="1637" y="2301"/>
                    </a:lnTo>
                    <a:lnTo>
                      <a:pt x="1620" y="2301"/>
                    </a:lnTo>
                    <a:lnTo>
                      <a:pt x="1620" y="2296"/>
                    </a:lnTo>
                    <a:close/>
                    <a:moveTo>
                      <a:pt x="1650" y="2296"/>
                    </a:moveTo>
                    <a:lnTo>
                      <a:pt x="1654" y="2296"/>
                    </a:lnTo>
                    <a:lnTo>
                      <a:pt x="1654" y="2301"/>
                    </a:lnTo>
                    <a:lnTo>
                      <a:pt x="1650" y="2301"/>
                    </a:lnTo>
                    <a:lnTo>
                      <a:pt x="1650" y="2296"/>
                    </a:lnTo>
                    <a:close/>
                    <a:moveTo>
                      <a:pt x="1667" y="2296"/>
                    </a:moveTo>
                    <a:lnTo>
                      <a:pt x="1684" y="2296"/>
                    </a:lnTo>
                    <a:lnTo>
                      <a:pt x="1684" y="2301"/>
                    </a:lnTo>
                    <a:lnTo>
                      <a:pt x="1667" y="2301"/>
                    </a:lnTo>
                    <a:lnTo>
                      <a:pt x="1667" y="2296"/>
                    </a:lnTo>
                    <a:close/>
                    <a:moveTo>
                      <a:pt x="1696" y="2296"/>
                    </a:moveTo>
                    <a:lnTo>
                      <a:pt x="1701" y="2296"/>
                    </a:lnTo>
                    <a:lnTo>
                      <a:pt x="1701" y="2301"/>
                    </a:lnTo>
                    <a:lnTo>
                      <a:pt x="1696" y="2301"/>
                    </a:lnTo>
                    <a:lnTo>
                      <a:pt x="1696" y="2296"/>
                    </a:lnTo>
                    <a:close/>
                    <a:moveTo>
                      <a:pt x="1713" y="2296"/>
                    </a:moveTo>
                    <a:lnTo>
                      <a:pt x="1730" y="2296"/>
                    </a:lnTo>
                    <a:lnTo>
                      <a:pt x="1730" y="2301"/>
                    </a:lnTo>
                    <a:lnTo>
                      <a:pt x="1713" y="2301"/>
                    </a:lnTo>
                    <a:lnTo>
                      <a:pt x="1713" y="2296"/>
                    </a:lnTo>
                    <a:close/>
                    <a:moveTo>
                      <a:pt x="1743" y="2296"/>
                    </a:moveTo>
                    <a:lnTo>
                      <a:pt x="1747" y="2296"/>
                    </a:lnTo>
                    <a:lnTo>
                      <a:pt x="1747" y="2301"/>
                    </a:lnTo>
                    <a:lnTo>
                      <a:pt x="1743" y="2301"/>
                    </a:lnTo>
                    <a:lnTo>
                      <a:pt x="1743" y="2296"/>
                    </a:lnTo>
                    <a:close/>
                    <a:moveTo>
                      <a:pt x="1760" y="2296"/>
                    </a:moveTo>
                    <a:lnTo>
                      <a:pt x="1777" y="2296"/>
                    </a:lnTo>
                    <a:lnTo>
                      <a:pt x="1777" y="2301"/>
                    </a:lnTo>
                    <a:lnTo>
                      <a:pt x="1760" y="2301"/>
                    </a:lnTo>
                    <a:lnTo>
                      <a:pt x="1760" y="2296"/>
                    </a:lnTo>
                    <a:close/>
                    <a:moveTo>
                      <a:pt x="1790" y="2296"/>
                    </a:moveTo>
                    <a:lnTo>
                      <a:pt x="1794" y="2296"/>
                    </a:lnTo>
                    <a:lnTo>
                      <a:pt x="1794" y="2301"/>
                    </a:lnTo>
                    <a:lnTo>
                      <a:pt x="1790" y="2301"/>
                    </a:lnTo>
                    <a:lnTo>
                      <a:pt x="1790" y="2296"/>
                    </a:lnTo>
                    <a:close/>
                    <a:moveTo>
                      <a:pt x="1807" y="2296"/>
                    </a:moveTo>
                    <a:lnTo>
                      <a:pt x="1823" y="2296"/>
                    </a:lnTo>
                    <a:lnTo>
                      <a:pt x="1823" y="2301"/>
                    </a:lnTo>
                    <a:lnTo>
                      <a:pt x="1807" y="2301"/>
                    </a:lnTo>
                    <a:lnTo>
                      <a:pt x="1807" y="2296"/>
                    </a:lnTo>
                    <a:close/>
                    <a:moveTo>
                      <a:pt x="1836" y="2296"/>
                    </a:moveTo>
                    <a:lnTo>
                      <a:pt x="1840" y="2296"/>
                    </a:lnTo>
                    <a:lnTo>
                      <a:pt x="1840" y="2301"/>
                    </a:lnTo>
                    <a:lnTo>
                      <a:pt x="1836" y="2301"/>
                    </a:lnTo>
                    <a:lnTo>
                      <a:pt x="1836" y="2296"/>
                    </a:lnTo>
                    <a:close/>
                    <a:moveTo>
                      <a:pt x="1853" y="2296"/>
                    </a:moveTo>
                    <a:lnTo>
                      <a:pt x="1870" y="2296"/>
                    </a:lnTo>
                    <a:lnTo>
                      <a:pt x="1870" y="2301"/>
                    </a:lnTo>
                    <a:lnTo>
                      <a:pt x="1853" y="2301"/>
                    </a:lnTo>
                    <a:lnTo>
                      <a:pt x="1853" y="2296"/>
                    </a:lnTo>
                    <a:close/>
                    <a:moveTo>
                      <a:pt x="1883" y="2296"/>
                    </a:moveTo>
                    <a:lnTo>
                      <a:pt x="1887" y="2296"/>
                    </a:lnTo>
                    <a:lnTo>
                      <a:pt x="1887" y="2301"/>
                    </a:lnTo>
                    <a:lnTo>
                      <a:pt x="1883" y="2301"/>
                    </a:lnTo>
                    <a:lnTo>
                      <a:pt x="1883" y="2296"/>
                    </a:lnTo>
                    <a:close/>
                    <a:moveTo>
                      <a:pt x="1900" y="2296"/>
                    </a:moveTo>
                    <a:lnTo>
                      <a:pt x="1917" y="2296"/>
                    </a:lnTo>
                    <a:lnTo>
                      <a:pt x="1917" y="2301"/>
                    </a:lnTo>
                    <a:lnTo>
                      <a:pt x="1900" y="2301"/>
                    </a:lnTo>
                    <a:lnTo>
                      <a:pt x="1900" y="2296"/>
                    </a:lnTo>
                    <a:close/>
                    <a:moveTo>
                      <a:pt x="1929" y="2296"/>
                    </a:moveTo>
                    <a:lnTo>
                      <a:pt x="1934" y="2296"/>
                    </a:lnTo>
                    <a:lnTo>
                      <a:pt x="1934" y="2301"/>
                    </a:lnTo>
                    <a:lnTo>
                      <a:pt x="1929" y="2301"/>
                    </a:lnTo>
                    <a:lnTo>
                      <a:pt x="1929" y="2296"/>
                    </a:lnTo>
                    <a:close/>
                    <a:moveTo>
                      <a:pt x="1946" y="2296"/>
                    </a:moveTo>
                    <a:lnTo>
                      <a:pt x="1963" y="2296"/>
                    </a:lnTo>
                    <a:lnTo>
                      <a:pt x="1963" y="2301"/>
                    </a:lnTo>
                    <a:lnTo>
                      <a:pt x="1946" y="2301"/>
                    </a:lnTo>
                    <a:lnTo>
                      <a:pt x="1946" y="2296"/>
                    </a:lnTo>
                    <a:close/>
                    <a:moveTo>
                      <a:pt x="1976" y="2296"/>
                    </a:moveTo>
                    <a:lnTo>
                      <a:pt x="1980" y="2296"/>
                    </a:lnTo>
                    <a:lnTo>
                      <a:pt x="1980" y="2301"/>
                    </a:lnTo>
                    <a:lnTo>
                      <a:pt x="1976" y="2301"/>
                    </a:lnTo>
                    <a:lnTo>
                      <a:pt x="1976" y="2296"/>
                    </a:lnTo>
                    <a:close/>
                    <a:moveTo>
                      <a:pt x="1993" y="2296"/>
                    </a:moveTo>
                    <a:lnTo>
                      <a:pt x="2010" y="2296"/>
                    </a:lnTo>
                    <a:lnTo>
                      <a:pt x="2010" y="2301"/>
                    </a:lnTo>
                    <a:lnTo>
                      <a:pt x="1993" y="2301"/>
                    </a:lnTo>
                    <a:lnTo>
                      <a:pt x="1993" y="2296"/>
                    </a:lnTo>
                    <a:close/>
                    <a:moveTo>
                      <a:pt x="2023" y="2296"/>
                    </a:moveTo>
                    <a:lnTo>
                      <a:pt x="2027" y="2296"/>
                    </a:lnTo>
                    <a:lnTo>
                      <a:pt x="2027" y="2301"/>
                    </a:lnTo>
                    <a:lnTo>
                      <a:pt x="2023" y="2301"/>
                    </a:lnTo>
                    <a:lnTo>
                      <a:pt x="2023" y="2296"/>
                    </a:lnTo>
                    <a:close/>
                    <a:moveTo>
                      <a:pt x="2040" y="2296"/>
                    </a:moveTo>
                    <a:lnTo>
                      <a:pt x="2057" y="2296"/>
                    </a:lnTo>
                    <a:lnTo>
                      <a:pt x="2057" y="2301"/>
                    </a:lnTo>
                    <a:lnTo>
                      <a:pt x="2040" y="2301"/>
                    </a:lnTo>
                    <a:lnTo>
                      <a:pt x="2040" y="2296"/>
                    </a:lnTo>
                    <a:close/>
                    <a:moveTo>
                      <a:pt x="2069" y="2296"/>
                    </a:moveTo>
                    <a:lnTo>
                      <a:pt x="2074" y="2296"/>
                    </a:lnTo>
                    <a:lnTo>
                      <a:pt x="2074" y="2301"/>
                    </a:lnTo>
                    <a:lnTo>
                      <a:pt x="2069" y="2301"/>
                    </a:lnTo>
                    <a:lnTo>
                      <a:pt x="2069" y="2296"/>
                    </a:lnTo>
                    <a:close/>
                    <a:moveTo>
                      <a:pt x="2086" y="2296"/>
                    </a:moveTo>
                    <a:lnTo>
                      <a:pt x="2103" y="2296"/>
                    </a:lnTo>
                    <a:lnTo>
                      <a:pt x="2103" y="2301"/>
                    </a:lnTo>
                    <a:lnTo>
                      <a:pt x="2086" y="2301"/>
                    </a:lnTo>
                    <a:lnTo>
                      <a:pt x="2086" y="2296"/>
                    </a:lnTo>
                    <a:close/>
                    <a:moveTo>
                      <a:pt x="2116" y="2296"/>
                    </a:moveTo>
                    <a:lnTo>
                      <a:pt x="2120" y="2296"/>
                    </a:lnTo>
                    <a:lnTo>
                      <a:pt x="2120" y="2301"/>
                    </a:lnTo>
                    <a:lnTo>
                      <a:pt x="2116" y="2301"/>
                    </a:lnTo>
                    <a:lnTo>
                      <a:pt x="2116" y="2296"/>
                    </a:lnTo>
                    <a:close/>
                    <a:moveTo>
                      <a:pt x="2133" y="2296"/>
                    </a:moveTo>
                    <a:lnTo>
                      <a:pt x="2150" y="2296"/>
                    </a:lnTo>
                    <a:lnTo>
                      <a:pt x="2150" y="2301"/>
                    </a:lnTo>
                    <a:lnTo>
                      <a:pt x="2133" y="2301"/>
                    </a:lnTo>
                    <a:lnTo>
                      <a:pt x="2133" y="2296"/>
                    </a:lnTo>
                    <a:close/>
                    <a:moveTo>
                      <a:pt x="2163" y="2296"/>
                    </a:moveTo>
                    <a:lnTo>
                      <a:pt x="2167" y="2296"/>
                    </a:lnTo>
                    <a:lnTo>
                      <a:pt x="2167" y="2301"/>
                    </a:lnTo>
                    <a:lnTo>
                      <a:pt x="2163" y="2301"/>
                    </a:lnTo>
                    <a:lnTo>
                      <a:pt x="2163" y="2296"/>
                    </a:lnTo>
                    <a:close/>
                    <a:moveTo>
                      <a:pt x="2179" y="2296"/>
                    </a:moveTo>
                    <a:lnTo>
                      <a:pt x="2196" y="2296"/>
                    </a:lnTo>
                    <a:lnTo>
                      <a:pt x="2196" y="2301"/>
                    </a:lnTo>
                    <a:lnTo>
                      <a:pt x="2179" y="2301"/>
                    </a:lnTo>
                    <a:lnTo>
                      <a:pt x="2179" y="2296"/>
                    </a:lnTo>
                    <a:close/>
                    <a:moveTo>
                      <a:pt x="2209" y="2296"/>
                    </a:moveTo>
                    <a:lnTo>
                      <a:pt x="2213" y="2296"/>
                    </a:lnTo>
                    <a:lnTo>
                      <a:pt x="2213" y="2301"/>
                    </a:lnTo>
                    <a:lnTo>
                      <a:pt x="2209" y="2301"/>
                    </a:lnTo>
                    <a:lnTo>
                      <a:pt x="2209" y="2296"/>
                    </a:lnTo>
                    <a:close/>
                    <a:moveTo>
                      <a:pt x="2226" y="2296"/>
                    </a:moveTo>
                    <a:lnTo>
                      <a:pt x="2243" y="2296"/>
                    </a:lnTo>
                    <a:lnTo>
                      <a:pt x="2243" y="2301"/>
                    </a:lnTo>
                    <a:lnTo>
                      <a:pt x="2226" y="2301"/>
                    </a:lnTo>
                    <a:lnTo>
                      <a:pt x="2226" y="2296"/>
                    </a:lnTo>
                    <a:close/>
                    <a:moveTo>
                      <a:pt x="2256" y="2296"/>
                    </a:moveTo>
                    <a:lnTo>
                      <a:pt x="2260" y="2296"/>
                    </a:lnTo>
                    <a:lnTo>
                      <a:pt x="2260" y="2301"/>
                    </a:lnTo>
                    <a:lnTo>
                      <a:pt x="2256" y="2301"/>
                    </a:lnTo>
                    <a:lnTo>
                      <a:pt x="2256" y="2296"/>
                    </a:lnTo>
                    <a:close/>
                    <a:moveTo>
                      <a:pt x="2273" y="2296"/>
                    </a:moveTo>
                    <a:lnTo>
                      <a:pt x="2290" y="2296"/>
                    </a:lnTo>
                    <a:lnTo>
                      <a:pt x="2290" y="2301"/>
                    </a:lnTo>
                    <a:lnTo>
                      <a:pt x="2273" y="2301"/>
                    </a:lnTo>
                    <a:lnTo>
                      <a:pt x="2273" y="2296"/>
                    </a:lnTo>
                    <a:close/>
                    <a:moveTo>
                      <a:pt x="2302" y="2296"/>
                    </a:moveTo>
                    <a:lnTo>
                      <a:pt x="2307" y="2296"/>
                    </a:lnTo>
                    <a:lnTo>
                      <a:pt x="2307" y="2301"/>
                    </a:lnTo>
                    <a:lnTo>
                      <a:pt x="2302" y="2301"/>
                    </a:lnTo>
                    <a:lnTo>
                      <a:pt x="2302" y="2296"/>
                    </a:lnTo>
                    <a:close/>
                    <a:moveTo>
                      <a:pt x="2319" y="2296"/>
                    </a:moveTo>
                    <a:lnTo>
                      <a:pt x="2336" y="2296"/>
                    </a:lnTo>
                    <a:lnTo>
                      <a:pt x="2336" y="2301"/>
                    </a:lnTo>
                    <a:lnTo>
                      <a:pt x="2319" y="2301"/>
                    </a:lnTo>
                    <a:lnTo>
                      <a:pt x="2319" y="2296"/>
                    </a:lnTo>
                    <a:close/>
                    <a:moveTo>
                      <a:pt x="2349" y="2296"/>
                    </a:moveTo>
                    <a:lnTo>
                      <a:pt x="2353" y="2296"/>
                    </a:lnTo>
                    <a:lnTo>
                      <a:pt x="2353" y="2301"/>
                    </a:lnTo>
                    <a:lnTo>
                      <a:pt x="2349" y="2301"/>
                    </a:lnTo>
                    <a:lnTo>
                      <a:pt x="2349" y="2296"/>
                    </a:lnTo>
                    <a:close/>
                    <a:moveTo>
                      <a:pt x="2366" y="2296"/>
                    </a:moveTo>
                    <a:lnTo>
                      <a:pt x="2383" y="2296"/>
                    </a:lnTo>
                    <a:lnTo>
                      <a:pt x="2383" y="2301"/>
                    </a:lnTo>
                    <a:lnTo>
                      <a:pt x="2366" y="2301"/>
                    </a:lnTo>
                    <a:lnTo>
                      <a:pt x="2366" y="2296"/>
                    </a:lnTo>
                    <a:close/>
                    <a:moveTo>
                      <a:pt x="2396" y="2296"/>
                    </a:moveTo>
                    <a:lnTo>
                      <a:pt x="2400" y="2296"/>
                    </a:lnTo>
                    <a:lnTo>
                      <a:pt x="2400" y="2301"/>
                    </a:lnTo>
                    <a:lnTo>
                      <a:pt x="2396" y="2301"/>
                    </a:lnTo>
                    <a:lnTo>
                      <a:pt x="2396" y="2296"/>
                    </a:lnTo>
                    <a:close/>
                    <a:moveTo>
                      <a:pt x="2408" y="2295"/>
                    </a:moveTo>
                    <a:lnTo>
                      <a:pt x="2408" y="2276"/>
                    </a:lnTo>
                    <a:lnTo>
                      <a:pt x="2412" y="2276"/>
                    </a:lnTo>
                    <a:lnTo>
                      <a:pt x="2412" y="2295"/>
                    </a:lnTo>
                    <a:lnTo>
                      <a:pt x="2408" y="2295"/>
                    </a:lnTo>
                    <a:close/>
                    <a:moveTo>
                      <a:pt x="2408" y="2261"/>
                    </a:moveTo>
                    <a:lnTo>
                      <a:pt x="2408" y="2256"/>
                    </a:lnTo>
                    <a:lnTo>
                      <a:pt x="2412" y="2256"/>
                    </a:lnTo>
                    <a:lnTo>
                      <a:pt x="2412" y="2261"/>
                    </a:lnTo>
                    <a:lnTo>
                      <a:pt x="2408" y="2261"/>
                    </a:lnTo>
                    <a:close/>
                    <a:moveTo>
                      <a:pt x="2408" y="2241"/>
                    </a:moveTo>
                    <a:lnTo>
                      <a:pt x="2408" y="2222"/>
                    </a:lnTo>
                    <a:lnTo>
                      <a:pt x="2412" y="2222"/>
                    </a:lnTo>
                    <a:lnTo>
                      <a:pt x="2412" y="2241"/>
                    </a:lnTo>
                    <a:lnTo>
                      <a:pt x="2408" y="2241"/>
                    </a:lnTo>
                    <a:close/>
                    <a:moveTo>
                      <a:pt x="2408" y="2207"/>
                    </a:moveTo>
                    <a:lnTo>
                      <a:pt x="2408" y="2202"/>
                    </a:lnTo>
                    <a:lnTo>
                      <a:pt x="2412" y="2202"/>
                    </a:lnTo>
                    <a:lnTo>
                      <a:pt x="2412" y="2207"/>
                    </a:lnTo>
                    <a:lnTo>
                      <a:pt x="2408" y="2207"/>
                    </a:lnTo>
                    <a:close/>
                    <a:moveTo>
                      <a:pt x="2408" y="2187"/>
                    </a:moveTo>
                    <a:lnTo>
                      <a:pt x="2408" y="2168"/>
                    </a:lnTo>
                    <a:lnTo>
                      <a:pt x="2412" y="2168"/>
                    </a:lnTo>
                    <a:lnTo>
                      <a:pt x="2412" y="2187"/>
                    </a:lnTo>
                    <a:lnTo>
                      <a:pt x="2408" y="2187"/>
                    </a:lnTo>
                    <a:close/>
                    <a:moveTo>
                      <a:pt x="2408" y="2153"/>
                    </a:moveTo>
                    <a:lnTo>
                      <a:pt x="2408" y="2148"/>
                    </a:lnTo>
                    <a:lnTo>
                      <a:pt x="2412" y="2148"/>
                    </a:lnTo>
                    <a:lnTo>
                      <a:pt x="2412" y="2153"/>
                    </a:lnTo>
                    <a:lnTo>
                      <a:pt x="2408" y="2153"/>
                    </a:lnTo>
                    <a:close/>
                    <a:moveTo>
                      <a:pt x="2408" y="2134"/>
                    </a:moveTo>
                    <a:lnTo>
                      <a:pt x="2408" y="2114"/>
                    </a:lnTo>
                    <a:lnTo>
                      <a:pt x="2412" y="2114"/>
                    </a:lnTo>
                    <a:lnTo>
                      <a:pt x="2412" y="2134"/>
                    </a:lnTo>
                    <a:lnTo>
                      <a:pt x="2408" y="2134"/>
                    </a:lnTo>
                    <a:close/>
                    <a:moveTo>
                      <a:pt x="2408" y="2099"/>
                    </a:moveTo>
                    <a:lnTo>
                      <a:pt x="2408" y="2094"/>
                    </a:lnTo>
                    <a:lnTo>
                      <a:pt x="2412" y="2094"/>
                    </a:lnTo>
                    <a:lnTo>
                      <a:pt x="2412" y="2099"/>
                    </a:lnTo>
                    <a:lnTo>
                      <a:pt x="2408" y="2099"/>
                    </a:lnTo>
                    <a:close/>
                    <a:moveTo>
                      <a:pt x="2408" y="2080"/>
                    </a:moveTo>
                    <a:lnTo>
                      <a:pt x="2408" y="2060"/>
                    </a:lnTo>
                    <a:lnTo>
                      <a:pt x="2412" y="2060"/>
                    </a:lnTo>
                    <a:lnTo>
                      <a:pt x="2412" y="2080"/>
                    </a:lnTo>
                    <a:lnTo>
                      <a:pt x="2408" y="2080"/>
                    </a:lnTo>
                    <a:close/>
                    <a:moveTo>
                      <a:pt x="2408" y="2046"/>
                    </a:moveTo>
                    <a:lnTo>
                      <a:pt x="2408" y="2041"/>
                    </a:lnTo>
                    <a:lnTo>
                      <a:pt x="2412" y="2041"/>
                    </a:lnTo>
                    <a:lnTo>
                      <a:pt x="2412" y="2046"/>
                    </a:lnTo>
                    <a:lnTo>
                      <a:pt x="2408" y="2046"/>
                    </a:lnTo>
                    <a:close/>
                    <a:moveTo>
                      <a:pt x="2408" y="2026"/>
                    </a:moveTo>
                    <a:lnTo>
                      <a:pt x="2408" y="2006"/>
                    </a:lnTo>
                    <a:lnTo>
                      <a:pt x="2412" y="2006"/>
                    </a:lnTo>
                    <a:lnTo>
                      <a:pt x="2412" y="2026"/>
                    </a:lnTo>
                    <a:lnTo>
                      <a:pt x="2408" y="2026"/>
                    </a:lnTo>
                    <a:close/>
                    <a:moveTo>
                      <a:pt x="2408" y="1992"/>
                    </a:moveTo>
                    <a:lnTo>
                      <a:pt x="2408" y="1987"/>
                    </a:lnTo>
                    <a:lnTo>
                      <a:pt x="2412" y="1987"/>
                    </a:lnTo>
                    <a:lnTo>
                      <a:pt x="2412" y="1992"/>
                    </a:lnTo>
                    <a:lnTo>
                      <a:pt x="2408" y="1992"/>
                    </a:lnTo>
                    <a:close/>
                    <a:moveTo>
                      <a:pt x="2408" y="1972"/>
                    </a:moveTo>
                    <a:lnTo>
                      <a:pt x="2408" y="1953"/>
                    </a:lnTo>
                    <a:lnTo>
                      <a:pt x="2412" y="1953"/>
                    </a:lnTo>
                    <a:lnTo>
                      <a:pt x="2412" y="1972"/>
                    </a:lnTo>
                    <a:lnTo>
                      <a:pt x="2408" y="1972"/>
                    </a:lnTo>
                    <a:close/>
                    <a:moveTo>
                      <a:pt x="2408" y="1938"/>
                    </a:moveTo>
                    <a:lnTo>
                      <a:pt x="2408" y="1933"/>
                    </a:lnTo>
                    <a:lnTo>
                      <a:pt x="2412" y="1933"/>
                    </a:lnTo>
                    <a:lnTo>
                      <a:pt x="2412" y="1938"/>
                    </a:lnTo>
                    <a:lnTo>
                      <a:pt x="2408" y="1938"/>
                    </a:lnTo>
                    <a:close/>
                    <a:moveTo>
                      <a:pt x="2408" y="1918"/>
                    </a:moveTo>
                    <a:lnTo>
                      <a:pt x="2408" y="1899"/>
                    </a:lnTo>
                    <a:lnTo>
                      <a:pt x="2412" y="1899"/>
                    </a:lnTo>
                    <a:lnTo>
                      <a:pt x="2412" y="1918"/>
                    </a:lnTo>
                    <a:lnTo>
                      <a:pt x="2408" y="1918"/>
                    </a:lnTo>
                    <a:close/>
                    <a:moveTo>
                      <a:pt x="2408" y="1884"/>
                    </a:moveTo>
                    <a:lnTo>
                      <a:pt x="2408" y="1879"/>
                    </a:lnTo>
                    <a:lnTo>
                      <a:pt x="2412" y="1879"/>
                    </a:lnTo>
                    <a:lnTo>
                      <a:pt x="2412" y="1884"/>
                    </a:lnTo>
                    <a:lnTo>
                      <a:pt x="2408" y="1884"/>
                    </a:lnTo>
                    <a:close/>
                    <a:moveTo>
                      <a:pt x="2408" y="1864"/>
                    </a:moveTo>
                    <a:lnTo>
                      <a:pt x="2408" y="1845"/>
                    </a:lnTo>
                    <a:lnTo>
                      <a:pt x="2412" y="1845"/>
                    </a:lnTo>
                    <a:lnTo>
                      <a:pt x="2412" y="1864"/>
                    </a:lnTo>
                    <a:lnTo>
                      <a:pt x="2408" y="1864"/>
                    </a:lnTo>
                    <a:close/>
                    <a:moveTo>
                      <a:pt x="2408" y="1830"/>
                    </a:moveTo>
                    <a:lnTo>
                      <a:pt x="2408" y="1825"/>
                    </a:lnTo>
                    <a:lnTo>
                      <a:pt x="2412" y="1825"/>
                    </a:lnTo>
                    <a:lnTo>
                      <a:pt x="2412" y="1830"/>
                    </a:lnTo>
                    <a:lnTo>
                      <a:pt x="2408" y="1830"/>
                    </a:lnTo>
                    <a:close/>
                    <a:moveTo>
                      <a:pt x="2408" y="1811"/>
                    </a:moveTo>
                    <a:lnTo>
                      <a:pt x="2408" y="1791"/>
                    </a:lnTo>
                    <a:lnTo>
                      <a:pt x="2412" y="1791"/>
                    </a:lnTo>
                    <a:lnTo>
                      <a:pt x="2412" y="1811"/>
                    </a:lnTo>
                    <a:lnTo>
                      <a:pt x="2408" y="1811"/>
                    </a:lnTo>
                    <a:close/>
                    <a:moveTo>
                      <a:pt x="2408" y="1776"/>
                    </a:moveTo>
                    <a:lnTo>
                      <a:pt x="2408" y="1771"/>
                    </a:lnTo>
                    <a:lnTo>
                      <a:pt x="2412" y="1771"/>
                    </a:lnTo>
                    <a:lnTo>
                      <a:pt x="2412" y="1776"/>
                    </a:lnTo>
                    <a:lnTo>
                      <a:pt x="2408" y="1776"/>
                    </a:lnTo>
                    <a:close/>
                    <a:moveTo>
                      <a:pt x="2408" y="1757"/>
                    </a:moveTo>
                    <a:lnTo>
                      <a:pt x="2408" y="1737"/>
                    </a:lnTo>
                    <a:lnTo>
                      <a:pt x="2412" y="1737"/>
                    </a:lnTo>
                    <a:lnTo>
                      <a:pt x="2412" y="1757"/>
                    </a:lnTo>
                    <a:lnTo>
                      <a:pt x="2408" y="1757"/>
                    </a:lnTo>
                    <a:close/>
                    <a:moveTo>
                      <a:pt x="2408" y="1722"/>
                    </a:moveTo>
                    <a:lnTo>
                      <a:pt x="2408" y="1718"/>
                    </a:lnTo>
                    <a:lnTo>
                      <a:pt x="2412" y="1718"/>
                    </a:lnTo>
                    <a:lnTo>
                      <a:pt x="2412" y="1722"/>
                    </a:lnTo>
                    <a:lnTo>
                      <a:pt x="2408" y="1722"/>
                    </a:lnTo>
                    <a:close/>
                    <a:moveTo>
                      <a:pt x="2408" y="1703"/>
                    </a:moveTo>
                    <a:lnTo>
                      <a:pt x="2408" y="1683"/>
                    </a:lnTo>
                    <a:lnTo>
                      <a:pt x="2412" y="1683"/>
                    </a:lnTo>
                    <a:lnTo>
                      <a:pt x="2412" y="1703"/>
                    </a:lnTo>
                    <a:lnTo>
                      <a:pt x="2408" y="1703"/>
                    </a:lnTo>
                    <a:close/>
                    <a:moveTo>
                      <a:pt x="2408" y="1669"/>
                    </a:moveTo>
                    <a:lnTo>
                      <a:pt x="2408" y="1664"/>
                    </a:lnTo>
                    <a:lnTo>
                      <a:pt x="2412" y="1664"/>
                    </a:lnTo>
                    <a:lnTo>
                      <a:pt x="2412" y="1669"/>
                    </a:lnTo>
                    <a:lnTo>
                      <a:pt x="2408" y="1669"/>
                    </a:lnTo>
                    <a:close/>
                    <a:moveTo>
                      <a:pt x="2408" y="1649"/>
                    </a:moveTo>
                    <a:lnTo>
                      <a:pt x="2408" y="1629"/>
                    </a:lnTo>
                    <a:lnTo>
                      <a:pt x="2412" y="1629"/>
                    </a:lnTo>
                    <a:lnTo>
                      <a:pt x="2412" y="1649"/>
                    </a:lnTo>
                    <a:lnTo>
                      <a:pt x="2408" y="1649"/>
                    </a:lnTo>
                    <a:close/>
                    <a:moveTo>
                      <a:pt x="2408" y="1615"/>
                    </a:moveTo>
                    <a:lnTo>
                      <a:pt x="2408" y="1610"/>
                    </a:lnTo>
                    <a:lnTo>
                      <a:pt x="2412" y="1610"/>
                    </a:lnTo>
                    <a:lnTo>
                      <a:pt x="2412" y="1615"/>
                    </a:lnTo>
                    <a:lnTo>
                      <a:pt x="2408" y="1615"/>
                    </a:lnTo>
                    <a:close/>
                    <a:moveTo>
                      <a:pt x="2408" y="1595"/>
                    </a:moveTo>
                    <a:lnTo>
                      <a:pt x="2408" y="1576"/>
                    </a:lnTo>
                    <a:lnTo>
                      <a:pt x="2412" y="1576"/>
                    </a:lnTo>
                    <a:lnTo>
                      <a:pt x="2412" y="1595"/>
                    </a:lnTo>
                    <a:lnTo>
                      <a:pt x="2408" y="1595"/>
                    </a:lnTo>
                    <a:close/>
                    <a:moveTo>
                      <a:pt x="2408" y="1561"/>
                    </a:moveTo>
                    <a:lnTo>
                      <a:pt x="2408" y="1556"/>
                    </a:lnTo>
                    <a:lnTo>
                      <a:pt x="2412" y="1556"/>
                    </a:lnTo>
                    <a:lnTo>
                      <a:pt x="2412" y="1561"/>
                    </a:lnTo>
                    <a:lnTo>
                      <a:pt x="2408" y="1561"/>
                    </a:lnTo>
                    <a:close/>
                    <a:moveTo>
                      <a:pt x="2408" y="1541"/>
                    </a:moveTo>
                    <a:lnTo>
                      <a:pt x="2408" y="1522"/>
                    </a:lnTo>
                    <a:lnTo>
                      <a:pt x="2412" y="1522"/>
                    </a:lnTo>
                    <a:lnTo>
                      <a:pt x="2412" y="1541"/>
                    </a:lnTo>
                    <a:lnTo>
                      <a:pt x="2408" y="1541"/>
                    </a:lnTo>
                    <a:close/>
                    <a:moveTo>
                      <a:pt x="2408" y="1507"/>
                    </a:moveTo>
                    <a:lnTo>
                      <a:pt x="2408" y="1502"/>
                    </a:lnTo>
                    <a:lnTo>
                      <a:pt x="2412" y="1502"/>
                    </a:lnTo>
                    <a:lnTo>
                      <a:pt x="2412" y="1507"/>
                    </a:lnTo>
                    <a:lnTo>
                      <a:pt x="2408" y="1507"/>
                    </a:lnTo>
                    <a:close/>
                    <a:moveTo>
                      <a:pt x="2408" y="1488"/>
                    </a:moveTo>
                    <a:lnTo>
                      <a:pt x="2408" y="1468"/>
                    </a:lnTo>
                    <a:lnTo>
                      <a:pt x="2412" y="1468"/>
                    </a:lnTo>
                    <a:lnTo>
                      <a:pt x="2412" y="1488"/>
                    </a:lnTo>
                    <a:lnTo>
                      <a:pt x="2408" y="1488"/>
                    </a:lnTo>
                    <a:close/>
                    <a:moveTo>
                      <a:pt x="2408" y="1453"/>
                    </a:moveTo>
                    <a:lnTo>
                      <a:pt x="2408" y="1448"/>
                    </a:lnTo>
                    <a:lnTo>
                      <a:pt x="2412" y="1448"/>
                    </a:lnTo>
                    <a:lnTo>
                      <a:pt x="2412" y="1453"/>
                    </a:lnTo>
                    <a:lnTo>
                      <a:pt x="2408" y="1453"/>
                    </a:lnTo>
                    <a:close/>
                    <a:moveTo>
                      <a:pt x="2408" y="1434"/>
                    </a:moveTo>
                    <a:lnTo>
                      <a:pt x="2408" y="1414"/>
                    </a:lnTo>
                    <a:lnTo>
                      <a:pt x="2412" y="1414"/>
                    </a:lnTo>
                    <a:lnTo>
                      <a:pt x="2412" y="1434"/>
                    </a:lnTo>
                    <a:lnTo>
                      <a:pt x="2408" y="1434"/>
                    </a:lnTo>
                    <a:close/>
                    <a:moveTo>
                      <a:pt x="2408" y="1399"/>
                    </a:moveTo>
                    <a:lnTo>
                      <a:pt x="2408" y="1395"/>
                    </a:lnTo>
                    <a:lnTo>
                      <a:pt x="2412" y="1395"/>
                    </a:lnTo>
                    <a:lnTo>
                      <a:pt x="2412" y="1399"/>
                    </a:lnTo>
                    <a:lnTo>
                      <a:pt x="2408" y="1399"/>
                    </a:lnTo>
                    <a:close/>
                    <a:moveTo>
                      <a:pt x="2408" y="1380"/>
                    </a:moveTo>
                    <a:lnTo>
                      <a:pt x="2408" y="1360"/>
                    </a:lnTo>
                    <a:lnTo>
                      <a:pt x="2412" y="1360"/>
                    </a:lnTo>
                    <a:lnTo>
                      <a:pt x="2412" y="1380"/>
                    </a:lnTo>
                    <a:lnTo>
                      <a:pt x="2408" y="1380"/>
                    </a:lnTo>
                    <a:close/>
                    <a:moveTo>
                      <a:pt x="2408" y="1346"/>
                    </a:moveTo>
                    <a:lnTo>
                      <a:pt x="2408" y="1341"/>
                    </a:lnTo>
                    <a:lnTo>
                      <a:pt x="2412" y="1341"/>
                    </a:lnTo>
                    <a:lnTo>
                      <a:pt x="2412" y="1346"/>
                    </a:lnTo>
                    <a:lnTo>
                      <a:pt x="2408" y="1346"/>
                    </a:lnTo>
                    <a:close/>
                    <a:moveTo>
                      <a:pt x="2408" y="1326"/>
                    </a:moveTo>
                    <a:lnTo>
                      <a:pt x="2408" y="1306"/>
                    </a:lnTo>
                    <a:lnTo>
                      <a:pt x="2412" y="1306"/>
                    </a:lnTo>
                    <a:lnTo>
                      <a:pt x="2412" y="1326"/>
                    </a:lnTo>
                    <a:lnTo>
                      <a:pt x="2408" y="1326"/>
                    </a:lnTo>
                    <a:close/>
                    <a:moveTo>
                      <a:pt x="2408" y="1292"/>
                    </a:moveTo>
                    <a:lnTo>
                      <a:pt x="2408" y="1287"/>
                    </a:lnTo>
                    <a:lnTo>
                      <a:pt x="2412" y="1287"/>
                    </a:lnTo>
                    <a:lnTo>
                      <a:pt x="2412" y="1292"/>
                    </a:lnTo>
                    <a:lnTo>
                      <a:pt x="2408" y="1292"/>
                    </a:lnTo>
                    <a:close/>
                    <a:moveTo>
                      <a:pt x="2408" y="1272"/>
                    </a:moveTo>
                    <a:lnTo>
                      <a:pt x="2408" y="1253"/>
                    </a:lnTo>
                    <a:lnTo>
                      <a:pt x="2412" y="1253"/>
                    </a:lnTo>
                    <a:lnTo>
                      <a:pt x="2412" y="1272"/>
                    </a:lnTo>
                    <a:lnTo>
                      <a:pt x="2408" y="1272"/>
                    </a:lnTo>
                    <a:close/>
                    <a:moveTo>
                      <a:pt x="2408" y="1238"/>
                    </a:moveTo>
                    <a:lnTo>
                      <a:pt x="2408" y="1233"/>
                    </a:lnTo>
                    <a:lnTo>
                      <a:pt x="2412" y="1233"/>
                    </a:lnTo>
                    <a:lnTo>
                      <a:pt x="2412" y="1238"/>
                    </a:lnTo>
                    <a:lnTo>
                      <a:pt x="2408" y="1238"/>
                    </a:lnTo>
                    <a:close/>
                    <a:moveTo>
                      <a:pt x="2408" y="1218"/>
                    </a:moveTo>
                    <a:lnTo>
                      <a:pt x="2408" y="1199"/>
                    </a:lnTo>
                    <a:lnTo>
                      <a:pt x="2412" y="1199"/>
                    </a:lnTo>
                    <a:lnTo>
                      <a:pt x="2412" y="1218"/>
                    </a:lnTo>
                    <a:lnTo>
                      <a:pt x="2408" y="1218"/>
                    </a:lnTo>
                    <a:close/>
                    <a:moveTo>
                      <a:pt x="2408" y="1184"/>
                    </a:moveTo>
                    <a:lnTo>
                      <a:pt x="2408" y="1179"/>
                    </a:lnTo>
                    <a:lnTo>
                      <a:pt x="2412" y="1179"/>
                    </a:lnTo>
                    <a:lnTo>
                      <a:pt x="2412" y="1184"/>
                    </a:lnTo>
                    <a:lnTo>
                      <a:pt x="2408" y="1184"/>
                    </a:lnTo>
                    <a:close/>
                    <a:moveTo>
                      <a:pt x="2408" y="1164"/>
                    </a:moveTo>
                    <a:lnTo>
                      <a:pt x="2408" y="1145"/>
                    </a:lnTo>
                    <a:lnTo>
                      <a:pt x="2412" y="1145"/>
                    </a:lnTo>
                    <a:lnTo>
                      <a:pt x="2412" y="1164"/>
                    </a:lnTo>
                    <a:lnTo>
                      <a:pt x="2408" y="1164"/>
                    </a:lnTo>
                    <a:close/>
                    <a:moveTo>
                      <a:pt x="2408" y="1130"/>
                    </a:moveTo>
                    <a:lnTo>
                      <a:pt x="2408" y="1125"/>
                    </a:lnTo>
                    <a:lnTo>
                      <a:pt x="2412" y="1125"/>
                    </a:lnTo>
                    <a:lnTo>
                      <a:pt x="2412" y="1130"/>
                    </a:lnTo>
                    <a:lnTo>
                      <a:pt x="2408" y="1130"/>
                    </a:lnTo>
                    <a:close/>
                    <a:moveTo>
                      <a:pt x="2408" y="1111"/>
                    </a:moveTo>
                    <a:lnTo>
                      <a:pt x="2408" y="1091"/>
                    </a:lnTo>
                    <a:lnTo>
                      <a:pt x="2412" y="1091"/>
                    </a:lnTo>
                    <a:lnTo>
                      <a:pt x="2412" y="1111"/>
                    </a:lnTo>
                    <a:lnTo>
                      <a:pt x="2408" y="1111"/>
                    </a:lnTo>
                    <a:close/>
                    <a:moveTo>
                      <a:pt x="2408" y="1076"/>
                    </a:moveTo>
                    <a:lnTo>
                      <a:pt x="2408" y="1071"/>
                    </a:lnTo>
                    <a:lnTo>
                      <a:pt x="2412" y="1071"/>
                    </a:lnTo>
                    <a:lnTo>
                      <a:pt x="2412" y="1076"/>
                    </a:lnTo>
                    <a:lnTo>
                      <a:pt x="2408" y="1076"/>
                    </a:lnTo>
                    <a:close/>
                    <a:moveTo>
                      <a:pt x="2408" y="1057"/>
                    </a:moveTo>
                    <a:lnTo>
                      <a:pt x="2408" y="1037"/>
                    </a:lnTo>
                    <a:lnTo>
                      <a:pt x="2412" y="1037"/>
                    </a:lnTo>
                    <a:lnTo>
                      <a:pt x="2412" y="1057"/>
                    </a:lnTo>
                    <a:lnTo>
                      <a:pt x="2408" y="1057"/>
                    </a:lnTo>
                    <a:close/>
                    <a:moveTo>
                      <a:pt x="2408" y="1023"/>
                    </a:moveTo>
                    <a:lnTo>
                      <a:pt x="2408" y="1018"/>
                    </a:lnTo>
                    <a:lnTo>
                      <a:pt x="2412" y="1018"/>
                    </a:lnTo>
                    <a:lnTo>
                      <a:pt x="2412" y="1023"/>
                    </a:lnTo>
                    <a:lnTo>
                      <a:pt x="2408" y="1023"/>
                    </a:lnTo>
                    <a:close/>
                    <a:moveTo>
                      <a:pt x="2408" y="1003"/>
                    </a:moveTo>
                    <a:lnTo>
                      <a:pt x="2408" y="983"/>
                    </a:lnTo>
                    <a:lnTo>
                      <a:pt x="2412" y="983"/>
                    </a:lnTo>
                    <a:lnTo>
                      <a:pt x="2412" y="1003"/>
                    </a:lnTo>
                    <a:lnTo>
                      <a:pt x="2408" y="1003"/>
                    </a:lnTo>
                    <a:close/>
                    <a:moveTo>
                      <a:pt x="2408" y="969"/>
                    </a:moveTo>
                    <a:lnTo>
                      <a:pt x="2408" y="964"/>
                    </a:lnTo>
                    <a:lnTo>
                      <a:pt x="2412" y="964"/>
                    </a:lnTo>
                    <a:lnTo>
                      <a:pt x="2412" y="969"/>
                    </a:lnTo>
                    <a:lnTo>
                      <a:pt x="2408" y="969"/>
                    </a:lnTo>
                    <a:close/>
                    <a:moveTo>
                      <a:pt x="2408" y="949"/>
                    </a:moveTo>
                    <a:lnTo>
                      <a:pt x="2408" y="930"/>
                    </a:lnTo>
                    <a:lnTo>
                      <a:pt x="2412" y="930"/>
                    </a:lnTo>
                    <a:lnTo>
                      <a:pt x="2412" y="949"/>
                    </a:lnTo>
                    <a:lnTo>
                      <a:pt x="2408" y="949"/>
                    </a:lnTo>
                    <a:close/>
                    <a:moveTo>
                      <a:pt x="2408" y="915"/>
                    </a:moveTo>
                    <a:lnTo>
                      <a:pt x="2408" y="910"/>
                    </a:lnTo>
                    <a:lnTo>
                      <a:pt x="2412" y="910"/>
                    </a:lnTo>
                    <a:lnTo>
                      <a:pt x="2412" y="915"/>
                    </a:lnTo>
                    <a:lnTo>
                      <a:pt x="2408" y="915"/>
                    </a:lnTo>
                    <a:close/>
                    <a:moveTo>
                      <a:pt x="2408" y="895"/>
                    </a:moveTo>
                    <a:lnTo>
                      <a:pt x="2408" y="876"/>
                    </a:lnTo>
                    <a:lnTo>
                      <a:pt x="2412" y="876"/>
                    </a:lnTo>
                    <a:lnTo>
                      <a:pt x="2412" y="895"/>
                    </a:lnTo>
                    <a:lnTo>
                      <a:pt x="2408" y="895"/>
                    </a:lnTo>
                    <a:close/>
                    <a:moveTo>
                      <a:pt x="2408" y="861"/>
                    </a:moveTo>
                    <a:lnTo>
                      <a:pt x="2408" y="856"/>
                    </a:lnTo>
                    <a:lnTo>
                      <a:pt x="2412" y="856"/>
                    </a:lnTo>
                    <a:lnTo>
                      <a:pt x="2412" y="861"/>
                    </a:lnTo>
                    <a:lnTo>
                      <a:pt x="2408" y="861"/>
                    </a:lnTo>
                    <a:close/>
                    <a:moveTo>
                      <a:pt x="2408" y="841"/>
                    </a:moveTo>
                    <a:lnTo>
                      <a:pt x="2408" y="822"/>
                    </a:lnTo>
                    <a:lnTo>
                      <a:pt x="2412" y="822"/>
                    </a:lnTo>
                    <a:lnTo>
                      <a:pt x="2412" y="841"/>
                    </a:lnTo>
                    <a:lnTo>
                      <a:pt x="2408" y="841"/>
                    </a:lnTo>
                    <a:close/>
                    <a:moveTo>
                      <a:pt x="2408" y="807"/>
                    </a:moveTo>
                    <a:lnTo>
                      <a:pt x="2408" y="802"/>
                    </a:lnTo>
                    <a:lnTo>
                      <a:pt x="2412" y="802"/>
                    </a:lnTo>
                    <a:lnTo>
                      <a:pt x="2412" y="807"/>
                    </a:lnTo>
                    <a:lnTo>
                      <a:pt x="2408" y="807"/>
                    </a:lnTo>
                    <a:close/>
                    <a:moveTo>
                      <a:pt x="2408" y="788"/>
                    </a:moveTo>
                    <a:lnTo>
                      <a:pt x="2408" y="768"/>
                    </a:lnTo>
                    <a:lnTo>
                      <a:pt x="2412" y="768"/>
                    </a:lnTo>
                    <a:lnTo>
                      <a:pt x="2412" y="788"/>
                    </a:lnTo>
                    <a:lnTo>
                      <a:pt x="2408" y="788"/>
                    </a:lnTo>
                    <a:close/>
                    <a:moveTo>
                      <a:pt x="2408" y="753"/>
                    </a:moveTo>
                    <a:lnTo>
                      <a:pt x="2408" y="748"/>
                    </a:lnTo>
                    <a:lnTo>
                      <a:pt x="2412" y="748"/>
                    </a:lnTo>
                    <a:lnTo>
                      <a:pt x="2412" y="753"/>
                    </a:lnTo>
                    <a:lnTo>
                      <a:pt x="2408" y="753"/>
                    </a:lnTo>
                    <a:close/>
                    <a:moveTo>
                      <a:pt x="2408" y="734"/>
                    </a:moveTo>
                    <a:lnTo>
                      <a:pt x="2408" y="714"/>
                    </a:lnTo>
                    <a:lnTo>
                      <a:pt x="2412" y="714"/>
                    </a:lnTo>
                    <a:lnTo>
                      <a:pt x="2412" y="734"/>
                    </a:lnTo>
                    <a:lnTo>
                      <a:pt x="2408" y="734"/>
                    </a:lnTo>
                    <a:close/>
                    <a:moveTo>
                      <a:pt x="2408" y="699"/>
                    </a:moveTo>
                    <a:lnTo>
                      <a:pt x="2408" y="695"/>
                    </a:lnTo>
                    <a:lnTo>
                      <a:pt x="2412" y="695"/>
                    </a:lnTo>
                    <a:lnTo>
                      <a:pt x="2412" y="699"/>
                    </a:lnTo>
                    <a:lnTo>
                      <a:pt x="2408" y="699"/>
                    </a:lnTo>
                    <a:close/>
                    <a:moveTo>
                      <a:pt x="2408" y="680"/>
                    </a:moveTo>
                    <a:lnTo>
                      <a:pt x="2408" y="660"/>
                    </a:lnTo>
                    <a:lnTo>
                      <a:pt x="2412" y="660"/>
                    </a:lnTo>
                    <a:lnTo>
                      <a:pt x="2412" y="680"/>
                    </a:lnTo>
                    <a:lnTo>
                      <a:pt x="2408" y="680"/>
                    </a:lnTo>
                    <a:close/>
                    <a:moveTo>
                      <a:pt x="2408" y="646"/>
                    </a:moveTo>
                    <a:lnTo>
                      <a:pt x="2408" y="641"/>
                    </a:lnTo>
                    <a:lnTo>
                      <a:pt x="2412" y="641"/>
                    </a:lnTo>
                    <a:lnTo>
                      <a:pt x="2412" y="646"/>
                    </a:lnTo>
                    <a:lnTo>
                      <a:pt x="2408" y="646"/>
                    </a:lnTo>
                    <a:close/>
                    <a:moveTo>
                      <a:pt x="2408" y="626"/>
                    </a:moveTo>
                    <a:lnTo>
                      <a:pt x="2408" y="606"/>
                    </a:lnTo>
                    <a:lnTo>
                      <a:pt x="2412" y="606"/>
                    </a:lnTo>
                    <a:lnTo>
                      <a:pt x="2412" y="626"/>
                    </a:lnTo>
                    <a:lnTo>
                      <a:pt x="2408" y="626"/>
                    </a:lnTo>
                    <a:close/>
                    <a:moveTo>
                      <a:pt x="2408" y="592"/>
                    </a:moveTo>
                    <a:lnTo>
                      <a:pt x="2408" y="587"/>
                    </a:lnTo>
                    <a:lnTo>
                      <a:pt x="2412" y="587"/>
                    </a:lnTo>
                    <a:lnTo>
                      <a:pt x="2412" y="592"/>
                    </a:lnTo>
                    <a:lnTo>
                      <a:pt x="2408" y="592"/>
                    </a:lnTo>
                    <a:close/>
                    <a:moveTo>
                      <a:pt x="2408" y="572"/>
                    </a:moveTo>
                    <a:lnTo>
                      <a:pt x="2408" y="553"/>
                    </a:lnTo>
                    <a:lnTo>
                      <a:pt x="2412" y="553"/>
                    </a:lnTo>
                    <a:lnTo>
                      <a:pt x="2412" y="572"/>
                    </a:lnTo>
                    <a:lnTo>
                      <a:pt x="2408" y="572"/>
                    </a:lnTo>
                    <a:close/>
                    <a:moveTo>
                      <a:pt x="2408" y="538"/>
                    </a:moveTo>
                    <a:lnTo>
                      <a:pt x="2408" y="533"/>
                    </a:lnTo>
                    <a:lnTo>
                      <a:pt x="2412" y="533"/>
                    </a:lnTo>
                    <a:lnTo>
                      <a:pt x="2412" y="538"/>
                    </a:lnTo>
                    <a:lnTo>
                      <a:pt x="2408" y="538"/>
                    </a:lnTo>
                    <a:close/>
                    <a:moveTo>
                      <a:pt x="2408" y="518"/>
                    </a:moveTo>
                    <a:lnTo>
                      <a:pt x="2408" y="499"/>
                    </a:lnTo>
                    <a:lnTo>
                      <a:pt x="2412" y="499"/>
                    </a:lnTo>
                    <a:lnTo>
                      <a:pt x="2412" y="518"/>
                    </a:lnTo>
                    <a:lnTo>
                      <a:pt x="2408" y="518"/>
                    </a:lnTo>
                    <a:close/>
                    <a:moveTo>
                      <a:pt x="2408" y="484"/>
                    </a:moveTo>
                    <a:lnTo>
                      <a:pt x="2408" y="479"/>
                    </a:lnTo>
                    <a:lnTo>
                      <a:pt x="2412" y="479"/>
                    </a:lnTo>
                    <a:lnTo>
                      <a:pt x="2412" y="484"/>
                    </a:lnTo>
                    <a:lnTo>
                      <a:pt x="2408" y="484"/>
                    </a:lnTo>
                    <a:close/>
                    <a:moveTo>
                      <a:pt x="2408" y="465"/>
                    </a:moveTo>
                    <a:lnTo>
                      <a:pt x="2408" y="445"/>
                    </a:lnTo>
                    <a:lnTo>
                      <a:pt x="2412" y="445"/>
                    </a:lnTo>
                    <a:lnTo>
                      <a:pt x="2412" y="465"/>
                    </a:lnTo>
                    <a:lnTo>
                      <a:pt x="2408" y="465"/>
                    </a:lnTo>
                    <a:close/>
                    <a:moveTo>
                      <a:pt x="2408" y="430"/>
                    </a:moveTo>
                    <a:lnTo>
                      <a:pt x="2408" y="425"/>
                    </a:lnTo>
                    <a:lnTo>
                      <a:pt x="2412" y="425"/>
                    </a:lnTo>
                    <a:lnTo>
                      <a:pt x="2412" y="430"/>
                    </a:lnTo>
                    <a:lnTo>
                      <a:pt x="2408" y="430"/>
                    </a:lnTo>
                    <a:close/>
                    <a:moveTo>
                      <a:pt x="2408" y="411"/>
                    </a:moveTo>
                    <a:lnTo>
                      <a:pt x="2408" y="391"/>
                    </a:lnTo>
                    <a:lnTo>
                      <a:pt x="2412" y="391"/>
                    </a:lnTo>
                    <a:lnTo>
                      <a:pt x="2412" y="411"/>
                    </a:lnTo>
                    <a:lnTo>
                      <a:pt x="2408" y="411"/>
                    </a:lnTo>
                    <a:close/>
                    <a:moveTo>
                      <a:pt x="2408" y="376"/>
                    </a:moveTo>
                    <a:lnTo>
                      <a:pt x="2408" y="372"/>
                    </a:lnTo>
                    <a:lnTo>
                      <a:pt x="2412" y="372"/>
                    </a:lnTo>
                    <a:lnTo>
                      <a:pt x="2412" y="376"/>
                    </a:lnTo>
                    <a:lnTo>
                      <a:pt x="2408" y="376"/>
                    </a:lnTo>
                    <a:close/>
                    <a:moveTo>
                      <a:pt x="2408" y="357"/>
                    </a:moveTo>
                    <a:lnTo>
                      <a:pt x="2408" y="337"/>
                    </a:lnTo>
                    <a:lnTo>
                      <a:pt x="2412" y="337"/>
                    </a:lnTo>
                    <a:lnTo>
                      <a:pt x="2412" y="357"/>
                    </a:lnTo>
                    <a:lnTo>
                      <a:pt x="2408" y="357"/>
                    </a:lnTo>
                    <a:close/>
                    <a:moveTo>
                      <a:pt x="2408" y="323"/>
                    </a:moveTo>
                    <a:lnTo>
                      <a:pt x="2408" y="318"/>
                    </a:lnTo>
                    <a:lnTo>
                      <a:pt x="2412" y="318"/>
                    </a:lnTo>
                    <a:lnTo>
                      <a:pt x="2412" y="323"/>
                    </a:lnTo>
                    <a:lnTo>
                      <a:pt x="2408" y="323"/>
                    </a:lnTo>
                    <a:close/>
                    <a:moveTo>
                      <a:pt x="2408" y="303"/>
                    </a:moveTo>
                    <a:lnTo>
                      <a:pt x="2408" y="283"/>
                    </a:lnTo>
                    <a:lnTo>
                      <a:pt x="2412" y="283"/>
                    </a:lnTo>
                    <a:lnTo>
                      <a:pt x="2412" y="303"/>
                    </a:lnTo>
                    <a:lnTo>
                      <a:pt x="2408" y="303"/>
                    </a:lnTo>
                    <a:close/>
                    <a:moveTo>
                      <a:pt x="2408" y="269"/>
                    </a:moveTo>
                    <a:lnTo>
                      <a:pt x="2408" y="264"/>
                    </a:lnTo>
                    <a:lnTo>
                      <a:pt x="2412" y="264"/>
                    </a:lnTo>
                    <a:lnTo>
                      <a:pt x="2412" y="269"/>
                    </a:lnTo>
                    <a:lnTo>
                      <a:pt x="2408" y="269"/>
                    </a:lnTo>
                    <a:close/>
                    <a:moveTo>
                      <a:pt x="2408" y="249"/>
                    </a:moveTo>
                    <a:lnTo>
                      <a:pt x="2408" y="230"/>
                    </a:lnTo>
                    <a:lnTo>
                      <a:pt x="2412" y="230"/>
                    </a:lnTo>
                    <a:lnTo>
                      <a:pt x="2412" y="249"/>
                    </a:lnTo>
                    <a:lnTo>
                      <a:pt x="2408" y="249"/>
                    </a:lnTo>
                    <a:close/>
                    <a:moveTo>
                      <a:pt x="2408" y="215"/>
                    </a:moveTo>
                    <a:lnTo>
                      <a:pt x="2408" y="210"/>
                    </a:lnTo>
                    <a:lnTo>
                      <a:pt x="2412" y="210"/>
                    </a:lnTo>
                    <a:lnTo>
                      <a:pt x="2412" y="215"/>
                    </a:lnTo>
                    <a:lnTo>
                      <a:pt x="2408" y="215"/>
                    </a:lnTo>
                    <a:close/>
                    <a:moveTo>
                      <a:pt x="2408" y="195"/>
                    </a:moveTo>
                    <a:lnTo>
                      <a:pt x="2408" y="176"/>
                    </a:lnTo>
                    <a:lnTo>
                      <a:pt x="2412" y="176"/>
                    </a:lnTo>
                    <a:lnTo>
                      <a:pt x="2412" y="195"/>
                    </a:lnTo>
                    <a:lnTo>
                      <a:pt x="2408" y="195"/>
                    </a:lnTo>
                    <a:close/>
                    <a:moveTo>
                      <a:pt x="2408" y="161"/>
                    </a:moveTo>
                    <a:lnTo>
                      <a:pt x="2408" y="156"/>
                    </a:lnTo>
                    <a:lnTo>
                      <a:pt x="2412" y="156"/>
                    </a:lnTo>
                    <a:lnTo>
                      <a:pt x="2412" y="161"/>
                    </a:lnTo>
                    <a:lnTo>
                      <a:pt x="2408" y="161"/>
                    </a:lnTo>
                    <a:close/>
                    <a:moveTo>
                      <a:pt x="2408" y="141"/>
                    </a:moveTo>
                    <a:lnTo>
                      <a:pt x="2408" y="122"/>
                    </a:lnTo>
                    <a:lnTo>
                      <a:pt x="2412" y="122"/>
                    </a:lnTo>
                    <a:lnTo>
                      <a:pt x="2412" y="141"/>
                    </a:lnTo>
                    <a:lnTo>
                      <a:pt x="2408" y="141"/>
                    </a:lnTo>
                    <a:close/>
                    <a:moveTo>
                      <a:pt x="2408" y="107"/>
                    </a:moveTo>
                    <a:lnTo>
                      <a:pt x="2408" y="102"/>
                    </a:lnTo>
                    <a:lnTo>
                      <a:pt x="2412" y="102"/>
                    </a:lnTo>
                    <a:lnTo>
                      <a:pt x="2412" y="107"/>
                    </a:lnTo>
                    <a:lnTo>
                      <a:pt x="2408" y="107"/>
                    </a:lnTo>
                    <a:close/>
                    <a:moveTo>
                      <a:pt x="2408" y="88"/>
                    </a:moveTo>
                    <a:lnTo>
                      <a:pt x="2408" y="68"/>
                    </a:lnTo>
                    <a:lnTo>
                      <a:pt x="2412" y="68"/>
                    </a:lnTo>
                    <a:lnTo>
                      <a:pt x="2412" y="88"/>
                    </a:lnTo>
                    <a:lnTo>
                      <a:pt x="2408" y="88"/>
                    </a:lnTo>
                    <a:close/>
                    <a:moveTo>
                      <a:pt x="2408" y="53"/>
                    </a:moveTo>
                    <a:lnTo>
                      <a:pt x="2408" y="48"/>
                    </a:lnTo>
                    <a:lnTo>
                      <a:pt x="2412" y="48"/>
                    </a:lnTo>
                    <a:lnTo>
                      <a:pt x="2412" y="53"/>
                    </a:lnTo>
                    <a:lnTo>
                      <a:pt x="2408" y="53"/>
                    </a:lnTo>
                    <a:close/>
                    <a:moveTo>
                      <a:pt x="2408" y="34"/>
                    </a:moveTo>
                    <a:lnTo>
                      <a:pt x="2408" y="14"/>
                    </a:lnTo>
                    <a:lnTo>
                      <a:pt x="2412" y="14"/>
                    </a:lnTo>
                    <a:lnTo>
                      <a:pt x="2412" y="34"/>
                    </a:lnTo>
                    <a:lnTo>
                      <a:pt x="2408" y="34"/>
                    </a:lnTo>
                    <a:close/>
                  </a:path>
                </a:pathLst>
              </a:custGeom>
              <a:solidFill>
                <a:srgbClr val="0000FF"/>
              </a:solidFill>
              <a:ln w="1588" cap="flat">
                <a:solidFill>
                  <a:srgbClr val="0000FF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5307" name="Line 11"/>
            <p:cNvSpPr>
              <a:spLocks noChangeShapeType="1"/>
            </p:cNvSpPr>
            <p:nvPr/>
          </p:nvSpPr>
          <p:spPr bwMode="auto">
            <a:xfrm>
              <a:off x="295" y="164"/>
              <a:ext cx="635" cy="408"/>
            </a:xfrm>
            <a:prstGeom prst="line">
              <a:avLst/>
            </a:prstGeom>
            <a:noFill/>
            <a:ln w="26988" cap="flat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8" name="Freeform 12"/>
            <p:cNvSpPr>
              <a:spLocks noEditPoints="1"/>
            </p:cNvSpPr>
            <p:nvPr/>
          </p:nvSpPr>
          <p:spPr bwMode="auto">
            <a:xfrm>
              <a:off x="975" y="572"/>
              <a:ext cx="1089" cy="45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70" y="21"/>
                </a:cxn>
                <a:cxn ang="0">
                  <a:pos x="66" y="40"/>
                </a:cxn>
                <a:cxn ang="0">
                  <a:pos x="0" y="19"/>
                </a:cxn>
                <a:cxn ang="0">
                  <a:pos x="5" y="0"/>
                </a:cxn>
                <a:cxn ang="0">
                  <a:pos x="119" y="37"/>
                </a:cxn>
                <a:cxn ang="0">
                  <a:pos x="184" y="58"/>
                </a:cxn>
                <a:cxn ang="0">
                  <a:pos x="180" y="77"/>
                </a:cxn>
                <a:cxn ang="0">
                  <a:pos x="115" y="56"/>
                </a:cxn>
                <a:cxn ang="0">
                  <a:pos x="119" y="37"/>
                </a:cxn>
                <a:cxn ang="0">
                  <a:pos x="233" y="73"/>
                </a:cxn>
                <a:cxn ang="0">
                  <a:pos x="299" y="94"/>
                </a:cxn>
                <a:cxn ang="0">
                  <a:pos x="294" y="113"/>
                </a:cxn>
                <a:cxn ang="0">
                  <a:pos x="229" y="92"/>
                </a:cxn>
                <a:cxn ang="0">
                  <a:pos x="233" y="73"/>
                </a:cxn>
                <a:cxn ang="0">
                  <a:pos x="348" y="110"/>
                </a:cxn>
                <a:cxn ang="0">
                  <a:pos x="413" y="131"/>
                </a:cxn>
                <a:cxn ang="0">
                  <a:pos x="409" y="150"/>
                </a:cxn>
                <a:cxn ang="0">
                  <a:pos x="343" y="129"/>
                </a:cxn>
                <a:cxn ang="0">
                  <a:pos x="348" y="110"/>
                </a:cxn>
                <a:cxn ang="0">
                  <a:pos x="462" y="147"/>
                </a:cxn>
                <a:cxn ang="0">
                  <a:pos x="527" y="168"/>
                </a:cxn>
                <a:cxn ang="0">
                  <a:pos x="523" y="187"/>
                </a:cxn>
                <a:cxn ang="0">
                  <a:pos x="458" y="166"/>
                </a:cxn>
                <a:cxn ang="0">
                  <a:pos x="462" y="147"/>
                </a:cxn>
                <a:cxn ang="0">
                  <a:pos x="576" y="184"/>
                </a:cxn>
                <a:cxn ang="0">
                  <a:pos x="642" y="205"/>
                </a:cxn>
                <a:cxn ang="0">
                  <a:pos x="637" y="224"/>
                </a:cxn>
                <a:cxn ang="0">
                  <a:pos x="572" y="203"/>
                </a:cxn>
                <a:cxn ang="0">
                  <a:pos x="576" y="184"/>
                </a:cxn>
                <a:cxn ang="0">
                  <a:pos x="691" y="221"/>
                </a:cxn>
                <a:cxn ang="0">
                  <a:pos x="756" y="242"/>
                </a:cxn>
                <a:cxn ang="0">
                  <a:pos x="752" y="261"/>
                </a:cxn>
                <a:cxn ang="0">
                  <a:pos x="686" y="240"/>
                </a:cxn>
                <a:cxn ang="0">
                  <a:pos x="691" y="221"/>
                </a:cxn>
                <a:cxn ang="0">
                  <a:pos x="805" y="258"/>
                </a:cxn>
                <a:cxn ang="0">
                  <a:pos x="870" y="279"/>
                </a:cxn>
                <a:cxn ang="0">
                  <a:pos x="866" y="298"/>
                </a:cxn>
                <a:cxn ang="0">
                  <a:pos x="801" y="276"/>
                </a:cxn>
                <a:cxn ang="0">
                  <a:pos x="805" y="258"/>
                </a:cxn>
                <a:cxn ang="0">
                  <a:pos x="919" y="294"/>
                </a:cxn>
                <a:cxn ang="0">
                  <a:pos x="973" y="312"/>
                </a:cxn>
                <a:cxn ang="0">
                  <a:pos x="968" y="331"/>
                </a:cxn>
                <a:cxn ang="0">
                  <a:pos x="915" y="313"/>
                </a:cxn>
                <a:cxn ang="0">
                  <a:pos x="919" y="294"/>
                </a:cxn>
              </a:cxnLst>
              <a:rect l="0" t="0" r="r" b="b"/>
              <a:pathLst>
                <a:path w="973" h="331">
                  <a:moveTo>
                    <a:pt x="5" y="0"/>
                  </a:moveTo>
                  <a:lnTo>
                    <a:pt x="70" y="21"/>
                  </a:lnTo>
                  <a:lnTo>
                    <a:pt x="66" y="40"/>
                  </a:lnTo>
                  <a:lnTo>
                    <a:pt x="0" y="19"/>
                  </a:lnTo>
                  <a:lnTo>
                    <a:pt x="5" y="0"/>
                  </a:lnTo>
                  <a:close/>
                  <a:moveTo>
                    <a:pt x="119" y="37"/>
                  </a:moveTo>
                  <a:lnTo>
                    <a:pt x="184" y="58"/>
                  </a:lnTo>
                  <a:lnTo>
                    <a:pt x="180" y="77"/>
                  </a:lnTo>
                  <a:lnTo>
                    <a:pt x="115" y="56"/>
                  </a:lnTo>
                  <a:lnTo>
                    <a:pt x="119" y="37"/>
                  </a:lnTo>
                  <a:close/>
                  <a:moveTo>
                    <a:pt x="233" y="73"/>
                  </a:moveTo>
                  <a:lnTo>
                    <a:pt x="299" y="94"/>
                  </a:lnTo>
                  <a:lnTo>
                    <a:pt x="294" y="113"/>
                  </a:lnTo>
                  <a:lnTo>
                    <a:pt x="229" y="92"/>
                  </a:lnTo>
                  <a:lnTo>
                    <a:pt x="233" y="73"/>
                  </a:lnTo>
                  <a:close/>
                  <a:moveTo>
                    <a:pt x="348" y="110"/>
                  </a:moveTo>
                  <a:lnTo>
                    <a:pt x="413" y="131"/>
                  </a:lnTo>
                  <a:lnTo>
                    <a:pt x="409" y="150"/>
                  </a:lnTo>
                  <a:lnTo>
                    <a:pt x="343" y="129"/>
                  </a:lnTo>
                  <a:lnTo>
                    <a:pt x="348" y="110"/>
                  </a:lnTo>
                  <a:close/>
                  <a:moveTo>
                    <a:pt x="462" y="147"/>
                  </a:moveTo>
                  <a:lnTo>
                    <a:pt x="527" y="168"/>
                  </a:lnTo>
                  <a:lnTo>
                    <a:pt x="523" y="187"/>
                  </a:lnTo>
                  <a:lnTo>
                    <a:pt x="458" y="166"/>
                  </a:lnTo>
                  <a:lnTo>
                    <a:pt x="462" y="147"/>
                  </a:lnTo>
                  <a:close/>
                  <a:moveTo>
                    <a:pt x="576" y="184"/>
                  </a:moveTo>
                  <a:lnTo>
                    <a:pt x="642" y="205"/>
                  </a:lnTo>
                  <a:lnTo>
                    <a:pt x="637" y="224"/>
                  </a:lnTo>
                  <a:lnTo>
                    <a:pt x="572" y="203"/>
                  </a:lnTo>
                  <a:lnTo>
                    <a:pt x="576" y="184"/>
                  </a:lnTo>
                  <a:close/>
                  <a:moveTo>
                    <a:pt x="691" y="221"/>
                  </a:moveTo>
                  <a:lnTo>
                    <a:pt x="756" y="242"/>
                  </a:lnTo>
                  <a:lnTo>
                    <a:pt x="752" y="261"/>
                  </a:lnTo>
                  <a:lnTo>
                    <a:pt x="686" y="240"/>
                  </a:lnTo>
                  <a:lnTo>
                    <a:pt x="691" y="221"/>
                  </a:lnTo>
                  <a:close/>
                  <a:moveTo>
                    <a:pt x="805" y="258"/>
                  </a:moveTo>
                  <a:lnTo>
                    <a:pt x="870" y="279"/>
                  </a:lnTo>
                  <a:lnTo>
                    <a:pt x="866" y="298"/>
                  </a:lnTo>
                  <a:lnTo>
                    <a:pt x="801" y="276"/>
                  </a:lnTo>
                  <a:lnTo>
                    <a:pt x="805" y="258"/>
                  </a:lnTo>
                  <a:close/>
                  <a:moveTo>
                    <a:pt x="919" y="294"/>
                  </a:moveTo>
                  <a:lnTo>
                    <a:pt x="973" y="312"/>
                  </a:lnTo>
                  <a:lnTo>
                    <a:pt x="968" y="331"/>
                  </a:lnTo>
                  <a:lnTo>
                    <a:pt x="915" y="313"/>
                  </a:lnTo>
                  <a:lnTo>
                    <a:pt x="919" y="294"/>
                  </a:lnTo>
                  <a:close/>
                </a:path>
              </a:pathLst>
            </a:custGeom>
            <a:solidFill>
              <a:srgbClr val="FF6600"/>
            </a:solidFill>
            <a:ln w="1588" cap="flat">
              <a:solidFill>
                <a:srgbClr val="FF66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706" y="-1"/>
              <a:ext cx="966" cy="294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979" y="26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>
              <a:off x="748" y="-153"/>
              <a:ext cx="926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dirty="0" err="1" smtClean="0">
                  <a:solidFill>
                    <a:srgbClr val="FF0000"/>
                  </a:solidFill>
                  <a:latin typeface="Times New Roman" pitchFamily="18" charset="0"/>
                </a:rPr>
                <a:t>f</a:t>
              </a: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ound</a:t>
              </a:r>
              <a:r>
                <a:rPr kumimoji="0" lang="fr-FR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 | </a:t>
              </a:r>
              <a:r>
                <a:rPr kumimoji="0" lang="fr-FR" b="0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guessed</a:t>
              </a:r>
              <a:endParaRPr kumimoji="0" lang="fr-FR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1399" y="26"/>
              <a:ext cx="45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316" name="Rectangle 20"/>
            <p:cNvSpPr>
              <a:spLocks noChangeArrowheads="1"/>
            </p:cNvSpPr>
            <p:nvPr/>
          </p:nvSpPr>
          <p:spPr bwMode="auto">
            <a:xfrm>
              <a:off x="1308" y="119"/>
              <a:ext cx="45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318" name="Rectangle 22"/>
            <p:cNvSpPr>
              <a:spLocks noChangeArrowheads="1"/>
            </p:cNvSpPr>
            <p:nvPr/>
          </p:nvSpPr>
          <p:spPr bwMode="auto">
            <a:xfrm>
              <a:off x="1426" y="119"/>
              <a:ext cx="45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</a:rPr>
                <a:t> 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55319" name="Freeform 23"/>
            <p:cNvSpPr>
              <a:spLocks noEditPoints="1"/>
            </p:cNvSpPr>
            <p:nvPr/>
          </p:nvSpPr>
          <p:spPr bwMode="auto">
            <a:xfrm>
              <a:off x="748" y="333"/>
              <a:ext cx="153" cy="58"/>
            </a:xfrm>
            <a:custGeom>
              <a:avLst/>
              <a:gdLst/>
              <a:ahLst/>
              <a:cxnLst>
                <a:cxn ang="0">
                  <a:pos x="153" y="39"/>
                </a:cxn>
                <a:cxn ang="0">
                  <a:pos x="43" y="39"/>
                </a:cxn>
                <a:cxn ang="0">
                  <a:pos x="43" y="19"/>
                </a:cxn>
                <a:cxn ang="0">
                  <a:pos x="153" y="19"/>
                </a:cxn>
                <a:cxn ang="0">
                  <a:pos x="153" y="39"/>
                </a:cxn>
                <a:cxn ang="0">
                  <a:pos x="51" y="58"/>
                </a:cxn>
                <a:cxn ang="0">
                  <a:pos x="0" y="29"/>
                </a:cxn>
                <a:cxn ang="0">
                  <a:pos x="51" y="0"/>
                </a:cxn>
                <a:cxn ang="0">
                  <a:pos x="51" y="58"/>
                </a:cxn>
              </a:cxnLst>
              <a:rect l="0" t="0" r="r" b="b"/>
              <a:pathLst>
                <a:path w="153" h="58">
                  <a:moveTo>
                    <a:pt x="153" y="39"/>
                  </a:moveTo>
                  <a:lnTo>
                    <a:pt x="43" y="39"/>
                  </a:lnTo>
                  <a:lnTo>
                    <a:pt x="43" y="19"/>
                  </a:lnTo>
                  <a:lnTo>
                    <a:pt x="153" y="19"/>
                  </a:lnTo>
                  <a:lnTo>
                    <a:pt x="153" y="39"/>
                  </a:lnTo>
                  <a:close/>
                  <a:moveTo>
                    <a:pt x="51" y="58"/>
                  </a:moveTo>
                  <a:lnTo>
                    <a:pt x="0" y="29"/>
                  </a:lnTo>
                  <a:lnTo>
                    <a:pt x="51" y="0"/>
                  </a:lnTo>
                  <a:lnTo>
                    <a:pt x="51" y="58"/>
                  </a:lnTo>
                  <a:close/>
                </a:path>
              </a:pathLst>
            </a:custGeom>
            <a:solidFill>
              <a:srgbClr val="FF0000"/>
            </a:solidFill>
            <a:ln w="1588" cap="flat">
              <a:solidFill>
                <a:srgbClr val="FF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20" name="Freeform 24"/>
            <p:cNvSpPr>
              <a:spLocks noEditPoints="1"/>
            </p:cNvSpPr>
            <p:nvPr/>
          </p:nvSpPr>
          <p:spPr bwMode="auto">
            <a:xfrm>
              <a:off x="1188" y="340"/>
              <a:ext cx="203" cy="44"/>
            </a:xfrm>
            <a:custGeom>
              <a:avLst/>
              <a:gdLst/>
              <a:ahLst/>
              <a:cxnLst>
                <a:cxn ang="0">
                  <a:pos x="0" y="15"/>
                </a:cxn>
                <a:cxn ang="0">
                  <a:pos x="50" y="15"/>
                </a:cxn>
                <a:cxn ang="0">
                  <a:pos x="50" y="29"/>
                </a:cxn>
                <a:cxn ang="0">
                  <a:pos x="0" y="29"/>
                </a:cxn>
                <a:cxn ang="0">
                  <a:pos x="0" y="15"/>
                </a:cxn>
                <a:cxn ang="0">
                  <a:pos x="89" y="15"/>
                </a:cxn>
                <a:cxn ang="0">
                  <a:pos x="139" y="15"/>
                </a:cxn>
                <a:cxn ang="0">
                  <a:pos x="139" y="29"/>
                </a:cxn>
                <a:cxn ang="0">
                  <a:pos x="89" y="29"/>
                </a:cxn>
                <a:cxn ang="0">
                  <a:pos x="89" y="15"/>
                </a:cxn>
                <a:cxn ang="0">
                  <a:pos x="165" y="0"/>
                </a:cxn>
                <a:cxn ang="0">
                  <a:pos x="203" y="22"/>
                </a:cxn>
                <a:cxn ang="0">
                  <a:pos x="165" y="44"/>
                </a:cxn>
                <a:cxn ang="0">
                  <a:pos x="165" y="0"/>
                </a:cxn>
              </a:cxnLst>
              <a:rect l="0" t="0" r="r" b="b"/>
              <a:pathLst>
                <a:path w="203" h="44">
                  <a:moveTo>
                    <a:pt x="0" y="15"/>
                  </a:moveTo>
                  <a:lnTo>
                    <a:pt x="50" y="15"/>
                  </a:lnTo>
                  <a:lnTo>
                    <a:pt x="50" y="29"/>
                  </a:lnTo>
                  <a:lnTo>
                    <a:pt x="0" y="29"/>
                  </a:lnTo>
                  <a:lnTo>
                    <a:pt x="0" y="15"/>
                  </a:lnTo>
                  <a:close/>
                  <a:moveTo>
                    <a:pt x="89" y="15"/>
                  </a:moveTo>
                  <a:lnTo>
                    <a:pt x="139" y="15"/>
                  </a:lnTo>
                  <a:lnTo>
                    <a:pt x="139" y="29"/>
                  </a:lnTo>
                  <a:lnTo>
                    <a:pt x="89" y="29"/>
                  </a:lnTo>
                  <a:lnTo>
                    <a:pt x="89" y="15"/>
                  </a:lnTo>
                  <a:close/>
                  <a:moveTo>
                    <a:pt x="165" y="0"/>
                  </a:moveTo>
                  <a:lnTo>
                    <a:pt x="203" y="22"/>
                  </a:lnTo>
                  <a:lnTo>
                    <a:pt x="165" y="44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6600"/>
            </a:solidFill>
            <a:ln w="1588" cap="flat">
              <a:solidFill>
                <a:srgbClr val="FF66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 rot="16200000" flipV="1">
            <a:off x="-396551" y="2492898"/>
            <a:ext cx="3960440" cy="648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-S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0"/>
            <a:ext cx="5334000" cy="1581150"/>
          </a:xfrm>
          <a:prstGeom prst="rect">
            <a:avLst/>
          </a:prstGeo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79512" y="0"/>
            <a:ext cx="8771953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dirty="0" err="1" smtClean="0">
                <a:latin typeface="Times New Roman" pitchFamily="18" charset="0"/>
              </a:rPr>
              <a:t>Low</a:t>
            </a:r>
            <a:r>
              <a:rPr lang="fr-FR" sz="2400" dirty="0" smtClean="0">
                <a:latin typeface="Times New Roman" pitchFamily="18" charset="0"/>
              </a:rPr>
              <a:t> T states on top of the Mott </a:t>
            </a:r>
            <a:r>
              <a:rPr lang="fr-FR" sz="2400" dirty="0" err="1" smtClean="0">
                <a:latin typeface="Times New Roman" pitchFamily="18" charset="0"/>
              </a:rPr>
              <a:t>insulator</a:t>
            </a:r>
            <a:r>
              <a:rPr lang="fr-FR" sz="2400" dirty="0" smtClean="0">
                <a:latin typeface="Times New Roman" pitchFamily="18" charset="0"/>
              </a:rPr>
              <a:t>.</a:t>
            </a:r>
          </a:p>
          <a:p>
            <a:pPr marL="457200" indent="-457200">
              <a:buAutoNum type="arabicPeriod"/>
            </a:pPr>
            <a:r>
              <a:rPr lang="fr-FR" sz="2400" dirty="0" smtClean="0">
                <a:latin typeface="Times New Roman" pitchFamily="18" charset="0"/>
              </a:rPr>
              <a:t>Spin exchange </a:t>
            </a:r>
            <a:r>
              <a:rPr lang="fr-FR" sz="2400" dirty="0" err="1" smtClean="0">
                <a:latin typeface="Times New Roman" pitchFamily="18" charset="0"/>
              </a:rPr>
              <a:t>J</a:t>
            </a:r>
            <a:r>
              <a:rPr lang="fr-FR" sz="2400" baseline="-25000" dirty="0" err="1" smtClean="0">
                <a:latin typeface="Times New Roman" pitchFamily="18" charset="0"/>
              </a:rPr>
              <a:t>nm</a:t>
            </a:r>
            <a:r>
              <a:rPr lang="fr-FR" sz="2400" dirty="0" err="1" smtClean="0">
                <a:latin typeface="Times New Roman" pitchFamily="18" charset="0"/>
              </a:rPr>
              <a:t>S</a:t>
            </a:r>
            <a:r>
              <a:rPr lang="fr-FR" sz="2400" baseline="-25000" dirty="0" err="1" smtClean="0">
                <a:latin typeface="Times New Roman" pitchFamily="18" charset="0"/>
              </a:rPr>
              <a:t>n</a:t>
            </a:r>
            <a:r>
              <a:rPr lang="fr-FR" sz="2400" dirty="0" err="1" smtClean="0">
                <a:latin typeface="Times New Roman" pitchFamily="18" charset="0"/>
              </a:rPr>
              <a:t>S</a:t>
            </a:r>
            <a:r>
              <a:rPr lang="fr-FR" sz="2400" baseline="-25000" dirty="0" err="1" smtClean="0">
                <a:latin typeface="Times New Roman" pitchFamily="18" charset="0"/>
              </a:rPr>
              <a:t>m</a:t>
            </a:r>
            <a:r>
              <a:rPr lang="fr-FR" sz="2400" dirty="0" smtClean="0">
                <a:latin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</a:rPr>
              <a:t>with</a:t>
            </a:r>
            <a:r>
              <a:rPr lang="fr-FR" sz="2400" dirty="0" smtClean="0">
                <a:latin typeface="Times New Roman" pitchFamily="18" charset="0"/>
              </a:rPr>
              <a:t> J~t</a:t>
            </a:r>
            <a:r>
              <a:rPr lang="fr-FR" sz="2400" baseline="30000" dirty="0" smtClean="0">
                <a:latin typeface="Times New Roman" pitchFamily="18" charset="0"/>
              </a:rPr>
              <a:t>2</a:t>
            </a:r>
            <a:r>
              <a:rPr lang="fr-FR" sz="2400" dirty="0" smtClean="0">
                <a:latin typeface="Times New Roman" pitchFamily="18" charset="0"/>
              </a:rPr>
              <a:t>/U </a:t>
            </a:r>
            <a:r>
              <a:rPr lang="fr-FR" sz="24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fr-FR" sz="2400" dirty="0" err="1" smtClean="0">
                <a:latin typeface="Times New Roman" pitchFamily="18" charset="0"/>
                <a:sym typeface="Wingdings" pitchFamily="2" charset="2"/>
              </a:rPr>
              <a:t>antiferromagnetic</a:t>
            </a:r>
            <a:r>
              <a:rPr lang="fr-FR" sz="2400" dirty="0" smtClean="0">
                <a:latin typeface="Times New Roman" pitchFamily="18" charset="0"/>
                <a:sym typeface="Wingdings" pitchFamily="2" charset="2"/>
              </a:rPr>
              <a:t> state</a:t>
            </a:r>
            <a:endParaRPr lang="fr-FR" sz="2400" dirty="0" smtClean="0">
              <a:latin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fr-FR" sz="2400" dirty="0" err="1" smtClean="0">
                <a:latin typeface="Times New Roman" pitchFamily="18" charset="0"/>
              </a:rPr>
              <a:t>Lattice</a:t>
            </a:r>
            <a:r>
              <a:rPr lang="fr-FR" sz="2400" dirty="0" smtClean="0">
                <a:latin typeface="Times New Roman" pitchFamily="18" charset="0"/>
              </a:rPr>
              <a:t> modulation of J – non-</a:t>
            </a:r>
            <a:r>
              <a:rPr lang="fr-FR" sz="2400" dirty="0" err="1" smtClean="0">
                <a:latin typeface="Times New Roman" pitchFamily="18" charset="0"/>
              </a:rPr>
              <a:t>magnetic</a:t>
            </a:r>
            <a:r>
              <a:rPr lang="fr-FR" sz="2400" dirty="0" smtClean="0">
                <a:latin typeface="Times New Roman" pitchFamily="18" charset="0"/>
              </a:rPr>
              <a:t> (singlet) spin-Peierls state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4572000"/>
            <a:ext cx="4343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400" baseline="0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fr-FR" sz="2400" baseline="0" dirty="0">
                <a:solidFill>
                  <a:srgbClr val="33CC33"/>
                </a:solidFill>
                <a:latin typeface="Symbol" pitchFamily="18" charset="2"/>
              </a:rPr>
              <a:t>r</a:t>
            </a:r>
            <a:r>
              <a:rPr lang="fr-FR" sz="2400" baseline="0" dirty="0">
                <a:solidFill>
                  <a:srgbClr val="33CC33"/>
                </a:solidFill>
                <a:latin typeface="Times New Roman" pitchFamily="18" charset="0"/>
              </a:rPr>
              <a:t>=1 (1 </a:t>
            </a:r>
            <a:r>
              <a:rPr lang="fr-FR" sz="2400" baseline="0" dirty="0" err="1">
                <a:solidFill>
                  <a:srgbClr val="33CC33"/>
                </a:solidFill>
                <a:latin typeface="Times New Roman" pitchFamily="18" charset="0"/>
              </a:rPr>
              <a:t>electron</a:t>
            </a:r>
            <a:r>
              <a:rPr lang="fr-FR" sz="2400" baseline="0" dirty="0">
                <a:solidFill>
                  <a:srgbClr val="33CC33"/>
                </a:solidFill>
                <a:latin typeface="Times New Roman" pitchFamily="18" charset="0"/>
              </a:rPr>
              <a:t> per site)</a:t>
            </a:r>
          </a:p>
          <a:p>
            <a:pPr algn="ctr"/>
            <a:r>
              <a:rPr lang="fr-FR" sz="2400" baseline="0" dirty="0">
                <a:solidFill>
                  <a:srgbClr val="33CC33"/>
                </a:solidFill>
                <a:latin typeface="Times New Roman" pitchFamily="18" charset="0"/>
              </a:rPr>
              <a:t> Mott-Hubbard </a:t>
            </a:r>
            <a:r>
              <a:rPr lang="fr-FR" sz="2400" baseline="0" dirty="0" err="1">
                <a:solidFill>
                  <a:srgbClr val="33CC33"/>
                </a:solidFill>
                <a:latin typeface="Times New Roman" pitchFamily="18" charset="0"/>
              </a:rPr>
              <a:t>localization</a:t>
            </a:r>
            <a:endParaRPr lang="fr-FR" sz="2400" baseline="0" dirty="0">
              <a:solidFill>
                <a:srgbClr val="33CC33"/>
              </a:solidFill>
              <a:latin typeface="Times New Roman" pitchFamily="18" charset="0"/>
            </a:endParaRPr>
          </a:p>
          <a:p>
            <a:pPr algn="ctr"/>
            <a:r>
              <a:rPr lang="fr-FR" sz="2400" baseline="0" dirty="0">
                <a:solidFill>
                  <a:srgbClr val="33CC33"/>
                </a:solidFill>
                <a:latin typeface="Times New Roman" pitchFamily="18" charset="0"/>
              </a:rPr>
              <a:t>  case of CuGeO</a:t>
            </a:r>
            <a:r>
              <a:rPr lang="fr-FR" sz="2000" baseline="0" dirty="0">
                <a:solidFill>
                  <a:srgbClr val="33CC33"/>
                </a:solidFill>
                <a:latin typeface="Times New Roman" pitchFamily="18" charset="0"/>
              </a:rPr>
              <a:t>3</a:t>
            </a:r>
            <a:endParaRPr lang="fr-FR" sz="2400" baseline="0" dirty="0">
              <a:solidFill>
                <a:srgbClr val="33CC33"/>
              </a:solidFill>
              <a:latin typeface="Times New Roman" pitchFamily="18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609600" y="2362200"/>
            <a:ext cx="584200" cy="466725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aseline="0">
                <a:solidFill>
                  <a:srgbClr val="33CC33"/>
                </a:solidFill>
                <a:latin typeface="Times New Roman" pitchFamily="18" charset="0"/>
              </a:rPr>
              <a:t>AF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609600" cy="466725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aseline="0">
                <a:solidFill>
                  <a:srgbClr val="9900FF"/>
                </a:solidFill>
                <a:latin typeface="Times New Roman" pitchFamily="18" charset="0"/>
              </a:rPr>
              <a:t> SP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932363" y="5305425"/>
            <a:ext cx="42116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fr-FR" sz="2400" b="1" baseline="0">
                <a:latin typeface="Symbol" pitchFamily="18" charset="2"/>
              </a:rPr>
              <a:t>r</a:t>
            </a:r>
            <a:r>
              <a:rPr lang="fr-FR" sz="2400" b="1" baseline="0">
                <a:latin typeface="Times New Roman" pitchFamily="18" charset="0"/>
              </a:rPr>
              <a:t>=1/2 (1 electron per dimer)</a:t>
            </a:r>
          </a:p>
          <a:p>
            <a:pPr algn="ctr"/>
            <a:r>
              <a:rPr lang="fr-FR" sz="2400" baseline="0">
                <a:latin typeface="Times New Roman" pitchFamily="18" charset="0"/>
              </a:rPr>
              <a:t>Case of (TMTTF)</a:t>
            </a:r>
            <a:r>
              <a:rPr lang="fr-FR" sz="2000" baseline="0">
                <a:latin typeface="Times New Roman" pitchFamily="18" charset="0"/>
              </a:rPr>
              <a:t>2</a:t>
            </a:r>
            <a:r>
              <a:rPr lang="fr-FR" sz="2400" baseline="0">
                <a:latin typeface="Times New Roman" pitchFamily="18" charset="0"/>
              </a:rPr>
              <a:t>X</a:t>
            </a:r>
          </a:p>
          <a:p>
            <a:pPr algn="ctr"/>
            <a:endParaRPr lang="fr-FR" sz="2400" baseline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7086600" y="2362200"/>
            <a:ext cx="1524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aseline="0" dirty="0">
                <a:latin typeface="Times New Roman" pitchFamily="18" charset="0"/>
              </a:rPr>
              <a:t>2k</a:t>
            </a:r>
            <a:r>
              <a:rPr lang="fr-FR" baseline="0" dirty="0">
                <a:latin typeface="Times New Roman" pitchFamily="18" charset="0"/>
              </a:rPr>
              <a:t>F</a:t>
            </a:r>
            <a:r>
              <a:rPr lang="fr-FR" sz="2400" baseline="0" dirty="0">
                <a:latin typeface="Times New Roman" pitchFamily="18" charset="0"/>
              </a:rPr>
              <a:t> SDW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98525" y="5070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 sz="2400" baseline="0">
              <a:latin typeface="Times New Roman" pitchFamily="18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248400" y="3505200"/>
            <a:ext cx="2667000" cy="7694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200" baseline="0" dirty="0">
                <a:latin typeface="Times New Roman" pitchFamily="18" charset="0"/>
              </a:rPr>
              <a:t>2k</a:t>
            </a:r>
            <a:r>
              <a:rPr lang="fr-FR" sz="2200" baseline="-25000" dirty="0">
                <a:latin typeface="Times New Roman" pitchFamily="18" charset="0"/>
              </a:rPr>
              <a:t>F</a:t>
            </a:r>
            <a:r>
              <a:rPr lang="fr-FR" sz="2200" baseline="0" dirty="0">
                <a:latin typeface="Times New Roman" pitchFamily="18" charset="0"/>
              </a:rPr>
              <a:t> bond « CDW »</a:t>
            </a:r>
          </a:p>
          <a:p>
            <a:pPr algn="ctr"/>
            <a:r>
              <a:rPr lang="fr-FR" sz="2200" baseline="0" dirty="0">
                <a:latin typeface="Times New Roman" pitchFamily="18" charset="0"/>
              </a:rPr>
              <a:t> (BOW)</a:t>
            </a:r>
          </a:p>
        </p:txBody>
      </p:sp>
      <p:sp>
        <p:nvSpPr>
          <p:cNvPr id="8203" name="AutoShape 11"/>
          <p:cNvSpPr>
            <a:spLocks noChangeArrowheads="1"/>
          </p:cNvSpPr>
          <p:nvPr/>
        </p:nvSpPr>
        <p:spPr bwMode="auto">
          <a:xfrm>
            <a:off x="762000" y="3733800"/>
            <a:ext cx="304800" cy="533400"/>
          </a:xfrm>
          <a:prstGeom prst="upArrow">
            <a:avLst>
              <a:gd name="adj1" fmla="val 50000"/>
              <a:gd name="adj2" fmla="val 43750"/>
            </a:avLst>
          </a:prstGeom>
          <a:solidFill>
            <a:srgbClr val="33CC33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7239000" y="44958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3352800" y="38862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aseline="0">
                <a:solidFill>
                  <a:srgbClr val="9900FF"/>
                </a:solidFill>
                <a:latin typeface="Times New Roman" pitchFamily="18" charset="0"/>
              </a:rPr>
              <a:t>Spin-Peierls</a:t>
            </a: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4121150" y="3292475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3501008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X-ray diffuse scattering pattern from (</a:t>
            </a:r>
            <a:r>
              <a:rPr lang="en-US" sz="2400" dirty="0" err="1" smtClean="0"/>
              <a:t>TMTTF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PF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at 10K </a:t>
            </a:r>
          </a:p>
          <a:p>
            <a:r>
              <a:rPr lang="en-US" sz="2400" dirty="0" smtClean="0"/>
              <a:t>in its SP ground state:</a:t>
            </a:r>
          </a:p>
          <a:p>
            <a:r>
              <a:rPr lang="en-US" sz="2400" dirty="0" smtClean="0"/>
              <a:t>weak (1/2, 1/2, ?) </a:t>
            </a:r>
            <a:r>
              <a:rPr lang="en-US" sz="2400" dirty="0" err="1" smtClean="0"/>
              <a:t>superlattice</a:t>
            </a:r>
            <a:r>
              <a:rPr lang="en-US" sz="2400" dirty="0" smtClean="0"/>
              <a:t> spots inside the circles.</a:t>
            </a:r>
            <a:endParaRPr lang="en-US" sz="2400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925" y="44624"/>
            <a:ext cx="42481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019800" cy="1066800"/>
          </a:xfrm>
          <a:ln/>
        </p:spPr>
        <p:txBody>
          <a:bodyPr/>
          <a:lstStyle/>
          <a:p>
            <a:r>
              <a:rPr lang="fr-FR" sz="3200" b="1"/>
              <a:t>Spin susceptibility measurements: (TMTTF)</a:t>
            </a:r>
            <a:r>
              <a:rPr lang="fr-FR" sz="3200" b="1" baseline="-25000"/>
              <a:t>2</a:t>
            </a:r>
            <a:r>
              <a:rPr lang="fr-FR" sz="3200" b="1"/>
              <a:t>X</a:t>
            </a:r>
          </a:p>
        </p:txBody>
      </p:sp>
      <p:pic>
        <p:nvPicPr>
          <p:cNvPr id="5123" name="Picture 3" descr="squid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052513"/>
            <a:ext cx="5943600" cy="4572000"/>
          </a:xfrm>
          <a:noFill/>
          <a:ln/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411413" y="5734050"/>
            <a:ext cx="1841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 baseline="0">
              <a:solidFill>
                <a:schemeClr val="hlink"/>
              </a:solidFill>
              <a:latin typeface="Times New Roman" pitchFamily="18" charset="0"/>
            </a:endParaRPr>
          </a:p>
          <a:p>
            <a:endParaRPr lang="fr-FR" sz="2400" baseline="0">
              <a:solidFill>
                <a:srgbClr val="FF3300"/>
              </a:solidFill>
              <a:latin typeface="Symbol" pitchFamily="18" charset="2"/>
            </a:endParaRP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2627313" y="3644900"/>
            <a:ext cx="4572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555875" y="2492375"/>
            <a:ext cx="595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aseline="0">
                <a:solidFill>
                  <a:srgbClr val="FF3300"/>
                </a:solidFill>
                <a:latin typeface="Times New Roman" pitchFamily="18" charset="0"/>
              </a:rPr>
              <a:t>T</a:t>
            </a:r>
            <a:r>
              <a:rPr lang="fr-FR" sz="2400">
                <a:solidFill>
                  <a:srgbClr val="FF3300"/>
                </a:solidFill>
                <a:latin typeface="Times New Roman" pitchFamily="18" charset="0"/>
              </a:rPr>
              <a:t>SP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154738" y="2133600"/>
            <a:ext cx="2989262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b="1" baseline="0" dirty="0"/>
              <a:t>Thermal </a:t>
            </a:r>
            <a:r>
              <a:rPr lang="fr-FR" b="1" baseline="0" dirty="0" err="1"/>
              <a:t>behavior</a:t>
            </a:r>
            <a:r>
              <a:rPr lang="fr-FR" b="1" baseline="0" dirty="0"/>
              <a:t> of a </a:t>
            </a:r>
          </a:p>
          <a:p>
            <a:r>
              <a:rPr lang="fr-FR" b="1" baseline="0" dirty="0"/>
              <a:t>S=1/2 Heisenberg </a:t>
            </a:r>
            <a:r>
              <a:rPr lang="fr-FR" b="1" baseline="0" dirty="0" err="1"/>
              <a:t>chain</a:t>
            </a:r>
            <a:endParaRPr lang="fr-FR" b="1" baseline="0" dirty="0"/>
          </a:p>
          <a:p>
            <a:pPr algn="ctr"/>
            <a:r>
              <a:rPr lang="fr-FR" sz="2400" b="1" baseline="0" dirty="0" smtClean="0">
                <a:solidFill>
                  <a:schemeClr val="accent2"/>
                </a:solidFill>
              </a:rPr>
              <a:t>J~400K</a:t>
            </a:r>
            <a:endParaRPr lang="fr-FR" sz="2400" b="1" baseline="0" dirty="0">
              <a:solidFill>
                <a:schemeClr val="accent2"/>
              </a:solidFill>
            </a:endParaRPr>
          </a:p>
          <a:p>
            <a:pPr algn="ctr"/>
            <a:r>
              <a:rPr lang="fr-FR" sz="2000" baseline="0" dirty="0"/>
              <a:t>(</a:t>
            </a:r>
            <a:r>
              <a:rPr lang="fr-FR" sz="2000" baseline="0" dirty="0" err="1"/>
              <a:t>Dumm</a:t>
            </a:r>
            <a:r>
              <a:rPr lang="fr-FR" sz="2000" baseline="0" dirty="0"/>
              <a:t> et al </a:t>
            </a:r>
            <a:r>
              <a:rPr lang="fr-FR" sz="2000" baseline="0" dirty="0" err="1"/>
              <a:t>PRB</a:t>
            </a:r>
            <a:r>
              <a:rPr lang="fr-FR" sz="2000" baseline="0" dirty="0"/>
              <a:t> </a:t>
            </a:r>
            <a:r>
              <a:rPr lang="fr-FR" sz="2000" b="1" baseline="0" dirty="0"/>
              <a:t>62</a:t>
            </a:r>
            <a:r>
              <a:rPr lang="fr-FR" sz="2000" baseline="0" dirty="0"/>
              <a:t>, 6510 (2000))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 flipV="1">
            <a:off x="5508625" y="2420938"/>
            <a:ext cx="576263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4572000" y="2636838"/>
            <a:ext cx="504825" cy="287337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427538" y="2133600"/>
            <a:ext cx="739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 baseline="0"/>
              <a:t>T</a:t>
            </a:r>
            <a:r>
              <a:rPr lang="fr-FR" sz="2000" b="1"/>
              <a:t>CO</a:t>
            </a:r>
            <a:endParaRPr lang="fr-FR" sz="2000" b="1" baseline="0"/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808038" y="5824538"/>
            <a:ext cx="5827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baseline="0">
                <a:solidFill>
                  <a:schemeClr val="folHlink"/>
                </a:solidFill>
              </a:rPr>
              <a:t>no effect at T</a:t>
            </a:r>
            <a:r>
              <a:rPr lang="fr-FR" sz="2400">
                <a:solidFill>
                  <a:schemeClr val="folHlink"/>
                </a:solidFill>
              </a:rPr>
              <a:t>CO</a:t>
            </a:r>
            <a:r>
              <a:rPr lang="fr-FR" sz="2400" baseline="0">
                <a:solidFill>
                  <a:schemeClr val="folHlink"/>
                </a:solidFill>
              </a:rPr>
              <a:t>: spin – charge decoupling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611188" y="1268413"/>
            <a:ext cx="3673475" cy="32400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062288" y="92075"/>
            <a:ext cx="6046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Materials on the verge of the Mott transition</a:t>
            </a:r>
          </a:p>
        </p:txBody>
      </p:sp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1752600" y="603250"/>
            <a:ext cx="70866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611188" y="1314450"/>
            <a:ext cx="3673475" cy="3209925"/>
            <a:chOff x="385" y="828"/>
            <a:chExt cx="2314" cy="2022"/>
          </a:xfrm>
        </p:grpSpPr>
        <p:pic>
          <p:nvPicPr>
            <p:cNvPr id="4159" name="Picture 40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" y="828"/>
              <a:ext cx="2314" cy="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60" name="Rectangle 41"/>
            <p:cNvSpPr>
              <a:spLocks noChangeArrowheads="1"/>
            </p:cNvSpPr>
            <p:nvPr/>
          </p:nvSpPr>
          <p:spPr bwMode="auto">
            <a:xfrm>
              <a:off x="748" y="897"/>
              <a:ext cx="1814" cy="165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104" name="Freeform 43"/>
          <p:cNvSpPr>
            <a:spLocks/>
          </p:cNvSpPr>
          <p:nvPr/>
        </p:nvSpPr>
        <p:spPr bwMode="auto">
          <a:xfrm>
            <a:off x="1195388" y="3097213"/>
            <a:ext cx="2428875" cy="960437"/>
          </a:xfrm>
          <a:custGeom>
            <a:avLst/>
            <a:gdLst>
              <a:gd name="T0" fmla="*/ 0 w 1530"/>
              <a:gd name="T1" fmla="*/ 2147483647 h 605"/>
              <a:gd name="T2" fmla="*/ 2147483647 w 1530"/>
              <a:gd name="T3" fmla="*/ 2147483647 h 605"/>
              <a:gd name="T4" fmla="*/ 2147483647 w 1530"/>
              <a:gd name="T5" fmla="*/ 2147483647 h 605"/>
              <a:gd name="T6" fmla="*/ 2147483647 w 1530"/>
              <a:gd name="T7" fmla="*/ 2147483647 h 605"/>
              <a:gd name="T8" fmla="*/ 2147483647 w 1530"/>
              <a:gd name="T9" fmla="*/ 2147483647 h 605"/>
              <a:gd name="T10" fmla="*/ 2147483647 w 1530"/>
              <a:gd name="T11" fmla="*/ 2147483647 h 605"/>
              <a:gd name="T12" fmla="*/ 2147483647 w 1530"/>
              <a:gd name="T13" fmla="*/ 2147483647 h 605"/>
              <a:gd name="T14" fmla="*/ 2147483647 w 1530"/>
              <a:gd name="T15" fmla="*/ 2147483647 h 605"/>
              <a:gd name="T16" fmla="*/ 2147483647 w 1530"/>
              <a:gd name="T17" fmla="*/ 2147483647 h 605"/>
              <a:gd name="T18" fmla="*/ 2147483647 w 1530"/>
              <a:gd name="T19" fmla="*/ 2147483647 h 605"/>
              <a:gd name="T20" fmla="*/ 2147483647 w 1530"/>
              <a:gd name="T21" fmla="*/ 2147483647 h 605"/>
              <a:gd name="T22" fmla="*/ 2147483647 w 1530"/>
              <a:gd name="T23" fmla="*/ 2147483647 h 60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530" h="605">
                <a:moveTo>
                  <a:pt x="0" y="5"/>
                </a:moveTo>
                <a:cubicBezTo>
                  <a:pt x="17" y="5"/>
                  <a:pt x="50" y="7"/>
                  <a:pt x="105" y="8"/>
                </a:cubicBezTo>
                <a:cubicBezTo>
                  <a:pt x="160" y="9"/>
                  <a:pt x="258" y="7"/>
                  <a:pt x="330" y="8"/>
                </a:cubicBezTo>
                <a:cubicBezTo>
                  <a:pt x="402" y="9"/>
                  <a:pt x="473" y="0"/>
                  <a:pt x="537" y="11"/>
                </a:cubicBezTo>
                <a:cubicBezTo>
                  <a:pt x="601" y="22"/>
                  <a:pt x="657" y="51"/>
                  <a:pt x="717" y="74"/>
                </a:cubicBezTo>
                <a:cubicBezTo>
                  <a:pt x="777" y="97"/>
                  <a:pt x="839" y="126"/>
                  <a:pt x="894" y="149"/>
                </a:cubicBezTo>
                <a:cubicBezTo>
                  <a:pt x="949" y="172"/>
                  <a:pt x="974" y="181"/>
                  <a:pt x="1050" y="215"/>
                </a:cubicBezTo>
                <a:cubicBezTo>
                  <a:pt x="1126" y="249"/>
                  <a:pt x="1284" y="319"/>
                  <a:pt x="1353" y="356"/>
                </a:cubicBezTo>
                <a:cubicBezTo>
                  <a:pt x="1422" y="393"/>
                  <a:pt x="1438" y="414"/>
                  <a:pt x="1464" y="440"/>
                </a:cubicBezTo>
                <a:cubicBezTo>
                  <a:pt x="1490" y="466"/>
                  <a:pt x="1499" y="493"/>
                  <a:pt x="1509" y="512"/>
                </a:cubicBezTo>
                <a:cubicBezTo>
                  <a:pt x="1519" y="531"/>
                  <a:pt x="1521" y="539"/>
                  <a:pt x="1524" y="554"/>
                </a:cubicBezTo>
                <a:cubicBezTo>
                  <a:pt x="1527" y="569"/>
                  <a:pt x="1529" y="595"/>
                  <a:pt x="1530" y="605"/>
                </a:cubicBezTo>
              </a:path>
            </a:pathLst>
          </a:custGeom>
          <a:noFill/>
          <a:ln w="254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5" name="Freeform 44"/>
          <p:cNvSpPr>
            <a:spLocks/>
          </p:cNvSpPr>
          <p:nvPr/>
        </p:nvSpPr>
        <p:spPr bwMode="auto">
          <a:xfrm>
            <a:off x="2047875" y="2019300"/>
            <a:ext cx="190500" cy="1104900"/>
          </a:xfrm>
          <a:custGeom>
            <a:avLst/>
            <a:gdLst>
              <a:gd name="T0" fmla="*/ 0 w 120"/>
              <a:gd name="T1" fmla="*/ 2147483647 h 696"/>
              <a:gd name="T2" fmla="*/ 2147483647 w 120"/>
              <a:gd name="T3" fmla="*/ 0 h 696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20" h="696">
                <a:moveTo>
                  <a:pt x="0" y="696"/>
                </a:moveTo>
                <a:lnTo>
                  <a:pt x="120" y="0"/>
                </a:lnTo>
              </a:path>
            </a:pathLst>
          </a:custGeom>
          <a:noFill/>
          <a:ln w="31750" cmpd="sng">
            <a:solidFill>
              <a:srgbClr val="FF0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6" name="Text Box 45"/>
          <p:cNvSpPr txBox="1">
            <a:spLocks noChangeArrowheads="1"/>
          </p:cNvSpPr>
          <p:nvPr/>
        </p:nvSpPr>
        <p:spPr bwMode="auto">
          <a:xfrm>
            <a:off x="2627313" y="1484313"/>
            <a:ext cx="1392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b="1"/>
              <a:t>(V</a:t>
            </a:r>
            <a:r>
              <a:rPr lang="de-DE" b="1" baseline="-25000"/>
              <a:t>1-x</a:t>
            </a:r>
            <a:r>
              <a:rPr lang="de-DE" b="1"/>
              <a:t>Cr</a:t>
            </a:r>
            <a:r>
              <a:rPr lang="de-DE" b="1" baseline="-25000"/>
              <a:t>x</a:t>
            </a:r>
            <a:r>
              <a:rPr lang="de-DE" b="1"/>
              <a:t>)</a:t>
            </a:r>
            <a:r>
              <a:rPr lang="de-DE" b="1" baseline="-25000"/>
              <a:t>2</a:t>
            </a:r>
            <a:r>
              <a:rPr lang="de-DE" b="1"/>
              <a:t>O</a:t>
            </a:r>
            <a:r>
              <a:rPr lang="de-DE" b="1" baseline="-25000"/>
              <a:t>3</a:t>
            </a:r>
          </a:p>
        </p:txBody>
      </p:sp>
      <p:sp>
        <p:nvSpPr>
          <p:cNvPr id="4107" name="Rectangle 46"/>
          <p:cNvSpPr>
            <a:spLocks noChangeArrowheads="1"/>
          </p:cNvSpPr>
          <p:nvPr/>
        </p:nvSpPr>
        <p:spPr bwMode="auto">
          <a:xfrm>
            <a:off x="2484438" y="2708275"/>
            <a:ext cx="719137" cy="4333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Rectangle 47"/>
          <p:cNvSpPr>
            <a:spLocks noChangeArrowheads="1"/>
          </p:cNvSpPr>
          <p:nvPr/>
        </p:nvSpPr>
        <p:spPr bwMode="auto">
          <a:xfrm>
            <a:off x="2413000" y="3573463"/>
            <a:ext cx="6461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Rectangle 48"/>
          <p:cNvSpPr>
            <a:spLocks noChangeArrowheads="1"/>
          </p:cNvSpPr>
          <p:nvPr/>
        </p:nvSpPr>
        <p:spPr bwMode="auto">
          <a:xfrm>
            <a:off x="1331913" y="2708275"/>
            <a:ext cx="646112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Text Box 49"/>
          <p:cNvSpPr txBox="1">
            <a:spLocks noChangeArrowheads="1"/>
          </p:cNvSpPr>
          <p:nvPr/>
        </p:nvSpPr>
        <p:spPr bwMode="auto">
          <a:xfrm>
            <a:off x="1258888" y="3427413"/>
            <a:ext cx="1081087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400"/>
              <a:t>AFM</a:t>
            </a:r>
          </a:p>
          <a:p>
            <a:r>
              <a:rPr lang="de-DE" sz="1400"/>
              <a:t>insulator</a:t>
            </a:r>
          </a:p>
        </p:txBody>
      </p:sp>
      <p:sp>
        <p:nvSpPr>
          <p:cNvPr id="4111" name="Text Box 50"/>
          <p:cNvSpPr txBox="1">
            <a:spLocks noChangeArrowheads="1"/>
          </p:cNvSpPr>
          <p:nvPr/>
        </p:nvSpPr>
        <p:spPr bwMode="auto">
          <a:xfrm>
            <a:off x="1258888" y="2133600"/>
            <a:ext cx="854075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param.</a:t>
            </a:r>
          </a:p>
          <a:p>
            <a:r>
              <a:rPr lang="de-DE" sz="1400"/>
              <a:t>insulator</a:t>
            </a:r>
          </a:p>
        </p:txBody>
      </p:sp>
      <p:sp>
        <p:nvSpPr>
          <p:cNvPr id="4112" name="Text Box 51"/>
          <p:cNvSpPr txBox="1">
            <a:spLocks noChangeArrowheads="1"/>
          </p:cNvSpPr>
          <p:nvPr/>
        </p:nvSpPr>
        <p:spPr bwMode="auto">
          <a:xfrm>
            <a:off x="2555875" y="2190750"/>
            <a:ext cx="735013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/>
              <a:t>param.</a:t>
            </a:r>
          </a:p>
          <a:p>
            <a:r>
              <a:rPr lang="de-DE" sz="1400"/>
              <a:t>metal</a:t>
            </a:r>
          </a:p>
        </p:txBody>
      </p:sp>
      <p:sp>
        <p:nvSpPr>
          <p:cNvPr id="4113" name="Text Box 52"/>
          <p:cNvSpPr txBox="1">
            <a:spLocks noChangeArrowheads="1"/>
          </p:cNvSpPr>
          <p:nvPr/>
        </p:nvSpPr>
        <p:spPr bwMode="auto">
          <a:xfrm rot="-5400000">
            <a:off x="316706" y="2428082"/>
            <a:ext cx="925513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de-DE" sz="1600"/>
              <a:t>T (K)</a:t>
            </a:r>
          </a:p>
        </p:txBody>
      </p:sp>
      <p:sp>
        <p:nvSpPr>
          <p:cNvPr id="4114" name="Text Box 53"/>
          <p:cNvSpPr txBox="1">
            <a:spLocks noChangeArrowheads="1"/>
          </p:cNvSpPr>
          <p:nvPr/>
        </p:nvSpPr>
        <p:spPr bwMode="auto">
          <a:xfrm>
            <a:off x="1933575" y="4533900"/>
            <a:ext cx="23082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000">
                <a:solidFill>
                  <a:schemeClr val="bg1"/>
                </a:solidFill>
              </a:rPr>
              <a:t>McWham </a:t>
            </a:r>
            <a:r>
              <a:rPr lang="de-DE" sz="1000" i="1">
                <a:solidFill>
                  <a:schemeClr val="bg1"/>
                </a:solidFill>
              </a:rPr>
              <a:t>et al.,</a:t>
            </a:r>
            <a:r>
              <a:rPr lang="de-DE" sz="1000">
                <a:solidFill>
                  <a:schemeClr val="bg1"/>
                </a:solidFill>
              </a:rPr>
              <a:t> PRB </a:t>
            </a:r>
            <a:r>
              <a:rPr lang="de-DE" sz="1000" b="1">
                <a:solidFill>
                  <a:schemeClr val="bg1"/>
                </a:solidFill>
              </a:rPr>
              <a:t>7</a:t>
            </a:r>
            <a:r>
              <a:rPr lang="de-DE" sz="1000">
                <a:solidFill>
                  <a:schemeClr val="bg1"/>
                </a:solidFill>
              </a:rPr>
              <a:t>, 1920 (’73)</a:t>
            </a:r>
          </a:p>
          <a:p>
            <a:r>
              <a:rPr lang="de-DE" sz="1000">
                <a:solidFill>
                  <a:schemeClr val="bg1"/>
                </a:solidFill>
              </a:rPr>
              <a:t>Limelette </a:t>
            </a:r>
            <a:r>
              <a:rPr lang="de-DE" sz="1000" i="1">
                <a:solidFill>
                  <a:schemeClr val="bg1"/>
                </a:solidFill>
              </a:rPr>
              <a:t>et al.,</a:t>
            </a:r>
            <a:r>
              <a:rPr lang="de-DE" sz="1000">
                <a:solidFill>
                  <a:schemeClr val="bg1"/>
                </a:solidFill>
              </a:rPr>
              <a:t> Science </a:t>
            </a:r>
            <a:r>
              <a:rPr lang="de-DE" sz="1000" b="1">
                <a:solidFill>
                  <a:schemeClr val="bg1"/>
                </a:solidFill>
              </a:rPr>
              <a:t>302</a:t>
            </a:r>
            <a:r>
              <a:rPr lang="de-DE" sz="1000">
                <a:solidFill>
                  <a:schemeClr val="bg1"/>
                </a:solidFill>
              </a:rPr>
              <a:t>, 89 (‘03)</a:t>
            </a:r>
          </a:p>
          <a:p>
            <a:r>
              <a:rPr lang="de-DE" sz="1000">
                <a:solidFill>
                  <a:schemeClr val="bg1"/>
                </a:solidFill>
              </a:rPr>
              <a:t>Georges </a:t>
            </a:r>
            <a:r>
              <a:rPr lang="de-DE" sz="1000" i="1">
                <a:solidFill>
                  <a:schemeClr val="bg1"/>
                </a:solidFill>
              </a:rPr>
              <a:t>et al.,</a:t>
            </a:r>
            <a:r>
              <a:rPr lang="de-DE" sz="1000">
                <a:solidFill>
                  <a:schemeClr val="bg1"/>
                </a:solidFill>
              </a:rPr>
              <a:t> J. Phys. </a:t>
            </a:r>
            <a:r>
              <a:rPr lang="de-DE" sz="1000" b="1">
                <a:solidFill>
                  <a:schemeClr val="bg1"/>
                </a:solidFill>
              </a:rPr>
              <a:t>114</a:t>
            </a:r>
            <a:r>
              <a:rPr lang="de-DE" sz="1000">
                <a:solidFill>
                  <a:schemeClr val="bg1"/>
                </a:solidFill>
              </a:rPr>
              <a:t>, 165 (’04)</a:t>
            </a:r>
          </a:p>
        </p:txBody>
      </p:sp>
      <p:sp>
        <p:nvSpPr>
          <p:cNvPr id="4115" name="Line 59"/>
          <p:cNvSpPr>
            <a:spLocks noChangeShapeType="1"/>
          </p:cNvSpPr>
          <p:nvPr/>
        </p:nvSpPr>
        <p:spPr bwMode="auto">
          <a:xfrm>
            <a:off x="1203325" y="815975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6" name="Line 60"/>
          <p:cNvSpPr>
            <a:spLocks noChangeShapeType="1"/>
          </p:cNvSpPr>
          <p:nvPr/>
        </p:nvSpPr>
        <p:spPr bwMode="auto">
          <a:xfrm>
            <a:off x="2339975" y="804863"/>
            <a:ext cx="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7" name="Line 61"/>
          <p:cNvSpPr>
            <a:spLocks noChangeShapeType="1"/>
          </p:cNvSpPr>
          <p:nvPr/>
        </p:nvSpPr>
        <p:spPr bwMode="auto">
          <a:xfrm flipV="1">
            <a:off x="1203325" y="1093788"/>
            <a:ext cx="113665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8" name="Text Box 62"/>
          <p:cNvSpPr txBox="1">
            <a:spLocks noChangeArrowheads="1"/>
          </p:cNvSpPr>
          <p:nvPr/>
        </p:nvSpPr>
        <p:spPr bwMode="auto">
          <a:xfrm>
            <a:off x="1147763" y="777875"/>
            <a:ext cx="112077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altLang="zh-CN" sz="1200" b="1">
                <a:ea typeface="SimSun" pitchFamily="2" charset="-122"/>
              </a:rPr>
              <a:t>   </a:t>
            </a:r>
            <a:r>
              <a:rPr lang="de-DE" altLang="zh-CN" sz="1200" b="1">
                <a:solidFill>
                  <a:schemeClr val="bg1"/>
                </a:solidFill>
                <a:ea typeface="SimSun" pitchFamily="2" charset="-122"/>
              </a:rPr>
              <a:t>P ~ 20 kbar</a:t>
            </a:r>
            <a:endParaRPr lang="de-DE" altLang="zh-CN" sz="1200">
              <a:solidFill>
                <a:schemeClr val="bg1"/>
              </a:solidFill>
              <a:ea typeface="SimSun" pitchFamily="2" charset="-122"/>
            </a:endParaRPr>
          </a:p>
        </p:txBody>
      </p:sp>
      <p:sp>
        <p:nvSpPr>
          <p:cNvPr id="4119" name="Oval 63"/>
          <p:cNvSpPr>
            <a:spLocks noChangeArrowheads="1"/>
          </p:cNvSpPr>
          <p:nvPr/>
        </p:nvSpPr>
        <p:spPr bwMode="auto">
          <a:xfrm>
            <a:off x="2159000" y="1989138"/>
            <a:ext cx="144463" cy="144462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148263" y="777875"/>
            <a:ext cx="3995737" cy="4889500"/>
            <a:chOff x="3243" y="490"/>
            <a:chExt cx="2517" cy="3080"/>
          </a:xfrm>
        </p:grpSpPr>
        <p:pic>
          <p:nvPicPr>
            <p:cNvPr id="4121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3" y="799"/>
              <a:ext cx="2268" cy="2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122" name="Text Box 10"/>
            <p:cNvSpPr txBox="1">
              <a:spLocks noChangeArrowheads="1"/>
            </p:cNvSpPr>
            <p:nvPr/>
          </p:nvSpPr>
          <p:spPr bwMode="auto">
            <a:xfrm>
              <a:off x="4331" y="1249"/>
              <a:ext cx="54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FF0000"/>
                  </a:solidFill>
                  <a:sym typeface="Symbol" pitchFamily="18" charset="2"/>
                </a:rPr>
                <a:t>(P</a:t>
              </a:r>
              <a:r>
                <a:rPr lang="de-DE" b="1" baseline="-25000">
                  <a:solidFill>
                    <a:srgbClr val="FF0000"/>
                  </a:solidFill>
                  <a:sym typeface="Symbol" pitchFamily="18" charset="2"/>
                </a:rPr>
                <a:t>0</a:t>
              </a:r>
              <a:r>
                <a:rPr lang="de-DE" b="1">
                  <a:solidFill>
                    <a:srgbClr val="FF0000"/>
                  </a:solidFill>
                  <a:sym typeface="Symbol" pitchFamily="18" charset="2"/>
                </a:rPr>
                <a:t>,T</a:t>
              </a:r>
              <a:r>
                <a:rPr lang="de-DE" b="1" baseline="-25000">
                  <a:solidFill>
                    <a:srgbClr val="FF0000"/>
                  </a:solidFill>
                  <a:sym typeface="Symbol" pitchFamily="18" charset="2"/>
                </a:rPr>
                <a:t>0</a:t>
              </a:r>
              <a:r>
                <a:rPr lang="de-DE" b="1">
                  <a:solidFill>
                    <a:srgbClr val="FF0000"/>
                  </a:solidFill>
                  <a:sym typeface="Symbol" pitchFamily="18" charset="2"/>
                </a:rPr>
                <a:t>)</a:t>
              </a:r>
            </a:p>
          </p:txBody>
        </p:sp>
        <p:sp>
          <p:nvSpPr>
            <p:cNvPr id="4123" name="Text Box 12"/>
            <p:cNvSpPr txBox="1">
              <a:spLocks noChangeArrowheads="1"/>
            </p:cNvSpPr>
            <p:nvPr/>
          </p:nvSpPr>
          <p:spPr bwMode="auto">
            <a:xfrm>
              <a:off x="4735" y="1467"/>
              <a:ext cx="429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/>
                <a:t>metal</a:t>
              </a: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263" y="1157"/>
              <a:ext cx="48" cy="142"/>
              <a:chOff x="2172" y="897"/>
              <a:chExt cx="48" cy="142"/>
            </a:xfrm>
          </p:grpSpPr>
          <p:sp>
            <p:nvSpPr>
              <p:cNvPr id="4156" name="Freeform 14"/>
              <p:cNvSpPr>
                <a:spLocks/>
              </p:cNvSpPr>
              <p:nvPr/>
            </p:nvSpPr>
            <p:spPr bwMode="auto">
              <a:xfrm>
                <a:off x="2193" y="903"/>
                <a:ext cx="3" cy="132"/>
              </a:xfrm>
              <a:custGeom>
                <a:avLst/>
                <a:gdLst>
                  <a:gd name="T0" fmla="*/ 0 w 3"/>
                  <a:gd name="T1" fmla="*/ 0 h 132"/>
                  <a:gd name="T2" fmla="*/ 3 w 3"/>
                  <a:gd name="T3" fmla="*/ 132 h 132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3" h="132">
                    <a:moveTo>
                      <a:pt x="0" y="0"/>
                    </a:moveTo>
                    <a:lnTo>
                      <a:pt x="3" y="132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7" name="Freeform 15"/>
              <p:cNvSpPr>
                <a:spLocks/>
              </p:cNvSpPr>
              <p:nvPr/>
            </p:nvSpPr>
            <p:spPr bwMode="auto">
              <a:xfrm>
                <a:off x="2172" y="1038"/>
                <a:ext cx="48" cy="1"/>
              </a:xfrm>
              <a:custGeom>
                <a:avLst/>
                <a:gdLst>
                  <a:gd name="T0" fmla="*/ 0 w 48"/>
                  <a:gd name="T1" fmla="*/ 0 h 1"/>
                  <a:gd name="T2" fmla="*/ 48 w 48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">
                    <a:moveTo>
                      <a:pt x="0" y="0"/>
                    </a:moveTo>
                    <a:lnTo>
                      <a:pt x="48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8" name="Freeform 16"/>
              <p:cNvSpPr>
                <a:spLocks/>
              </p:cNvSpPr>
              <p:nvPr/>
            </p:nvSpPr>
            <p:spPr bwMode="auto">
              <a:xfrm>
                <a:off x="2172" y="897"/>
                <a:ext cx="48" cy="1"/>
              </a:xfrm>
              <a:custGeom>
                <a:avLst/>
                <a:gdLst>
                  <a:gd name="T0" fmla="*/ 0 w 48"/>
                  <a:gd name="T1" fmla="*/ 0 h 1"/>
                  <a:gd name="T2" fmla="*/ 48 w 48"/>
                  <a:gd name="T3" fmla="*/ 0 h 1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48" h="1">
                    <a:moveTo>
                      <a:pt x="0" y="0"/>
                    </a:moveTo>
                    <a:lnTo>
                      <a:pt x="48" y="0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25" name="Rectangle 17"/>
            <p:cNvSpPr>
              <a:spLocks noChangeArrowheads="1"/>
            </p:cNvSpPr>
            <p:nvPr/>
          </p:nvSpPr>
          <p:spPr bwMode="auto">
            <a:xfrm>
              <a:off x="4873" y="2276"/>
              <a:ext cx="288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6" name="Text Box 18"/>
            <p:cNvSpPr txBox="1">
              <a:spLocks noChangeArrowheads="1"/>
            </p:cNvSpPr>
            <p:nvPr/>
          </p:nvSpPr>
          <p:spPr bwMode="auto">
            <a:xfrm>
              <a:off x="4441" y="2228"/>
              <a:ext cx="100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400" b="1">
                  <a:solidFill>
                    <a:srgbClr val="996633"/>
                  </a:solidFill>
                </a:rPr>
                <a:t>superconductor</a:t>
              </a:r>
            </a:p>
          </p:txBody>
        </p:sp>
        <p:sp>
          <p:nvSpPr>
            <p:cNvPr id="4127" name="Rectangle 19"/>
            <p:cNvSpPr>
              <a:spLocks noChangeArrowheads="1"/>
            </p:cNvSpPr>
            <p:nvPr/>
          </p:nvSpPr>
          <p:spPr bwMode="auto">
            <a:xfrm>
              <a:off x="3769" y="1172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8" name="Text Box 20"/>
            <p:cNvSpPr txBox="1">
              <a:spLocks noChangeArrowheads="1"/>
            </p:cNvSpPr>
            <p:nvPr/>
          </p:nvSpPr>
          <p:spPr bwMode="auto">
            <a:xfrm>
              <a:off x="3577" y="1255"/>
              <a:ext cx="53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/>
                <a:t>param</a:t>
              </a:r>
              <a:r>
                <a:rPr lang="de-DE" sz="1400" b="1"/>
                <a:t>.</a:t>
              </a:r>
            </a:p>
            <a:p>
              <a:r>
                <a:rPr lang="de-DE" sz="1400"/>
                <a:t>insulator</a:t>
              </a:r>
            </a:p>
          </p:txBody>
        </p:sp>
        <p:sp>
          <p:nvSpPr>
            <p:cNvPr id="4129" name="Rectangle 21"/>
            <p:cNvSpPr>
              <a:spLocks noChangeArrowheads="1"/>
            </p:cNvSpPr>
            <p:nvPr/>
          </p:nvSpPr>
          <p:spPr bwMode="auto">
            <a:xfrm>
              <a:off x="3721" y="2036"/>
              <a:ext cx="336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0" name="Text Box 22"/>
            <p:cNvSpPr txBox="1">
              <a:spLocks noChangeArrowheads="1"/>
            </p:cNvSpPr>
            <p:nvPr/>
          </p:nvSpPr>
          <p:spPr bwMode="auto">
            <a:xfrm>
              <a:off x="4226" y="1460"/>
              <a:ext cx="3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FF0000"/>
                  </a:solidFill>
                </a:rPr>
                <a:t>T</a:t>
              </a:r>
              <a:r>
                <a:rPr lang="de-DE" baseline="-25000">
                  <a:solidFill>
                    <a:srgbClr val="FF0000"/>
                  </a:solidFill>
                </a:rPr>
                <a:t>MI</a:t>
              </a:r>
              <a:endParaRPr lang="de-DE">
                <a:solidFill>
                  <a:srgbClr val="FF0000"/>
                </a:solidFill>
              </a:endParaRPr>
            </a:p>
          </p:txBody>
        </p:sp>
        <p:sp>
          <p:nvSpPr>
            <p:cNvPr id="4131" name="Text Box 23"/>
            <p:cNvSpPr txBox="1">
              <a:spLocks noChangeArrowheads="1"/>
            </p:cNvSpPr>
            <p:nvPr/>
          </p:nvSpPr>
          <p:spPr bwMode="auto">
            <a:xfrm>
              <a:off x="3659" y="1740"/>
              <a:ext cx="27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>
                  <a:solidFill>
                    <a:srgbClr val="3333FF"/>
                  </a:solidFill>
                </a:rPr>
                <a:t>T</a:t>
              </a:r>
              <a:r>
                <a:rPr lang="de-DE" baseline="-25000">
                  <a:solidFill>
                    <a:srgbClr val="3333FF"/>
                  </a:solidFill>
                </a:rPr>
                <a:t>N</a:t>
              </a:r>
              <a:endParaRPr lang="de-DE">
                <a:solidFill>
                  <a:srgbClr val="3333FF"/>
                </a:solidFill>
              </a:endParaRPr>
            </a:p>
          </p:txBody>
        </p:sp>
        <p:sp>
          <p:nvSpPr>
            <p:cNvPr id="4132" name="AutoShape 24"/>
            <p:cNvSpPr>
              <a:spLocks noChangeArrowheads="1"/>
            </p:cNvSpPr>
            <p:nvPr/>
          </p:nvSpPr>
          <p:spPr bwMode="auto">
            <a:xfrm>
              <a:off x="3556" y="1694"/>
              <a:ext cx="862" cy="907"/>
            </a:xfrm>
            <a:prstGeom prst="rtTriangle">
              <a:avLst/>
            </a:prstGeom>
            <a:solidFill>
              <a:srgbClr val="3366FF"/>
            </a:solidFill>
            <a:ln w="190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Freeform 25"/>
            <p:cNvSpPr>
              <a:spLocks/>
            </p:cNvSpPr>
            <p:nvPr/>
          </p:nvSpPr>
          <p:spPr bwMode="auto">
            <a:xfrm>
              <a:off x="3553" y="1688"/>
              <a:ext cx="843" cy="897"/>
            </a:xfrm>
            <a:custGeom>
              <a:avLst/>
              <a:gdLst>
                <a:gd name="T0" fmla="*/ 0 w 843"/>
                <a:gd name="T1" fmla="*/ 0 h 897"/>
                <a:gd name="T2" fmla="*/ 2147483647 w 843"/>
                <a:gd name="T3" fmla="*/ 2147483647 h 897"/>
                <a:gd name="T4" fmla="*/ 2147483647 w 843"/>
                <a:gd name="T5" fmla="*/ 2147483647 h 897"/>
                <a:gd name="T6" fmla="*/ 2147483647 w 843"/>
                <a:gd name="T7" fmla="*/ 2147483647 h 897"/>
                <a:gd name="T8" fmla="*/ 2147483647 w 843"/>
                <a:gd name="T9" fmla="*/ 2147483647 h 897"/>
                <a:gd name="T10" fmla="*/ 2147483647 w 843"/>
                <a:gd name="T11" fmla="*/ 2147483647 h 897"/>
                <a:gd name="T12" fmla="*/ 2147483647 w 843"/>
                <a:gd name="T13" fmla="*/ 2147483647 h 8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3" h="897">
                  <a:moveTo>
                    <a:pt x="0" y="0"/>
                  </a:moveTo>
                  <a:cubicBezTo>
                    <a:pt x="32" y="9"/>
                    <a:pt x="122" y="32"/>
                    <a:pt x="197" y="52"/>
                  </a:cubicBezTo>
                  <a:cubicBezTo>
                    <a:pt x="272" y="72"/>
                    <a:pt x="369" y="89"/>
                    <a:pt x="450" y="120"/>
                  </a:cubicBezTo>
                  <a:cubicBezTo>
                    <a:pt x="531" y="151"/>
                    <a:pt x="624" y="190"/>
                    <a:pt x="684" y="240"/>
                  </a:cubicBezTo>
                  <a:cubicBezTo>
                    <a:pt x="744" y="290"/>
                    <a:pt x="785" y="361"/>
                    <a:pt x="810" y="420"/>
                  </a:cubicBezTo>
                  <a:cubicBezTo>
                    <a:pt x="835" y="479"/>
                    <a:pt x="827" y="517"/>
                    <a:pt x="832" y="596"/>
                  </a:cubicBezTo>
                  <a:cubicBezTo>
                    <a:pt x="837" y="675"/>
                    <a:pt x="841" y="834"/>
                    <a:pt x="843" y="897"/>
                  </a:cubicBezTo>
                </a:path>
              </a:pathLst>
            </a:custGeom>
            <a:solidFill>
              <a:srgbClr val="3366FF"/>
            </a:solidFill>
            <a:ln w="28575" cmpd="sng">
              <a:solidFill>
                <a:srgbClr val="3333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Text Box 26"/>
            <p:cNvSpPr txBox="1">
              <a:spLocks noChangeArrowheads="1"/>
            </p:cNvSpPr>
            <p:nvPr/>
          </p:nvSpPr>
          <p:spPr bwMode="auto">
            <a:xfrm>
              <a:off x="3601" y="2149"/>
              <a:ext cx="569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chemeClr val="bg1"/>
                  </a:solidFill>
                </a:rPr>
                <a:t>AFM</a:t>
              </a:r>
            </a:p>
            <a:p>
              <a:r>
                <a:rPr lang="de-DE" sz="1400">
                  <a:solidFill>
                    <a:schemeClr val="bg1"/>
                  </a:solidFill>
                </a:rPr>
                <a:t>insulator </a:t>
              </a:r>
            </a:p>
          </p:txBody>
        </p:sp>
        <p:sp>
          <p:nvSpPr>
            <p:cNvPr id="4135" name="Freeform 27"/>
            <p:cNvSpPr>
              <a:spLocks/>
            </p:cNvSpPr>
            <p:nvPr/>
          </p:nvSpPr>
          <p:spPr bwMode="auto">
            <a:xfrm>
              <a:off x="4284" y="2064"/>
              <a:ext cx="1152" cy="537"/>
            </a:xfrm>
            <a:custGeom>
              <a:avLst/>
              <a:gdLst>
                <a:gd name="T0" fmla="*/ 0 w 1152"/>
                <a:gd name="T1" fmla="*/ 2147483647 h 537"/>
                <a:gd name="T2" fmla="*/ 2147483647 w 1152"/>
                <a:gd name="T3" fmla="*/ 2147483647 h 537"/>
                <a:gd name="T4" fmla="*/ 2147483647 w 1152"/>
                <a:gd name="T5" fmla="*/ 2147483647 h 537"/>
                <a:gd name="T6" fmla="*/ 2147483647 w 1152"/>
                <a:gd name="T7" fmla="*/ 2147483647 h 537"/>
                <a:gd name="T8" fmla="*/ 2147483647 w 1152"/>
                <a:gd name="T9" fmla="*/ 2147483647 h 537"/>
                <a:gd name="T10" fmla="*/ 2147483647 w 1152"/>
                <a:gd name="T11" fmla="*/ 2147483647 h 537"/>
                <a:gd name="T12" fmla="*/ 2147483647 w 1152"/>
                <a:gd name="T13" fmla="*/ 2147483647 h 537"/>
                <a:gd name="T14" fmla="*/ 2147483647 w 1152"/>
                <a:gd name="T15" fmla="*/ 2147483647 h 537"/>
                <a:gd name="T16" fmla="*/ 2147483647 w 1152"/>
                <a:gd name="T17" fmla="*/ 2147483647 h 537"/>
                <a:gd name="T18" fmla="*/ 2147483647 w 1152"/>
                <a:gd name="T19" fmla="*/ 2147483647 h 537"/>
                <a:gd name="T20" fmla="*/ 2147483647 w 1152"/>
                <a:gd name="T21" fmla="*/ 2147483647 h 537"/>
                <a:gd name="T22" fmla="*/ 2147483647 w 1152"/>
                <a:gd name="T23" fmla="*/ 2147483647 h 537"/>
                <a:gd name="T24" fmla="*/ 2147483647 w 1152"/>
                <a:gd name="T25" fmla="*/ 2147483647 h 537"/>
                <a:gd name="T26" fmla="*/ 2147483647 w 1152"/>
                <a:gd name="T27" fmla="*/ 2147483647 h 537"/>
                <a:gd name="T28" fmla="*/ 2147483647 w 1152"/>
                <a:gd name="T29" fmla="*/ 2147483647 h 53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52" h="537">
                  <a:moveTo>
                    <a:pt x="0" y="534"/>
                  </a:moveTo>
                  <a:cubicBezTo>
                    <a:pt x="1" y="499"/>
                    <a:pt x="9" y="381"/>
                    <a:pt x="12" y="324"/>
                  </a:cubicBezTo>
                  <a:cubicBezTo>
                    <a:pt x="15" y="267"/>
                    <a:pt x="17" y="227"/>
                    <a:pt x="21" y="189"/>
                  </a:cubicBezTo>
                  <a:cubicBezTo>
                    <a:pt x="25" y="151"/>
                    <a:pt x="30" y="122"/>
                    <a:pt x="39" y="93"/>
                  </a:cubicBezTo>
                  <a:cubicBezTo>
                    <a:pt x="48" y="64"/>
                    <a:pt x="60" y="30"/>
                    <a:pt x="78" y="15"/>
                  </a:cubicBezTo>
                  <a:cubicBezTo>
                    <a:pt x="96" y="0"/>
                    <a:pt x="120" y="5"/>
                    <a:pt x="150" y="3"/>
                  </a:cubicBezTo>
                  <a:cubicBezTo>
                    <a:pt x="180" y="1"/>
                    <a:pt x="205" y="3"/>
                    <a:pt x="258" y="6"/>
                  </a:cubicBezTo>
                  <a:cubicBezTo>
                    <a:pt x="311" y="9"/>
                    <a:pt x="384" y="15"/>
                    <a:pt x="471" y="21"/>
                  </a:cubicBezTo>
                  <a:cubicBezTo>
                    <a:pt x="558" y="27"/>
                    <a:pt x="699" y="39"/>
                    <a:pt x="783" y="45"/>
                  </a:cubicBezTo>
                  <a:cubicBezTo>
                    <a:pt x="867" y="51"/>
                    <a:pt x="926" y="54"/>
                    <a:pt x="978" y="57"/>
                  </a:cubicBezTo>
                  <a:cubicBezTo>
                    <a:pt x="1030" y="60"/>
                    <a:pt x="1070" y="65"/>
                    <a:pt x="1098" y="66"/>
                  </a:cubicBezTo>
                  <a:cubicBezTo>
                    <a:pt x="1126" y="67"/>
                    <a:pt x="1138" y="64"/>
                    <a:pt x="1145" y="65"/>
                  </a:cubicBezTo>
                  <a:cubicBezTo>
                    <a:pt x="1152" y="66"/>
                    <a:pt x="1143" y="48"/>
                    <a:pt x="1143" y="75"/>
                  </a:cubicBezTo>
                  <a:cubicBezTo>
                    <a:pt x="1143" y="102"/>
                    <a:pt x="1143" y="152"/>
                    <a:pt x="1143" y="229"/>
                  </a:cubicBezTo>
                  <a:cubicBezTo>
                    <a:pt x="1143" y="306"/>
                    <a:pt x="1143" y="473"/>
                    <a:pt x="1143" y="537"/>
                  </a:cubicBezTo>
                </a:path>
              </a:pathLst>
            </a:custGeom>
            <a:solidFill>
              <a:srgbClr val="E4FA0E"/>
            </a:solidFill>
            <a:ln w="19050" cmpd="sng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6" name="Freeform 28"/>
            <p:cNvSpPr>
              <a:spLocks/>
            </p:cNvSpPr>
            <p:nvPr/>
          </p:nvSpPr>
          <p:spPr bwMode="auto">
            <a:xfrm>
              <a:off x="4281" y="2066"/>
              <a:ext cx="228" cy="535"/>
            </a:xfrm>
            <a:custGeom>
              <a:avLst/>
              <a:gdLst>
                <a:gd name="T0" fmla="*/ 0 w 228"/>
                <a:gd name="T1" fmla="*/ 2147483647 h 535"/>
                <a:gd name="T2" fmla="*/ 2147483647 w 228"/>
                <a:gd name="T3" fmla="*/ 2147483647 h 535"/>
                <a:gd name="T4" fmla="*/ 2147483647 w 228"/>
                <a:gd name="T5" fmla="*/ 2147483647 h 535"/>
                <a:gd name="T6" fmla="*/ 2147483647 w 228"/>
                <a:gd name="T7" fmla="*/ 2147483647 h 535"/>
                <a:gd name="T8" fmla="*/ 2147483647 w 228"/>
                <a:gd name="T9" fmla="*/ 2147483647 h 535"/>
                <a:gd name="T10" fmla="*/ 2147483647 w 228"/>
                <a:gd name="T11" fmla="*/ 2147483647 h 535"/>
                <a:gd name="T12" fmla="*/ 2147483647 w 228"/>
                <a:gd name="T13" fmla="*/ 2147483647 h 535"/>
                <a:gd name="T14" fmla="*/ 2147483647 w 228"/>
                <a:gd name="T15" fmla="*/ 2147483647 h 535"/>
                <a:gd name="T16" fmla="*/ 2147483647 w 228"/>
                <a:gd name="T17" fmla="*/ 2147483647 h 535"/>
                <a:gd name="T18" fmla="*/ 2147483647 w 228"/>
                <a:gd name="T19" fmla="*/ 2147483647 h 535"/>
                <a:gd name="T20" fmla="*/ 2147483647 w 228"/>
                <a:gd name="T21" fmla="*/ 2147483647 h 5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28" h="535">
                  <a:moveTo>
                    <a:pt x="0" y="535"/>
                  </a:moveTo>
                  <a:cubicBezTo>
                    <a:pt x="1" y="505"/>
                    <a:pt x="4" y="415"/>
                    <a:pt x="8" y="356"/>
                  </a:cubicBezTo>
                  <a:cubicBezTo>
                    <a:pt x="12" y="297"/>
                    <a:pt x="18" y="227"/>
                    <a:pt x="24" y="182"/>
                  </a:cubicBezTo>
                  <a:cubicBezTo>
                    <a:pt x="30" y="137"/>
                    <a:pt x="34" y="111"/>
                    <a:pt x="42" y="84"/>
                  </a:cubicBezTo>
                  <a:cubicBezTo>
                    <a:pt x="50" y="57"/>
                    <a:pt x="58" y="33"/>
                    <a:pt x="70" y="20"/>
                  </a:cubicBezTo>
                  <a:cubicBezTo>
                    <a:pt x="82" y="7"/>
                    <a:pt x="101" y="0"/>
                    <a:pt x="116" y="4"/>
                  </a:cubicBezTo>
                  <a:cubicBezTo>
                    <a:pt x="131" y="8"/>
                    <a:pt x="148" y="27"/>
                    <a:pt x="160" y="46"/>
                  </a:cubicBezTo>
                  <a:cubicBezTo>
                    <a:pt x="172" y="65"/>
                    <a:pt x="180" y="81"/>
                    <a:pt x="190" y="120"/>
                  </a:cubicBezTo>
                  <a:cubicBezTo>
                    <a:pt x="200" y="159"/>
                    <a:pt x="212" y="226"/>
                    <a:pt x="218" y="280"/>
                  </a:cubicBezTo>
                  <a:cubicBezTo>
                    <a:pt x="224" y="334"/>
                    <a:pt x="226" y="403"/>
                    <a:pt x="227" y="445"/>
                  </a:cubicBezTo>
                  <a:cubicBezTo>
                    <a:pt x="228" y="487"/>
                    <a:pt x="227" y="509"/>
                    <a:pt x="227" y="535"/>
                  </a:cubicBezTo>
                </a:path>
              </a:pathLst>
            </a:custGeom>
            <a:solidFill>
              <a:schemeClr val="bg2">
                <a:alpha val="56078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7" name="Freeform 29"/>
            <p:cNvSpPr>
              <a:spLocks/>
            </p:cNvSpPr>
            <p:nvPr/>
          </p:nvSpPr>
          <p:spPr bwMode="auto">
            <a:xfrm>
              <a:off x="4188" y="1266"/>
              <a:ext cx="207" cy="1336"/>
            </a:xfrm>
            <a:custGeom>
              <a:avLst/>
              <a:gdLst>
                <a:gd name="T0" fmla="*/ 2147483647 w 207"/>
                <a:gd name="T1" fmla="*/ 0 h 1336"/>
                <a:gd name="T2" fmla="*/ 2147483647 w 207"/>
                <a:gd name="T3" fmla="*/ 2147483647 h 1336"/>
                <a:gd name="T4" fmla="*/ 2147483647 w 207"/>
                <a:gd name="T5" fmla="*/ 2147483647 h 1336"/>
                <a:gd name="T6" fmla="*/ 2147483647 w 207"/>
                <a:gd name="T7" fmla="*/ 2147483647 h 1336"/>
                <a:gd name="T8" fmla="*/ 2147483647 w 207"/>
                <a:gd name="T9" fmla="*/ 2147483647 h 1336"/>
                <a:gd name="T10" fmla="*/ 2147483647 w 207"/>
                <a:gd name="T11" fmla="*/ 2147483647 h 1336"/>
                <a:gd name="T12" fmla="*/ 2147483647 w 207"/>
                <a:gd name="T13" fmla="*/ 2147483647 h 1336"/>
                <a:gd name="T14" fmla="*/ 2147483647 w 207"/>
                <a:gd name="T15" fmla="*/ 2147483647 h 1336"/>
                <a:gd name="T16" fmla="*/ 2147483647 w 207"/>
                <a:gd name="T17" fmla="*/ 2147483647 h 13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7" h="1336">
                  <a:moveTo>
                    <a:pt x="80" y="0"/>
                  </a:moveTo>
                  <a:cubicBezTo>
                    <a:pt x="73" y="20"/>
                    <a:pt x="44" y="82"/>
                    <a:pt x="32" y="118"/>
                  </a:cubicBezTo>
                  <a:cubicBezTo>
                    <a:pt x="20" y="154"/>
                    <a:pt x="13" y="176"/>
                    <a:pt x="9" y="217"/>
                  </a:cubicBezTo>
                  <a:cubicBezTo>
                    <a:pt x="5" y="258"/>
                    <a:pt x="0" y="309"/>
                    <a:pt x="9" y="363"/>
                  </a:cubicBezTo>
                  <a:cubicBezTo>
                    <a:pt x="18" y="417"/>
                    <a:pt x="42" y="490"/>
                    <a:pt x="61" y="543"/>
                  </a:cubicBezTo>
                  <a:cubicBezTo>
                    <a:pt x="80" y="596"/>
                    <a:pt x="102" y="631"/>
                    <a:pt x="122" y="684"/>
                  </a:cubicBezTo>
                  <a:cubicBezTo>
                    <a:pt x="142" y="737"/>
                    <a:pt x="170" y="802"/>
                    <a:pt x="183" y="859"/>
                  </a:cubicBezTo>
                  <a:cubicBezTo>
                    <a:pt x="196" y="916"/>
                    <a:pt x="198" y="945"/>
                    <a:pt x="202" y="1024"/>
                  </a:cubicBezTo>
                  <a:cubicBezTo>
                    <a:pt x="206" y="1103"/>
                    <a:pt x="206" y="1271"/>
                    <a:pt x="207" y="1336"/>
                  </a:cubicBezTo>
                </a:path>
              </a:pathLst>
            </a:custGeom>
            <a:noFill/>
            <a:ln w="38100" cmpd="sng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8" name="Text Box 30"/>
            <p:cNvSpPr txBox="1">
              <a:spLocks noChangeArrowheads="1"/>
            </p:cNvSpPr>
            <p:nvPr/>
          </p:nvSpPr>
          <p:spPr bwMode="auto">
            <a:xfrm>
              <a:off x="4485" y="2273"/>
              <a:ext cx="88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400">
                  <a:solidFill>
                    <a:srgbClr val="3333FF"/>
                  </a:solidFill>
                </a:rPr>
                <a:t>superconductor</a:t>
              </a:r>
            </a:p>
          </p:txBody>
        </p:sp>
        <p:sp>
          <p:nvSpPr>
            <p:cNvPr id="4139" name="Rectangle 31"/>
            <p:cNvSpPr>
              <a:spLocks noChangeArrowheads="1"/>
            </p:cNvSpPr>
            <p:nvPr/>
          </p:nvSpPr>
          <p:spPr bwMode="auto">
            <a:xfrm>
              <a:off x="3548" y="878"/>
              <a:ext cx="1882" cy="1723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0" name="Line 32"/>
            <p:cNvSpPr>
              <a:spLocks noChangeShapeType="1"/>
            </p:cNvSpPr>
            <p:nvPr/>
          </p:nvSpPr>
          <p:spPr bwMode="auto">
            <a:xfrm flipV="1">
              <a:off x="4133" y="2556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1" name="Line 33"/>
            <p:cNvSpPr>
              <a:spLocks noChangeShapeType="1"/>
            </p:cNvSpPr>
            <p:nvPr/>
          </p:nvSpPr>
          <p:spPr bwMode="auto">
            <a:xfrm flipV="1">
              <a:off x="4697" y="2556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2" name="Line 34"/>
            <p:cNvSpPr>
              <a:spLocks noChangeShapeType="1"/>
            </p:cNvSpPr>
            <p:nvPr/>
          </p:nvSpPr>
          <p:spPr bwMode="auto">
            <a:xfrm flipV="1">
              <a:off x="5260" y="2556"/>
              <a:ext cx="0" cy="4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3" name="Line 35"/>
            <p:cNvSpPr>
              <a:spLocks noChangeShapeType="1"/>
            </p:cNvSpPr>
            <p:nvPr/>
          </p:nvSpPr>
          <p:spPr bwMode="auto">
            <a:xfrm>
              <a:off x="3556" y="1830"/>
              <a:ext cx="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4" name="Line 36"/>
            <p:cNvSpPr>
              <a:spLocks noChangeShapeType="1"/>
            </p:cNvSpPr>
            <p:nvPr/>
          </p:nvSpPr>
          <p:spPr bwMode="auto">
            <a:xfrm>
              <a:off x="3556" y="2193"/>
              <a:ext cx="3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5" name="Freeform 37"/>
            <p:cNvSpPr>
              <a:spLocks/>
            </p:cNvSpPr>
            <p:nvPr/>
          </p:nvSpPr>
          <p:spPr bwMode="auto">
            <a:xfrm>
              <a:off x="4299" y="893"/>
              <a:ext cx="96" cy="252"/>
            </a:xfrm>
            <a:custGeom>
              <a:avLst/>
              <a:gdLst>
                <a:gd name="T0" fmla="*/ 0 w 96"/>
                <a:gd name="T1" fmla="*/ 2147483647 h 252"/>
                <a:gd name="T2" fmla="*/ 2147483647 w 96"/>
                <a:gd name="T3" fmla="*/ 0 h 252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6" h="252">
                  <a:moveTo>
                    <a:pt x="0" y="252"/>
                  </a:moveTo>
                  <a:lnTo>
                    <a:pt x="96" y="0"/>
                  </a:lnTo>
                </a:path>
              </a:pathLst>
            </a:custGeom>
            <a:noFill/>
            <a:ln w="34925">
              <a:solidFill>
                <a:schemeClr val="bg1"/>
              </a:solidFill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6" name="Text Box 38"/>
            <p:cNvSpPr txBox="1">
              <a:spLocks noChangeArrowheads="1"/>
            </p:cNvSpPr>
            <p:nvPr/>
          </p:nvSpPr>
          <p:spPr bwMode="auto">
            <a:xfrm>
              <a:off x="4135" y="1720"/>
              <a:ext cx="133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1600" b="1">
                  <a:sym typeface="Symbol" pitchFamily="18" charset="2"/>
                </a:rPr>
                <a:t>-(ET)</a:t>
              </a:r>
              <a:r>
                <a:rPr lang="de-DE" sz="1600" b="1" baseline="-25000">
                  <a:sym typeface="Symbol" pitchFamily="18" charset="2"/>
                </a:rPr>
                <a:t>2</a:t>
              </a:r>
              <a:r>
                <a:rPr lang="de-DE" sz="1600" b="1">
                  <a:sym typeface="Symbol" pitchFamily="18" charset="2"/>
                </a:rPr>
                <a:t>Cu[N(CN)</a:t>
              </a:r>
              <a:r>
                <a:rPr lang="de-DE" sz="1600" b="1" baseline="-25000">
                  <a:sym typeface="Symbol" pitchFamily="18" charset="2"/>
                </a:rPr>
                <a:t>2</a:t>
              </a:r>
              <a:r>
                <a:rPr lang="de-DE" sz="1600" b="1">
                  <a:sym typeface="Symbol" pitchFamily="18" charset="2"/>
                </a:rPr>
                <a:t>]Cl</a:t>
              </a:r>
            </a:p>
          </p:txBody>
        </p:sp>
        <p:sp>
          <p:nvSpPr>
            <p:cNvPr id="4147" name="Text Box 54"/>
            <p:cNvSpPr txBox="1">
              <a:spLocks noChangeArrowheads="1"/>
            </p:cNvSpPr>
            <p:nvPr/>
          </p:nvSpPr>
          <p:spPr bwMode="auto">
            <a:xfrm>
              <a:off x="3998" y="2840"/>
              <a:ext cx="1762" cy="7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de-DE" sz="1000">
                  <a:solidFill>
                    <a:schemeClr val="bg1"/>
                  </a:solidFill>
                </a:rPr>
                <a:t>Kino, Fukuyama, JPSJ </a:t>
              </a:r>
              <a:r>
                <a:rPr lang="de-DE" sz="1000" b="1">
                  <a:solidFill>
                    <a:schemeClr val="bg1"/>
                  </a:solidFill>
                </a:rPr>
                <a:t>65</a:t>
              </a:r>
              <a:r>
                <a:rPr lang="de-DE" sz="1000">
                  <a:solidFill>
                    <a:schemeClr val="bg1"/>
                  </a:solidFill>
                </a:rPr>
                <a:t>, 2158 (’96)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Kanoda, Hyperfine Int. </a:t>
              </a:r>
              <a:r>
                <a:rPr lang="de-DE" sz="1000" b="1">
                  <a:solidFill>
                    <a:schemeClr val="bg1"/>
                  </a:solidFill>
                </a:rPr>
                <a:t>104</a:t>
              </a:r>
              <a:r>
                <a:rPr lang="de-DE" sz="1000">
                  <a:solidFill>
                    <a:schemeClr val="bg1"/>
                  </a:solidFill>
                </a:rPr>
                <a:t>, 235 (’97)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Lefebvre </a:t>
              </a:r>
              <a:r>
                <a:rPr lang="de-DE" sz="1000" i="1">
                  <a:solidFill>
                    <a:schemeClr val="bg1"/>
                  </a:solidFill>
                </a:rPr>
                <a:t>et al.,</a:t>
              </a:r>
              <a:r>
                <a:rPr lang="de-DE" sz="1000">
                  <a:solidFill>
                    <a:schemeClr val="bg1"/>
                  </a:solidFill>
                </a:rPr>
                <a:t> PRL </a:t>
              </a:r>
              <a:r>
                <a:rPr lang="de-DE" sz="1000" b="1">
                  <a:solidFill>
                    <a:schemeClr val="bg1"/>
                  </a:solidFill>
                </a:rPr>
                <a:t>85</a:t>
              </a:r>
              <a:r>
                <a:rPr lang="de-DE" sz="1000">
                  <a:solidFill>
                    <a:schemeClr val="bg1"/>
                  </a:solidFill>
                </a:rPr>
                <a:t>, 5420 (’00)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Limelette </a:t>
              </a:r>
              <a:r>
                <a:rPr lang="de-DE" sz="1000" i="1">
                  <a:solidFill>
                    <a:schemeClr val="bg1"/>
                  </a:solidFill>
                </a:rPr>
                <a:t>et al.,</a:t>
              </a:r>
              <a:r>
                <a:rPr lang="de-DE" sz="1000">
                  <a:solidFill>
                    <a:schemeClr val="bg1"/>
                  </a:solidFill>
                </a:rPr>
                <a:t> PRL </a:t>
              </a:r>
              <a:r>
                <a:rPr lang="de-DE" sz="1000" b="1">
                  <a:solidFill>
                    <a:schemeClr val="bg1"/>
                  </a:solidFill>
                </a:rPr>
                <a:t>91</a:t>
              </a:r>
              <a:r>
                <a:rPr lang="de-DE" sz="1000">
                  <a:solidFill>
                    <a:schemeClr val="bg1"/>
                  </a:solidFill>
                </a:rPr>
                <a:t>, 016401 (‘03)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Fournier </a:t>
              </a:r>
              <a:r>
                <a:rPr lang="de-DE" sz="1000" i="1">
                  <a:solidFill>
                    <a:schemeClr val="bg1"/>
                  </a:solidFill>
                </a:rPr>
                <a:t>et al.,</a:t>
              </a:r>
              <a:r>
                <a:rPr lang="de-DE" sz="1000">
                  <a:solidFill>
                    <a:schemeClr val="bg1"/>
                  </a:solidFill>
                </a:rPr>
                <a:t> PRL </a:t>
              </a:r>
              <a:r>
                <a:rPr lang="de-DE" sz="1000" b="1">
                  <a:solidFill>
                    <a:schemeClr val="bg1"/>
                  </a:solidFill>
                </a:rPr>
                <a:t>90</a:t>
              </a:r>
              <a:r>
                <a:rPr lang="de-DE" sz="1000">
                  <a:solidFill>
                    <a:schemeClr val="bg1"/>
                  </a:solidFill>
                </a:rPr>
                <a:t>, 127002 (‘03)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Kagawa </a:t>
              </a:r>
              <a:r>
                <a:rPr lang="de-DE" sz="1000" i="1">
                  <a:solidFill>
                    <a:schemeClr val="bg1"/>
                  </a:solidFill>
                </a:rPr>
                <a:t>et al.,</a:t>
              </a:r>
              <a:r>
                <a:rPr lang="de-DE" sz="1000">
                  <a:solidFill>
                    <a:schemeClr val="bg1"/>
                  </a:solidFill>
                </a:rPr>
                <a:t> Nature </a:t>
              </a:r>
              <a:r>
                <a:rPr lang="de-DE" sz="1000" b="1">
                  <a:solidFill>
                    <a:schemeClr val="bg1"/>
                  </a:solidFill>
                </a:rPr>
                <a:t>436</a:t>
              </a:r>
              <a:r>
                <a:rPr lang="de-DE" sz="1000">
                  <a:solidFill>
                    <a:schemeClr val="bg1"/>
                  </a:solidFill>
                </a:rPr>
                <a:t>, 534 (’05)</a:t>
              </a:r>
            </a:p>
            <a:p>
              <a:r>
                <a:rPr lang="de-DE" sz="100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4148" name="Line 55"/>
            <p:cNvSpPr>
              <a:spLocks noChangeShapeType="1"/>
            </p:cNvSpPr>
            <p:nvPr/>
          </p:nvSpPr>
          <p:spPr bwMode="auto">
            <a:xfrm>
              <a:off x="3525" y="514"/>
              <a:ext cx="0" cy="2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49" name="Line 56"/>
            <p:cNvSpPr>
              <a:spLocks noChangeShapeType="1"/>
            </p:cNvSpPr>
            <p:nvPr/>
          </p:nvSpPr>
          <p:spPr bwMode="auto">
            <a:xfrm>
              <a:off x="4105" y="507"/>
              <a:ext cx="0" cy="24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0" name="Freeform 57"/>
            <p:cNvSpPr>
              <a:spLocks/>
            </p:cNvSpPr>
            <p:nvPr/>
          </p:nvSpPr>
          <p:spPr bwMode="auto">
            <a:xfrm>
              <a:off x="3525" y="699"/>
              <a:ext cx="575" cy="1"/>
            </a:xfrm>
            <a:custGeom>
              <a:avLst/>
              <a:gdLst>
                <a:gd name="T0" fmla="*/ 0 w 575"/>
                <a:gd name="T1" fmla="*/ 0 h 1"/>
                <a:gd name="T2" fmla="*/ 2147483647 w 575"/>
                <a:gd name="T3" fmla="*/ 2147483647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575" h="1">
                  <a:moveTo>
                    <a:pt x="0" y="0"/>
                  </a:moveTo>
                  <a:lnTo>
                    <a:pt x="575" y="1"/>
                  </a:lnTo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1" name="Text Box 58"/>
            <p:cNvSpPr txBox="1">
              <a:spLocks noChangeArrowheads="1"/>
            </p:cNvSpPr>
            <p:nvPr/>
          </p:nvSpPr>
          <p:spPr bwMode="auto">
            <a:xfrm>
              <a:off x="3515" y="490"/>
              <a:ext cx="625" cy="173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altLang="zh-CN" sz="1200" b="1">
                  <a:solidFill>
                    <a:schemeClr val="bg1"/>
                  </a:solidFill>
                  <a:ea typeface="SimSun" pitchFamily="2" charset="-122"/>
                </a:rPr>
                <a:t>P ~ 200 bar</a:t>
              </a:r>
              <a:endParaRPr lang="de-DE" altLang="zh-CN" sz="1200">
                <a:solidFill>
                  <a:schemeClr val="bg1"/>
                </a:solidFill>
                <a:ea typeface="SimSun" pitchFamily="2" charset="-122"/>
              </a:endParaRPr>
            </a:p>
          </p:txBody>
        </p:sp>
        <p:sp>
          <p:nvSpPr>
            <p:cNvPr id="4152" name="Text Box 81"/>
            <p:cNvSpPr txBox="1">
              <a:spLocks noChangeArrowheads="1"/>
            </p:cNvSpPr>
            <p:nvPr/>
          </p:nvSpPr>
          <p:spPr bwMode="auto">
            <a:xfrm>
              <a:off x="4105" y="845"/>
              <a:ext cx="662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1400">
                  <a:solidFill>
                    <a:srgbClr val="00CC00"/>
                  </a:solidFill>
                </a:rPr>
                <a:t>anomalous</a:t>
              </a:r>
            </a:p>
            <a:p>
              <a:pPr algn="ctr"/>
              <a:r>
                <a:rPr lang="de-DE" sz="1400">
                  <a:solidFill>
                    <a:srgbClr val="00CC00"/>
                  </a:solidFill>
                </a:rPr>
                <a:t>metal</a:t>
              </a:r>
            </a:p>
          </p:txBody>
        </p:sp>
        <p:sp>
          <p:nvSpPr>
            <p:cNvPr id="4153" name="Line 68"/>
            <p:cNvSpPr>
              <a:spLocks noChangeShapeType="1"/>
            </p:cNvSpPr>
            <p:nvPr/>
          </p:nvSpPr>
          <p:spPr bwMode="auto">
            <a:xfrm flipV="1">
              <a:off x="4315" y="897"/>
              <a:ext cx="574" cy="311"/>
            </a:xfrm>
            <a:prstGeom prst="line">
              <a:avLst/>
            </a:prstGeom>
            <a:noFill/>
            <a:ln w="25400">
              <a:solidFill>
                <a:srgbClr val="00CC00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54" name="Oval 11"/>
            <p:cNvSpPr>
              <a:spLocks noChangeArrowheads="1"/>
            </p:cNvSpPr>
            <p:nvPr/>
          </p:nvSpPr>
          <p:spPr bwMode="auto">
            <a:xfrm>
              <a:off x="4241" y="117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5" name="Textfeld 1"/>
            <p:cNvSpPr txBox="1">
              <a:spLocks noChangeArrowheads="1"/>
            </p:cNvSpPr>
            <p:nvPr/>
          </p:nvSpPr>
          <p:spPr bwMode="auto">
            <a:xfrm>
              <a:off x="4756" y="890"/>
              <a:ext cx="30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>
                  <a:solidFill>
                    <a:srgbClr val="00B050"/>
                  </a:solidFill>
                </a:rPr>
                <a:t>T</a:t>
              </a:r>
              <a:r>
                <a:rPr lang="de-DE" baseline="30000">
                  <a:solidFill>
                    <a:srgbClr val="00B050"/>
                  </a:solidFill>
                </a:rPr>
                <a:t>*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27384"/>
            <a:ext cx="5519806" cy="3912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oneTexte 2"/>
          <p:cNvSpPr txBox="1"/>
          <p:nvPr/>
        </p:nvSpPr>
        <p:spPr>
          <a:xfrm>
            <a:off x="4572000" y="332656"/>
            <a:ext cx="46458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New intra-molecular charge transfer:</a:t>
            </a:r>
          </a:p>
          <a:p>
            <a:r>
              <a:rPr lang="en-US" sz="2000" i="1" dirty="0" smtClean="0"/>
              <a:t>Kobayashi family et al.</a:t>
            </a:r>
          </a:p>
          <a:p>
            <a:r>
              <a:rPr lang="en-US" sz="2000" dirty="0" smtClean="0"/>
              <a:t>Internal spill-over between overlapping </a:t>
            </a:r>
          </a:p>
          <a:p>
            <a:r>
              <a:rPr lang="en-US" sz="2000" dirty="0" smtClean="0"/>
              <a:t>bands originated by two weakly split </a:t>
            </a:r>
          </a:p>
          <a:p>
            <a:r>
              <a:rPr lang="en-US" sz="2000" dirty="0" smtClean="0"/>
              <a:t>molecular </a:t>
            </a:r>
            <a:r>
              <a:rPr lang="en-US" sz="2000" dirty="0" err="1" smtClean="0"/>
              <a:t>orbitals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2987824" y="3933056"/>
            <a:ext cx="61561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Undoped</a:t>
            </a:r>
            <a:r>
              <a:rPr lang="en-US" sz="2000" b="1" dirty="0" smtClean="0"/>
              <a:t> </a:t>
            </a:r>
            <a:r>
              <a:rPr lang="en-US" sz="2000" b="1" dirty="0"/>
              <a:t>Four-Layered Two-Gap High-</a:t>
            </a:r>
            <a:r>
              <a:rPr lang="en-US" sz="2000" b="1" i="1" dirty="0" err="1"/>
              <a:t>Tc</a:t>
            </a:r>
            <a:r>
              <a:rPr lang="en-US" sz="2000" b="1" i="1" dirty="0"/>
              <a:t> </a:t>
            </a:r>
            <a:r>
              <a:rPr lang="en-US" sz="2000" b="1" dirty="0" smtClean="0"/>
              <a:t>Superconductor. </a:t>
            </a:r>
            <a:r>
              <a:rPr lang="en-US" sz="2000" dirty="0" smtClean="0"/>
              <a:t>Ba2Ca3Cu4O8F2</a:t>
            </a:r>
            <a:r>
              <a:rPr lang="en-US" sz="2000" b="1" dirty="0"/>
              <a:t>	</a:t>
            </a:r>
            <a:r>
              <a:rPr lang="en-US" sz="2000" b="1" dirty="0" smtClean="0"/>
              <a:t>		</a:t>
            </a:r>
            <a:r>
              <a:rPr lang="en-US" sz="2000" i="1" dirty="0" err="1" smtClean="0"/>
              <a:t>Shen</a:t>
            </a:r>
            <a:r>
              <a:rPr lang="en-US" sz="2000" i="1" dirty="0" smtClean="0"/>
              <a:t> group, PRL 07</a:t>
            </a:r>
          </a:p>
          <a:p>
            <a:r>
              <a:rPr lang="en-US" sz="2000" dirty="0" smtClean="0"/>
              <a:t>“</a:t>
            </a:r>
            <a:r>
              <a:rPr lang="en-US" sz="2000" dirty="0" err="1" smtClean="0"/>
              <a:t>Undoped</a:t>
            </a:r>
            <a:r>
              <a:rPr lang="en-US" sz="2000" dirty="0" smtClean="0"/>
              <a:t> </a:t>
            </a:r>
            <a:r>
              <a:rPr lang="en-US" sz="2000" dirty="0" err="1" smtClean="0"/>
              <a:t>cuprate</a:t>
            </a:r>
            <a:r>
              <a:rPr lang="en-US" sz="2000" dirty="0" smtClean="0"/>
              <a:t> </a:t>
            </a:r>
            <a:r>
              <a:rPr lang="en-US" sz="2000" i="1" dirty="0" smtClean="0"/>
              <a:t>a60 K </a:t>
            </a:r>
            <a:r>
              <a:rPr lang="en-US" sz="2000" dirty="0" smtClean="0"/>
              <a:t>superconductor, apical fluorine, inner </a:t>
            </a:r>
            <a:r>
              <a:rPr lang="en-US" sz="2000" i="1" dirty="0" smtClean="0"/>
              <a:t>and outer </a:t>
            </a:r>
            <a:r>
              <a:rPr lang="en-US" sz="2000" i="1" dirty="0"/>
              <a:t>CuO2 </a:t>
            </a:r>
            <a:r>
              <a:rPr lang="en-US" sz="2000" i="1" dirty="0" smtClean="0"/>
              <a:t>layers, </a:t>
            </a:r>
            <a:r>
              <a:rPr lang="en-US" sz="2000" dirty="0" smtClean="0"/>
              <a:t>Fermi </a:t>
            </a:r>
            <a:r>
              <a:rPr lang="en-US" sz="2000" dirty="0"/>
              <a:t>surface has large </a:t>
            </a:r>
            <a:r>
              <a:rPr lang="en-US" sz="2000" i="1" dirty="0"/>
              <a:t>n- and p-doped sheets with the superconducting gap </a:t>
            </a:r>
            <a:r>
              <a:rPr lang="en-US" sz="2000" i="1" dirty="0" smtClean="0"/>
              <a:t>on </a:t>
            </a:r>
            <a:r>
              <a:rPr lang="en-US" sz="2000" dirty="0" smtClean="0"/>
              <a:t>the </a:t>
            </a:r>
            <a:r>
              <a:rPr lang="en-US" sz="2000" i="1" dirty="0"/>
              <a:t>n sheet twice that on the p sheet</a:t>
            </a:r>
            <a:r>
              <a:rPr lang="en-US" sz="2000" i="1" dirty="0" smtClean="0"/>
              <a:t>.”  n,p~15%</a:t>
            </a:r>
            <a:endParaRPr lang="en-US" sz="2000" i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53549"/>
            <a:ext cx="2880000" cy="320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Boo\Photo's\Press release photo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412776"/>
            <a:ext cx="4114800" cy="3441469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0" y="44624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			Ready or promising for applications:</a:t>
            </a:r>
          </a:p>
          <a:p>
            <a:r>
              <a:rPr lang="en-US" sz="2400" dirty="0" smtClean="0"/>
              <a:t>Polymers for Light Emitting </a:t>
            </a:r>
            <a:br>
              <a:rPr lang="en-US" sz="2400" dirty="0" smtClean="0"/>
            </a:br>
            <a:r>
              <a:rPr lang="en-US" sz="2400" dirty="0" smtClean="0"/>
              <a:t>or Harvesting 			    Organic  Ferroelectrics</a:t>
            </a:r>
            <a:endParaRPr lang="fr-FR" sz="2400" dirty="0"/>
          </a:p>
        </p:txBody>
      </p:sp>
      <p:grpSp>
        <p:nvGrpSpPr>
          <p:cNvPr id="2" name="그룹 32"/>
          <p:cNvGrpSpPr>
            <a:grpSpLocks/>
          </p:cNvGrpSpPr>
          <p:nvPr/>
        </p:nvGrpSpPr>
        <p:grpSpPr bwMode="auto">
          <a:xfrm>
            <a:off x="4648200" y="1484784"/>
            <a:ext cx="4267200" cy="3352800"/>
            <a:chOff x="2925410" y="1274732"/>
            <a:chExt cx="5075589" cy="4086255"/>
          </a:xfrm>
        </p:grpSpPr>
        <p:pic>
          <p:nvPicPr>
            <p:cNvPr id="8" name="Picture 3" descr="epilson--TMTTF.jpg                                             00000E96&#10;sauvegarde                     B8A50424: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25410" y="1274732"/>
              <a:ext cx="5075589" cy="4086255"/>
            </a:xfrm>
            <a:prstGeom prst="rect">
              <a:avLst/>
            </a:prstGeom>
            <a:noFill/>
            <a:ln w="28575">
              <a:solidFill>
                <a:srgbClr val="9E0B2B"/>
              </a:solidFill>
              <a:miter lim="800000"/>
              <a:headEnd/>
              <a:tailEnd/>
            </a:ln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6324600" y="3429000"/>
              <a:ext cx="620683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ko-KR" sz="1400">
                  <a:solidFill>
                    <a:srgbClr val="9E0B2B"/>
                  </a:solidFill>
                  <a:ea typeface="굴림" pitchFamily="34" charset="-127"/>
                </a:rPr>
                <a:t>ReO</a:t>
              </a:r>
              <a:r>
                <a:rPr lang="fr-FR" altLang="ko-KR" sz="1400" baseline="-25000">
                  <a:solidFill>
                    <a:srgbClr val="9E0B2B"/>
                  </a:solidFill>
                  <a:ea typeface="굴림" pitchFamily="34" charset="-127"/>
                </a:rPr>
                <a:t>4</a:t>
              </a:r>
              <a:endParaRPr lang="fr-FR" altLang="ko-KR" sz="1400">
                <a:solidFill>
                  <a:srgbClr val="9E0B2B"/>
                </a:solidFill>
                <a:ea typeface="굴림" pitchFamily="34" charset="-127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5486400" y="2895600"/>
              <a:ext cx="5902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ko-KR" sz="1400">
                  <a:solidFill>
                    <a:srgbClr val="9E0B2B"/>
                  </a:solidFill>
                  <a:ea typeface="굴림" pitchFamily="34" charset="-127"/>
                </a:rPr>
                <a:t>SbF</a:t>
              </a:r>
              <a:r>
                <a:rPr lang="fr-FR" altLang="ko-KR" sz="1400" baseline="-25000">
                  <a:solidFill>
                    <a:srgbClr val="9E0B2B"/>
                  </a:solidFill>
                  <a:ea typeface="굴림" pitchFamily="34" charset="-127"/>
                </a:rPr>
                <a:t>6</a:t>
              </a:r>
              <a:endParaRPr lang="fr-FR" altLang="ko-KR" sz="1400">
                <a:solidFill>
                  <a:srgbClr val="9E0B2B"/>
                </a:solidFill>
                <a:ea typeface="굴림" pitchFamily="34" charset="-127"/>
              </a:endParaRP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4681539" y="1879781"/>
              <a:ext cx="590226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ko-KR" sz="1400">
                  <a:solidFill>
                    <a:srgbClr val="9E0B2B"/>
                  </a:solidFill>
                  <a:ea typeface="굴림" pitchFamily="34" charset="-127"/>
                </a:rPr>
                <a:t>AsF</a:t>
              </a:r>
              <a:r>
                <a:rPr lang="fr-FR" altLang="ko-KR" sz="1400" baseline="-25000">
                  <a:solidFill>
                    <a:srgbClr val="9E0B2B"/>
                  </a:solidFill>
                  <a:ea typeface="굴림" pitchFamily="34" charset="-127"/>
                </a:rPr>
                <a:t>6</a:t>
              </a:r>
              <a:endParaRPr lang="fr-FR" altLang="ko-KR" sz="1400">
                <a:solidFill>
                  <a:srgbClr val="9E0B2B"/>
                </a:solidFill>
                <a:ea typeface="굴림" pitchFamily="34" charset="-127"/>
              </a:endParaRP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4565447" y="3733800"/>
              <a:ext cx="481222" cy="3077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altLang="ko-KR" sz="1400">
                  <a:solidFill>
                    <a:srgbClr val="9E0B2B"/>
                  </a:solidFill>
                  <a:ea typeface="굴림" pitchFamily="34" charset="-127"/>
                </a:rPr>
                <a:t>PF</a:t>
              </a:r>
              <a:r>
                <a:rPr lang="fr-FR" altLang="ko-KR" sz="1400" baseline="-25000">
                  <a:solidFill>
                    <a:srgbClr val="9E0B2B"/>
                  </a:solidFill>
                  <a:ea typeface="굴림" pitchFamily="34" charset="-127"/>
                </a:rPr>
                <a:t>6</a:t>
              </a:r>
              <a:endParaRPr lang="fr-FR" altLang="ko-KR" sz="1400">
                <a:solidFill>
                  <a:srgbClr val="9E0B2B"/>
                </a:solidFill>
                <a:ea typeface="굴림" pitchFamily="34" charset="-127"/>
              </a:endParaRP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0" y="5445224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targets: Optical, Voltage, and STM switching </a:t>
            </a:r>
            <a:br>
              <a:rPr lang="en-US" sz="2400" dirty="0" smtClean="0"/>
            </a:br>
            <a:r>
              <a:rPr lang="en-US" sz="2400" dirty="0" smtClean="0"/>
              <a:t>in layered electronic crystals (TaS2) </a:t>
            </a:r>
            <a:br>
              <a:rPr lang="en-US" sz="2400" dirty="0" smtClean="0"/>
            </a:br>
            <a:r>
              <a:rPr lang="en-US" sz="2400" dirty="0" smtClean="0"/>
              <a:t> Ljubljana-Slovenia, </a:t>
            </a:r>
            <a:r>
              <a:rPr lang="en-US" sz="2400" dirty="0" err="1" smtClean="0"/>
              <a:t>POSTECH</a:t>
            </a:r>
            <a:r>
              <a:rPr lang="en-US" sz="2400" dirty="0" smtClean="0"/>
              <a:t>, U. of Tokyo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C:\Benchtop\Electrical 2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86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 Box 6"/>
          <p:cNvSpPr txBox="1">
            <a:spLocks noChangeArrowheads="1"/>
          </p:cNvSpPr>
          <p:nvPr/>
        </p:nvSpPr>
        <p:spPr bwMode="auto">
          <a:xfrm>
            <a:off x="3886200" y="152400"/>
            <a:ext cx="5257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2400" dirty="0" err="1" smtClean="0">
                <a:solidFill>
                  <a:schemeClr val="accent2"/>
                </a:solidFill>
              </a:rPr>
              <a:t>Phtalocyanine</a:t>
            </a:r>
            <a:r>
              <a:rPr lang="en-US" altLang="zh-TW" sz="2400" dirty="0" smtClean="0">
                <a:solidFill>
                  <a:schemeClr val="accent2"/>
                </a:solidFill>
              </a:rPr>
              <a:t> – a borderline of worlds of </a:t>
            </a:r>
            <a:r>
              <a:rPr lang="en-US" altLang="zh-TW" sz="2400" dirty="0" smtClean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altLang="zh-TW" sz="2400" dirty="0" smtClean="0">
                <a:solidFill>
                  <a:schemeClr val="accent2"/>
                </a:solidFill>
              </a:rPr>
              <a:t> and d electrons.</a:t>
            </a:r>
          </a:p>
          <a:p>
            <a:r>
              <a:rPr lang="en-US" altLang="zh-TW" sz="2400" dirty="0" smtClean="0">
                <a:solidFill>
                  <a:schemeClr val="accent2"/>
                </a:solidFill>
              </a:rPr>
              <a:t>Its stacks can be both conducting because of </a:t>
            </a:r>
            <a:r>
              <a:rPr lang="en-US" altLang="zh-TW" sz="2400" dirty="0" smtClean="0">
                <a:solidFill>
                  <a:schemeClr val="accent2"/>
                </a:solidFill>
                <a:sym typeface="Symbol"/>
              </a:rPr>
              <a:t></a:t>
            </a:r>
            <a:r>
              <a:rPr lang="en-US" altLang="zh-TW" sz="2400" dirty="0" smtClean="0">
                <a:solidFill>
                  <a:schemeClr val="accent2"/>
                </a:solidFill>
              </a:rPr>
              <a:t>-electrons of the ring,</a:t>
            </a:r>
          </a:p>
          <a:p>
            <a:r>
              <a:rPr lang="en-US" altLang="zh-TW" sz="2400" dirty="0" smtClean="0">
                <a:solidFill>
                  <a:schemeClr val="accent2"/>
                </a:solidFill>
              </a:rPr>
              <a:t>and magnetically active because of the transition metal core. </a:t>
            </a:r>
            <a:endParaRPr lang="en-US" altLang="zh-TW" sz="2400" dirty="0">
              <a:solidFill>
                <a:schemeClr val="accent2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3733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crystals show a metal – insulator transition due to formation</a:t>
            </a:r>
            <a:br>
              <a:rPr lang="en-US" sz="2400" dirty="0" smtClean="0"/>
            </a:br>
            <a:r>
              <a:rPr lang="en-US" sz="2400" dirty="0" smtClean="0"/>
              <a:t>of an electronic crystal – a </a:t>
            </a:r>
            <a:r>
              <a:rPr lang="en-US" sz="2400" dirty="0" err="1" smtClean="0"/>
              <a:t>CDW</a:t>
            </a:r>
            <a:r>
              <a:rPr lang="en-US" sz="2400" dirty="0" smtClean="0"/>
              <a:t>. </a:t>
            </a:r>
            <a:br>
              <a:rPr lang="en-US" sz="2400" dirty="0" smtClean="0"/>
            </a:br>
            <a:r>
              <a:rPr lang="en-US" sz="2400" dirty="0" smtClean="0"/>
              <a:t>Its breakdown due to the spin polarization in a high magnetic field</a:t>
            </a:r>
            <a:br>
              <a:rPr lang="en-US" sz="2400" dirty="0" smtClean="0"/>
            </a:br>
            <a:r>
              <a:rPr lang="en-US" sz="2400" dirty="0" smtClean="0"/>
              <a:t>gives rise to periodic lattices of solitons. 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42871"/>
            <a:ext cx="75819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838200" y="5276671"/>
            <a:ext cx="670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Studied by various approaches:</a:t>
            </a:r>
          </a:p>
          <a:p>
            <a:r>
              <a:rPr lang="en-US" sz="2000" dirty="0" smtClean="0"/>
              <a:t>Electric	- Y. </a:t>
            </a:r>
            <a:r>
              <a:rPr lang="en-US" sz="2000" dirty="0" err="1" smtClean="0"/>
              <a:t>Tokura</a:t>
            </a:r>
            <a:endParaRPr lang="en-US" sz="2000" dirty="0" smtClean="0"/>
          </a:p>
          <a:p>
            <a:r>
              <a:rPr lang="en-US" sz="2000" dirty="0" smtClean="0"/>
              <a:t>Optics	- S. </a:t>
            </a:r>
            <a:r>
              <a:rPr lang="en-US" sz="2000" dirty="0" err="1" smtClean="0"/>
              <a:t>Koshihara</a:t>
            </a:r>
            <a:r>
              <a:rPr lang="en-US" sz="2000" dirty="0" smtClean="0"/>
              <a:t> , H. Okamoto</a:t>
            </a:r>
          </a:p>
          <a:p>
            <a:r>
              <a:rPr lang="en-US" sz="2000" dirty="0" err="1" smtClean="0"/>
              <a:t>NMR</a:t>
            </a:r>
            <a:r>
              <a:rPr lang="en-US" sz="2000" dirty="0" smtClean="0"/>
              <a:t>	- K. </a:t>
            </a:r>
            <a:r>
              <a:rPr lang="en-US" sz="2000" dirty="0" err="1" smtClean="0"/>
              <a:t>Kanoda</a:t>
            </a:r>
            <a:endParaRPr lang="en-US" sz="2000" dirty="0"/>
          </a:p>
        </p:txBody>
      </p:sp>
      <p:sp>
        <p:nvSpPr>
          <p:cNvPr id="4" name="ZoneTexte 3"/>
          <p:cNvSpPr txBox="1"/>
          <p:nvPr/>
        </p:nvSpPr>
        <p:spPr>
          <a:xfrm>
            <a:off x="990600" y="533400"/>
            <a:ext cx="6604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New attention to ill-conducting organic crystals:</a:t>
            </a:r>
          </a:p>
          <a:p>
            <a:r>
              <a:rPr lang="en-US" sz="2400" dirty="0" smtClean="0"/>
              <a:t>Ferromagnetism and Ferroelectricity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15816" y="116632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Inorganic world</a:t>
            </a:r>
            <a:endParaRPr lang="en-US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475656" y="692696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pi-</a:t>
            </a:r>
            <a:r>
              <a:rPr lang="en-US" dirty="0" err="1" smtClean="0"/>
              <a:t>elctrons</a:t>
            </a:r>
            <a:r>
              <a:rPr lang="en-US" dirty="0" smtClean="0"/>
              <a:t> – semiconductors, oxygen, </a:t>
            </a:r>
            <a:r>
              <a:rPr lang="en-US" dirty="0" err="1" smtClean="0"/>
              <a:t>chalcogenides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d-electrons – transition metals</a:t>
            </a:r>
            <a:endParaRPr lang="en-US" dirty="0"/>
          </a:p>
        </p:txBody>
      </p:sp>
      <p:pic>
        <p:nvPicPr>
          <p:cNvPr id="756738" name="Picture 2" descr="Electron Configuration Table (Modified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8892480" cy="5111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42" name="Picture 2" descr="Image resu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250060" cy="2492896"/>
          </a:xfrm>
          <a:prstGeom prst="rect">
            <a:avLst/>
          </a:prstGeom>
          <a:noFill/>
        </p:spPr>
      </p:pic>
      <p:pic>
        <p:nvPicPr>
          <p:cNvPr id="778244" name="Picture 4" descr="Image res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6185513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12666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The array of Indium chains at  Si 111 surface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Ground state: 	2-fold commensurate CDW, </a:t>
            </a:r>
          </a:p>
          <a:p>
            <a:r>
              <a:rPr lang="en-US" sz="2400" dirty="0" smtClean="0"/>
              <a:t>			</a:t>
            </a:r>
            <a:r>
              <a:rPr lang="en-US" sz="2400" dirty="0" err="1" smtClean="0"/>
              <a:t>Peierls</a:t>
            </a:r>
            <a:r>
              <a:rPr lang="en-US" sz="2400" dirty="0" smtClean="0"/>
              <a:t> gap 160meV, Tc~120K.</a:t>
            </a:r>
            <a:endParaRPr lang="en-US" sz="2400" dirty="0"/>
          </a:p>
        </p:txBody>
      </p:sp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590465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6660232" y="2852936"/>
            <a:ext cx="23175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Han </a:t>
            </a:r>
            <a:r>
              <a:rPr lang="en-US" sz="2000" dirty="0" err="1" smtClean="0"/>
              <a:t>Woong</a:t>
            </a:r>
            <a:r>
              <a:rPr lang="en-US" sz="2000" dirty="0" smtClean="0"/>
              <a:t> </a:t>
            </a:r>
            <a:r>
              <a:rPr lang="en-US" sz="2000" dirty="0" err="1" smtClean="0"/>
              <a:t>Yeom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 IBS @ </a:t>
            </a:r>
            <a:r>
              <a:rPr lang="en-US" sz="2000" dirty="0" err="1" smtClean="0"/>
              <a:t>PosTech</a:t>
            </a:r>
            <a:endParaRPr lang="en-US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268" y="5858594"/>
            <a:ext cx="40767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4453292" y="5805264"/>
            <a:ext cx="4690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Conducting and superconducting</a:t>
            </a:r>
            <a:br>
              <a:rPr lang="en-US" sz="2400" dirty="0" smtClean="0"/>
            </a:br>
            <a:r>
              <a:rPr lang="en-US" sz="2400" dirty="0" smtClean="0"/>
              <a:t>inorganic polymer (</a:t>
            </a:r>
            <a:r>
              <a:rPr lang="en-US" sz="2400" dirty="0" err="1" smtClean="0"/>
              <a:t>SN</a:t>
            </a:r>
            <a:r>
              <a:rPr lang="en-US" sz="2400" dirty="0" smtClean="0"/>
              <a:t>)x</a:t>
            </a:r>
            <a:endParaRPr lang="en-US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1835696" y="18864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P-electrons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990600" y="7620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  </a:t>
            </a:r>
            <a:endParaRPr lang="fr-FR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395" y="3600276"/>
            <a:ext cx="4060077" cy="3213100"/>
          </a:xfrm>
          <a:prstGeom prst="rect">
            <a:avLst/>
          </a:prstGeom>
          <a:noFill/>
          <a:ln w="38100">
            <a:solidFill>
              <a:srgbClr val="E5405D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3587460" cy="2184400"/>
          </a:xfrm>
          <a:prstGeom prst="rect">
            <a:avLst/>
          </a:prstGeom>
          <a:solidFill>
            <a:srgbClr val="E5405D"/>
          </a:solidFill>
          <a:ln w="38100">
            <a:solidFill>
              <a:srgbClr val="E5405D"/>
            </a:solidFill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3923928" y="0"/>
            <a:ext cx="5220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Pt(</a:t>
            </a:r>
            <a:r>
              <a:rPr lang="en-US" sz="2000" dirty="0" err="1" smtClean="0"/>
              <a:t>CN</a:t>
            </a:r>
            <a:r>
              <a:rPr lang="en-US" sz="2000" dirty="0" smtClean="0"/>
              <a:t>)</a:t>
            </a:r>
            <a:r>
              <a:rPr lang="en-US" sz="2000" baseline="-25000" dirty="0" smtClean="0"/>
              <a:t>4</a:t>
            </a:r>
            <a:r>
              <a:rPr lang="en-US" sz="2000" dirty="0" smtClean="0"/>
              <a:t>Br</a:t>
            </a:r>
            <a:r>
              <a:rPr lang="en-US" sz="2000" baseline="-25000" dirty="0" smtClean="0"/>
              <a:t>0.3</a:t>
            </a:r>
            <a:r>
              <a:rPr lang="en-US" sz="2000" dirty="0" smtClean="0"/>
              <a:t>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O, blue bronze K0.3MoO3</a:t>
            </a:r>
          </a:p>
        </p:txBody>
      </p:sp>
      <p:pic>
        <p:nvPicPr>
          <p:cNvPr id="5816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05064"/>
            <a:ext cx="216024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pds.exblog.jp/logo/1/200704%2F04%2F56%2Fa010235620070404123028%2E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789040"/>
            <a:ext cx="2075690" cy="2448272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683568" y="6228020"/>
            <a:ext cx="238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Tanda</a:t>
            </a:r>
            <a:r>
              <a:rPr lang="en-US" dirty="0" smtClean="0"/>
              <a:t> lab @ </a:t>
            </a:r>
            <a:r>
              <a:rPr lang="en-US" dirty="0" err="1" smtClean="0"/>
              <a:t>Hokkido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323528" y="3284984"/>
            <a:ext cx="4386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MX3 chain conductors: NbSe3, TaS3, etc</a:t>
            </a:r>
            <a:endParaRPr lang="en-US" dirty="0"/>
          </a:p>
        </p:txBody>
      </p:sp>
      <p:pic>
        <p:nvPicPr>
          <p:cNvPr id="742401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96826" y="764704"/>
            <a:ext cx="1747174" cy="215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240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80"/>
            <a:ext cx="1957586" cy="241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9"/>
          <p:cNvGrpSpPr>
            <a:grpSpLocks/>
          </p:cNvGrpSpPr>
          <p:nvPr/>
        </p:nvGrpSpPr>
        <p:grpSpPr bwMode="auto">
          <a:xfrm>
            <a:off x="3707904" y="3575446"/>
            <a:ext cx="5616624" cy="3381946"/>
            <a:chOff x="2857488" y="1285289"/>
            <a:chExt cx="5300279" cy="3381970"/>
          </a:xfrm>
        </p:grpSpPr>
        <p:pic>
          <p:nvPicPr>
            <p:cNvPr id="3" name="Image 10" descr="m58_p1.bmp"/>
            <p:cNvPicPr>
              <a:picLocks noChangeAspect="1"/>
            </p:cNvPicPr>
            <p:nvPr/>
          </p:nvPicPr>
          <p:blipFill>
            <a:blip r:embed="rId2" cstate="print"/>
            <a:srcRect t="11458"/>
            <a:stretch>
              <a:fillRect/>
            </a:stretch>
          </p:blipFill>
          <p:spPr bwMode="auto">
            <a:xfrm>
              <a:off x="2857488" y="1428736"/>
              <a:ext cx="3429024" cy="3036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ZoneTexte 11"/>
            <p:cNvSpPr txBox="1">
              <a:spLocks noChangeArrowheads="1"/>
            </p:cNvSpPr>
            <p:nvPr/>
          </p:nvSpPr>
          <p:spPr bwMode="auto">
            <a:xfrm>
              <a:off x="6643702" y="2714620"/>
              <a:ext cx="1350979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endParaRPr lang="fr-FR" sz="2400" dirty="0">
                <a:solidFill>
                  <a:schemeClr val="accent2"/>
                </a:solidFill>
              </a:endParaRPr>
            </a:p>
          </p:txBody>
        </p:sp>
        <p:cxnSp>
          <p:nvCxnSpPr>
            <p:cNvPr id="5" name="Connecteur droit avec flèche 4"/>
            <p:cNvCxnSpPr/>
            <p:nvPr/>
          </p:nvCxnSpPr>
          <p:spPr bwMode="auto">
            <a:xfrm rot="5400000" flipH="1" flipV="1">
              <a:off x="6072124" y="1857372"/>
              <a:ext cx="928694" cy="78580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7037389" y="1285289"/>
              <a:ext cx="1120378" cy="120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>
                  <a:solidFill>
                    <a:srgbClr val="3333CC"/>
                  </a:solidFill>
                </a:rPr>
                <a:t>CDW</a:t>
              </a:r>
              <a:r>
                <a:rPr lang="fr-FR" sz="1800" dirty="0">
                  <a:solidFill>
                    <a:srgbClr val="3333CC"/>
                  </a:solidFill>
                </a:rPr>
                <a:t> </a:t>
              </a:r>
              <a:endParaRPr lang="fr-FR" sz="1800" dirty="0" smtClean="0">
                <a:solidFill>
                  <a:srgbClr val="3333CC"/>
                </a:solidFill>
              </a:endParaRPr>
            </a:p>
            <a:p>
              <a:r>
                <a:rPr lang="fr-FR" sz="2400" dirty="0" err="1" smtClean="0">
                  <a:solidFill>
                    <a:srgbClr val="3333CC"/>
                  </a:solidFill>
                </a:rPr>
                <a:t>wave</a:t>
              </a:r>
              <a:r>
                <a:rPr lang="fr-FR" sz="2400" dirty="0" smtClean="0">
                  <a:solidFill>
                    <a:srgbClr val="3333CC"/>
                  </a:solidFill>
                </a:rPr>
                <a:t> </a:t>
              </a:r>
            </a:p>
            <a:p>
              <a:r>
                <a:rPr lang="fr-FR" sz="2400" dirty="0" smtClean="0">
                  <a:solidFill>
                    <a:srgbClr val="3333CC"/>
                  </a:solidFill>
                </a:rPr>
                <a:t>fronts</a:t>
              </a:r>
              <a:endParaRPr lang="fr-FR" dirty="0"/>
            </a:p>
          </p:txBody>
        </p:sp>
        <p:cxnSp>
          <p:nvCxnSpPr>
            <p:cNvPr id="7" name="Connecteur droit avec flèche 6"/>
            <p:cNvCxnSpPr/>
            <p:nvPr/>
          </p:nvCxnSpPr>
          <p:spPr bwMode="auto">
            <a:xfrm rot="5400000" flipH="1" flipV="1">
              <a:off x="5981637" y="1714496"/>
              <a:ext cx="947744" cy="766752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8" name="Connecteur droit avec flèche 7"/>
            <p:cNvCxnSpPr/>
            <p:nvPr/>
          </p:nvCxnSpPr>
          <p:spPr bwMode="auto">
            <a:xfrm rot="5400000" flipH="1" flipV="1">
              <a:off x="5867340" y="1590670"/>
              <a:ext cx="919169" cy="776277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Rectangle 17"/>
            <p:cNvSpPr>
              <a:spLocks noChangeArrowheads="1"/>
            </p:cNvSpPr>
            <p:nvPr/>
          </p:nvSpPr>
          <p:spPr bwMode="auto">
            <a:xfrm>
              <a:off x="6613193" y="4091191"/>
              <a:ext cx="1218403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400" dirty="0" err="1" smtClean="0">
                  <a:solidFill>
                    <a:srgbClr val="3333CC"/>
                  </a:solidFill>
                </a:rPr>
                <a:t>chains</a:t>
              </a:r>
              <a:endParaRPr lang="fr-FR" dirty="0"/>
            </a:p>
          </p:txBody>
        </p:sp>
        <p:cxnSp>
          <p:nvCxnSpPr>
            <p:cNvPr id="10" name="Connecteur droit avec flèche 9"/>
            <p:cNvCxnSpPr/>
            <p:nvPr/>
          </p:nvCxnSpPr>
          <p:spPr bwMode="auto">
            <a:xfrm rot="10800000">
              <a:off x="5643514" y="3857628"/>
              <a:ext cx="714365" cy="64294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Connecteur droit avec flèche 10"/>
            <p:cNvCxnSpPr/>
            <p:nvPr/>
          </p:nvCxnSpPr>
          <p:spPr bwMode="auto">
            <a:xfrm rot="10800000">
              <a:off x="5857823" y="3714752"/>
              <a:ext cx="714365" cy="64294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Connecteur droit avec flèche 11"/>
            <p:cNvCxnSpPr/>
            <p:nvPr/>
          </p:nvCxnSpPr>
          <p:spPr bwMode="auto">
            <a:xfrm rot="10800000">
              <a:off x="5448254" y="4024317"/>
              <a:ext cx="714365" cy="642942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404664"/>
            <a:ext cx="507605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ZoneTexte 35"/>
          <p:cNvSpPr txBox="1"/>
          <p:nvPr/>
        </p:nvSpPr>
        <p:spPr>
          <a:xfrm>
            <a:off x="0" y="908720"/>
            <a:ext cx="3563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ARPES gives electrons’ spectral density, hence E(k) with the gap </a:t>
            </a:r>
            <a:r>
              <a:rPr lang="el-GR" sz="2200" dirty="0" smtClean="0">
                <a:solidFill>
                  <a:schemeClr val="accent6">
                    <a:lumMod val="50000"/>
                  </a:schemeClr>
                </a:solidFill>
              </a:rPr>
              <a:t>Δ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</a:rPr>
              <a:t>formed by the CDW</a:t>
            </a:r>
            <a:endParaRPr lang="en-US" sz="2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7" name="ZoneTexte 36"/>
          <p:cNvSpPr txBox="1"/>
          <p:nvPr/>
        </p:nvSpPr>
        <p:spPr>
          <a:xfrm>
            <a:off x="0" y="3933056"/>
            <a:ext cx="3563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2060"/>
                </a:solidFill>
              </a:rPr>
              <a:t>Scanning Tunneling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dirty="0" smtClean="0">
                <a:solidFill>
                  <a:srgbClr val="002060"/>
                </a:solidFill>
              </a:rPr>
              <a:t>Microscopy STM shows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dirty="0" smtClean="0">
                <a:solidFill>
                  <a:srgbClr val="002060"/>
                </a:solidFill>
              </a:rPr>
              <a:t>the CDW modulation in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dirty="0" smtClean="0">
                <a:solidFill>
                  <a:srgbClr val="002060"/>
                </a:solidFill>
              </a:rPr>
              <a:t>atomic displacements </a:t>
            </a:r>
            <a:br>
              <a:rPr lang="en-US" sz="2200" dirty="0" smtClean="0">
                <a:solidFill>
                  <a:srgbClr val="002060"/>
                </a:solidFill>
              </a:rPr>
            </a:br>
            <a:r>
              <a:rPr lang="en-US" sz="2200" dirty="0" smtClean="0">
                <a:solidFill>
                  <a:srgbClr val="002060"/>
                </a:solidFill>
              </a:rPr>
              <a:t>and the electronic density.</a:t>
            </a:r>
          </a:p>
          <a:p>
            <a:r>
              <a:rPr lang="en-US" sz="2200" i="1" dirty="0" err="1" smtClean="0"/>
              <a:t>Brun</a:t>
            </a:r>
            <a:r>
              <a:rPr lang="en-US" sz="2200" i="1" dirty="0" smtClean="0"/>
              <a:t>, Wang, </a:t>
            </a:r>
            <a:r>
              <a:rPr lang="en-US" sz="2200" i="1" dirty="0" err="1" smtClean="0"/>
              <a:t>Monceau</a:t>
            </a:r>
            <a:r>
              <a:rPr lang="en-US" sz="2200" i="1" dirty="0" smtClean="0"/>
              <a:t>, SB</a:t>
            </a:r>
            <a:endParaRPr lang="en-US" sz="2200" i="1" dirty="0"/>
          </a:p>
        </p:txBody>
      </p:sp>
      <p:sp>
        <p:nvSpPr>
          <p:cNvPr id="46" name="ZoneTexte 45"/>
          <p:cNvSpPr txBox="1"/>
          <p:nvPr/>
        </p:nvSpPr>
        <p:spPr>
          <a:xfrm>
            <a:off x="467544" y="0"/>
            <a:ext cx="8422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Incommensurate, 3D ordered Charge Density Waves - CDW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4" name="Object 4"/>
          <p:cNvGraphicFramePr>
            <a:graphicFrameLocks noChangeAspect="1"/>
          </p:cNvGraphicFramePr>
          <p:nvPr/>
        </p:nvGraphicFramePr>
        <p:xfrm>
          <a:off x="4427984" y="980728"/>
          <a:ext cx="4413250" cy="2232248"/>
        </p:xfrm>
        <a:graphic>
          <a:graphicData uri="http://schemas.openxmlformats.org/presentationml/2006/ole">
            <p:oleObj spid="_x0000_s579587" name="Image" r:id="rId4" imgW="2272721" imgH="1543347" progId="">
              <p:embed/>
            </p:oleObj>
          </a:graphicData>
        </a:graphic>
      </p:graphicFrame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610600" cy="609600"/>
          </a:xfrm>
        </p:spPr>
        <p:txBody>
          <a:bodyPr>
            <a:normAutofit/>
          </a:bodyPr>
          <a:lstStyle/>
          <a:p>
            <a:r>
              <a:rPr lang="en-US" altLang="ja-JP" sz="2200" dirty="0" err="1">
                <a:latin typeface="Arial" pitchFamily="34" charset="0"/>
              </a:rPr>
              <a:t>Peierls</a:t>
            </a:r>
            <a:r>
              <a:rPr lang="en-US" altLang="ja-JP" sz="2200" dirty="0">
                <a:latin typeface="Arial" pitchFamily="34" charset="0"/>
              </a:rPr>
              <a:t> Instability and Charge Density Waves (</a:t>
            </a:r>
            <a:r>
              <a:rPr lang="en-US" altLang="ja-JP" sz="2200" dirty="0" err="1">
                <a:latin typeface="Arial" pitchFamily="34" charset="0"/>
              </a:rPr>
              <a:t>CDW</a:t>
            </a:r>
            <a:r>
              <a:rPr lang="en-US" altLang="ja-JP" sz="2200" dirty="0" smtClean="0">
                <a:latin typeface="Arial" pitchFamily="34" charset="0"/>
              </a:rPr>
              <a:t>):</a:t>
            </a:r>
            <a:endParaRPr lang="en-US" altLang="ja-JP" sz="2200" dirty="0">
              <a:latin typeface="Arial" pitchFamily="34" charset="0"/>
            </a:endParaRPr>
          </a:p>
        </p:txBody>
      </p:sp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1066800" y="692696"/>
          <a:ext cx="2782888" cy="5105400"/>
        </p:xfrm>
        <a:graphic>
          <a:graphicData uri="http://schemas.openxmlformats.org/presentationml/2006/ole">
            <p:oleObj spid="_x0000_s579586" name="Image" r:id="rId5" imgW="1670449" imgH="3064024" progId="">
              <p:embed/>
            </p:oleObj>
          </a:graphicData>
        </a:graphic>
      </p:graphicFrame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1759496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latin typeface="Arial" pitchFamily="34" charset="0"/>
              </a:rPr>
              <a:t>metallic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0" y="4274096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b="1">
                <a:latin typeface="Arial" pitchFamily="34" charset="0"/>
              </a:rPr>
              <a:t>insulating</a:t>
            </a:r>
          </a:p>
        </p:txBody>
      </p:sp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4139952" y="3501008"/>
            <a:ext cx="47140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>
                <a:latin typeface="Arial" pitchFamily="34" charset="0"/>
              </a:rPr>
              <a:t>The wave length </a:t>
            </a:r>
            <a:r>
              <a:rPr lang="en-US" altLang="ja-JP" sz="2000" dirty="0" smtClean="0">
                <a:latin typeface="Arial" pitchFamily="34" charset="0"/>
              </a:rPr>
              <a:t>is not related </a:t>
            </a:r>
            <a:br>
              <a:rPr lang="en-US" altLang="ja-JP" sz="2000" dirty="0" smtClean="0">
                <a:latin typeface="Arial" pitchFamily="34" charset="0"/>
              </a:rPr>
            </a:br>
            <a:r>
              <a:rPr lang="en-US" altLang="ja-JP" sz="2000" dirty="0" smtClean="0">
                <a:latin typeface="Arial" pitchFamily="34" charset="0"/>
              </a:rPr>
              <a:t>to the </a:t>
            </a:r>
            <a:r>
              <a:rPr lang="en-US" altLang="ja-JP" sz="2000" dirty="0">
                <a:latin typeface="Arial" pitchFamily="34" charset="0"/>
              </a:rPr>
              <a:t>original cell </a:t>
            </a:r>
            <a:r>
              <a:rPr lang="en-US" altLang="ja-JP" sz="2000" dirty="0" smtClean="0">
                <a:latin typeface="Arial" pitchFamily="34" charset="0"/>
              </a:rPr>
              <a:t>size </a:t>
            </a:r>
            <a:r>
              <a:rPr lang="en-US" altLang="ja-JP" sz="2000" dirty="0" smtClean="0">
                <a:latin typeface="Arial" pitchFamily="34" charset="0"/>
                <a:sym typeface="Wingdings" pitchFamily="2" charset="2"/>
              </a:rPr>
              <a:t> possibility for the incommensurate </a:t>
            </a:r>
            <a:r>
              <a:rPr lang="en-US" altLang="ja-JP" sz="2000" dirty="0" err="1" smtClean="0">
                <a:latin typeface="Arial" pitchFamily="34" charset="0"/>
                <a:sym typeface="Wingdings" pitchFamily="2" charset="2"/>
              </a:rPr>
              <a:t>CDW</a:t>
            </a:r>
            <a:r>
              <a:rPr lang="en-US" altLang="ja-JP" sz="2000" dirty="0" smtClean="0">
                <a:latin typeface="Arial" pitchFamily="34" charset="0"/>
                <a:sym typeface="Wingdings" pitchFamily="2" charset="2"/>
              </a:rPr>
              <a:t> - </a:t>
            </a:r>
            <a:r>
              <a:rPr lang="en-US" altLang="ja-JP" sz="2000" dirty="0" err="1" smtClean="0">
                <a:latin typeface="Arial" pitchFamily="34" charset="0"/>
                <a:sym typeface="Wingdings" pitchFamily="2" charset="2"/>
              </a:rPr>
              <a:t>ICDW</a:t>
            </a:r>
            <a:endParaRPr lang="en-US" altLang="ja-JP" sz="2000" dirty="0">
              <a:latin typeface="Arial" pitchFamily="34" charset="0"/>
            </a:endParaRPr>
          </a:p>
        </p:txBody>
      </p:sp>
      <p:sp>
        <p:nvSpPr>
          <p:cNvPr id="61449" name="Oval 9"/>
          <p:cNvSpPr>
            <a:spLocks noChangeArrowheads="1"/>
          </p:cNvSpPr>
          <p:nvPr/>
        </p:nvSpPr>
        <p:spPr bwMode="auto">
          <a:xfrm>
            <a:off x="52578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0" name="Oval 10"/>
          <p:cNvSpPr>
            <a:spLocks noChangeArrowheads="1"/>
          </p:cNvSpPr>
          <p:nvPr/>
        </p:nvSpPr>
        <p:spPr bwMode="auto">
          <a:xfrm>
            <a:off x="55626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1" name="Oval 11"/>
          <p:cNvSpPr>
            <a:spLocks noChangeArrowheads="1"/>
          </p:cNvSpPr>
          <p:nvPr/>
        </p:nvSpPr>
        <p:spPr bwMode="auto">
          <a:xfrm>
            <a:off x="67056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2" name="Oval 12"/>
          <p:cNvSpPr>
            <a:spLocks noChangeArrowheads="1"/>
          </p:cNvSpPr>
          <p:nvPr/>
        </p:nvSpPr>
        <p:spPr bwMode="auto">
          <a:xfrm>
            <a:off x="70104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3" name="Oval 13"/>
          <p:cNvSpPr>
            <a:spLocks noChangeArrowheads="1"/>
          </p:cNvSpPr>
          <p:nvPr/>
        </p:nvSpPr>
        <p:spPr bwMode="auto">
          <a:xfrm>
            <a:off x="8001000" y="26670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58" name="Line 18"/>
          <p:cNvSpPr>
            <a:spLocks noChangeShapeType="1"/>
          </p:cNvSpPr>
          <p:nvPr/>
        </p:nvSpPr>
        <p:spPr bwMode="auto">
          <a:xfrm>
            <a:off x="35496" y="2216696"/>
            <a:ext cx="0" cy="2057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7" name="Text Box 17"/>
          <p:cNvSpPr txBox="1">
            <a:spLocks noChangeArrowheads="1"/>
          </p:cNvSpPr>
          <p:nvPr/>
        </p:nvSpPr>
        <p:spPr bwMode="auto">
          <a:xfrm>
            <a:off x="0" y="3054896"/>
            <a:ext cx="190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600" b="1">
                <a:solidFill>
                  <a:srgbClr val="0000FF"/>
                </a:solidFill>
                <a:latin typeface="Arial" pitchFamily="34" charset="0"/>
              </a:rPr>
              <a:t>transition in 1-D</a:t>
            </a:r>
          </a:p>
        </p:txBody>
      </p:sp>
      <p:sp>
        <p:nvSpPr>
          <p:cNvPr id="61454" name="Text Box 14"/>
          <p:cNvSpPr txBox="1">
            <a:spLocks noChangeArrowheads="1"/>
          </p:cNvSpPr>
          <p:nvPr/>
        </p:nvSpPr>
        <p:spPr bwMode="auto">
          <a:xfrm>
            <a:off x="6228184" y="2996951"/>
            <a:ext cx="29158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i="1" dirty="0">
                <a:latin typeface="Arial" pitchFamily="34" charset="0"/>
              </a:rPr>
              <a:t>2 </a:t>
            </a:r>
            <a:r>
              <a:rPr lang="en-US" altLang="ja-JP" sz="2000" i="1" dirty="0" smtClean="0">
                <a:latin typeface="Arial" pitchFamily="34" charset="0"/>
              </a:rPr>
              <a:t> electrons </a:t>
            </a:r>
            <a:r>
              <a:rPr lang="en-US" altLang="ja-JP" sz="2000" i="1" dirty="0">
                <a:latin typeface="Arial" pitchFamily="34" charset="0"/>
              </a:rPr>
              <a:t>in </a:t>
            </a:r>
            <a:r>
              <a:rPr lang="en-US" altLang="ja-JP" sz="2000" i="1" dirty="0" smtClean="0">
                <a:latin typeface="Arial" pitchFamily="34" charset="0"/>
              </a:rPr>
              <a:t>a </a:t>
            </a:r>
            <a:r>
              <a:rPr lang="en-US" altLang="ja-JP" sz="2000" i="1" dirty="0">
                <a:latin typeface="Arial" pitchFamily="34" charset="0"/>
              </a:rPr>
              <a:t>period</a:t>
            </a:r>
          </a:p>
        </p:txBody>
      </p:sp>
      <p:pic>
        <p:nvPicPr>
          <p:cNvPr id="16" name="Picture 4" descr="C:\S-Files\Cdw\Dragan\sombrer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4581128"/>
            <a:ext cx="3600400" cy="1956792"/>
          </a:xfrm>
          <a:prstGeom prst="rect">
            <a:avLst/>
          </a:prstGeom>
          <a:noFill/>
        </p:spPr>
      </p:pic>
      <p:sp>
        <p:nvSpPr>
          <p:cNvPr id="17" name="ZoneTexte 16"/>
          <p:cNvSpPr txBox="1"/>
          <p:nvPr/>
        </p:nvSpPr>
        <p:spPr>
          <a:xfrm>
            <a:off x="1259632" y="5982379"/>
            <a:ext cx="4128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Energy profile as function </a:t>
            </a:r>
          </a:p>
          <a:p>
            <a:r>
              <a:rPr lang="en-US" sz="2200" dirty="0" smtClean="0"/>
              <a:t>of the complex order parameter</a:t>
            </a:r>
            <a:endParaRPr lang="en-US" sz="2200" dirty="0"/>
          </a:p>
        </p:txBody>
      </p:sp>
      <p:cxnSp>
        <p:nvCxnSpPr>
          <p:cNvPr id="18" name="Connecteur droit avec flèche 17"/>
          <p:cNvCxnSpPr/>
          <p:nvPr/>
        </p:nvCxnSpPr>
        <p:spPr>
          <a:xfrm flipV="1">
            <a:off x="5076056" y="5949280"/>
            <a:ext cx="1152128" cy="321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ce réservé du contenu 2"/>
          <p:cNvSpPr>
            <a:spLocks noGrp="1"/>
          </p:cNvSpPr>
          <p:nvPr>
            <p:ph idx="1"/>
          </p:nvPr>
        </p:nvSpPr>
        <p:spPr>
          <a:xfrm>
            <a:off x="457200" y="857251"/>
            <a:ext cx="8229600" cy="343584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fr-FR" sz="2400" b="1" i="1" dirty="0" smtClean="0"/>
              <a:t>Collective motion of </a:t>
            </a:r>
            <a:r>
              <a:rPr lang="fr-FR" sz="2400" b="1" i="1" dirty="0" err="1" smtClean="0"/>
              <a:t>electronic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crystals</a:t>
            </a:r>
            <a:r>
              <a:rPr lang="fr-FR" sz="2400" b="1" i="1" dirty="0" smtClean="0"/>
              <a:t>:</a:t>
            </a:r>
          </a:p>
          <a:p>
            <a:pPr eaLnBrk="1" hangingPunct="1">
              <a:buFont typeface="Arial" pitchFamily="34" charset="0"/>
              <a:buNone/>
            </a:pPr>
            <a:r>
              <a:rPr lang="fr-FR" sz="2400" b="1" i="1" dirty="0" err="1" smtClean="0"/>
              <a:t>Incommensurate</a:t>
            </a:r>
            <a:r>
              <a:rPr lang="fr-FR" sz="2400" b="1" i="1" dirty="0" smtClean="0"/>
              <a:t> </a:t>
            </a:r>
            <a:r>
              <a:rPr lang="fr-FR" sz="2400" b="1" i="1" dirty="0" err="1" smtClean="0"/>
              <a:t>CDWs</a:t>
            </a:r>
            <a:r>
              <a:rPr lang="fr-FR" sz="2400" b="1" i="1" dirty="0" smtClean="0"/>
              <a:t>, </a:t>
            </a:r>
            <a:r>
              <a:rPr lang="fr-FR" sz="2400" b="1" i="1" dirty="0" err="1" smtClean="0"/>
              <a:t>SDWs</a:t>
            </a:r>
            <a:r>
              <a:rPr lang="fr-FR" sz="2400" b="1" i="1" dirty="0" smtClean="0"/>
              <a:t>, Wigner </a:t>
            </a:r>
            <a:r>
              <a:rPr lang="fr-FR" sz="2400" b="1" i="1" dirty="0" err="1" smtClean="0"/>
              <a:t>crystals</a:t>
            </a:r>
            <a:r>
              <a:rPr lang="fr-FR" sz="2400" b="1" i="1" dirty="0" smtClean="0"/>
              <a:t>:</a:t>
            </a:r>
          </a:p>
          <a:p>
            <a:pPr eaLnBrk="1" hangingPunct="1">
              <a:buFont typeface="Arial" pitchFamily="34" charset="0"/>
              <a:buNone/>
            </a:pPr>
            <a:endParaRPr lang="fr-FR" sz="2400" b="1" i="1" dirty="0" smtClean="0"/>
          </a:p>
          <a:p>
            <a:pPr eaLnBrk="1" hangingPunct="1"/>
            <a:r>
              <a:rPr lang="fr-FR" sz="2400" dirty="0" err="1" smtClean="0"/>
              <a:t>Frohlich</a:t>
            </a:r>
            <a:r>
              <a:rPr lang="fr-FR" sz="2400" dirty="0" smtClean="0"/>
              <a:t> conduction by the collective </a:t>
            </a:r>
            <a:r>
              <a:rPr lang="fr-FR" sz="2400" dirty="0" err="1" smtClean="0"/>
              <a:t>sliding</a:t>
            </a:r>
            <a:r>
              <a:rPr lang="fr-FR" sz="2400" dirty="0" smtClean="0"/>
              <a:t>.</a:t>
            </a:r>
          </a:p>
          <a:p>
            <a:pPr eaLnBrk="1" hangingPunct="1"/>
            <a:r>
              <a:rPr lang="fr-FR" sz="2400" dirty="0" err="1" smtClean="0"/>
              <a:t>Topological</a:t>
            </a:r>
            <a:r>
              <a:rPr lang="fr-FR" sz="2400" dirty="0" smtClean="0"/>
              <a:t> </a:t>
            </a:r>
            <a:r>
              <a:rPr lang="fr-FR" sz="2400" dirty="0" err="1" smtClean="0"/>
              <a:t>defects</a:t>
            </a:r>
            <a:r>
              <a:rPr lang="fr-FR" sz="2400" dirty="0" smtClean="0"/>
              <a:t>: solitons, </a:t>
            </a:r>
            <a:r>
              <a:rPr lang="fr-FR" sz="2400" dirty="0" smtClean="0"/>
              <a:t>dislocations (</a:t>
            </a:r>
            <a:r>
              <a:rPr lang="fr-FR" sz="2400" dirty="0" err="1" smtClean="0"/>
              <a:t>electronic</a:t>
            </a:r>
            <a:r>
              <a:rPr lang="fr-FR" sz="2400" dirty="0" smtClean="0"/>
              <a:t> </a:t>
            </a:r>
            <a:r>
              <a:rPr lang="fr-FR" sz="2400" dirty="0" err="1" smtClean="0"/>
              <a:t>vortices</a:t>
            </a:r>
            <a:r>
              <a:rPr lang="fr-FR" sz="2400" dirty="0" smtClean="0"/>
              <a:t>). </a:t>
            </a:r>
            <a:endParaRPr lang="fr-FR" sz="2400" dirty="0" smtClean="0"/>
          </a:p>
          <a:p>
            <a:pPr eaLnBrk="1" hangingPunct="1"/>
            <a:r>
              <a:rPr lang="fr-FR" sz="2400" dirty="0" err="1" smtClean="0"/>
              <a:t>Current</a:t>
            </a:r>
            <a:r>
              <a:rPr lang="fr-FR" sz="2400" dirty="0" smtClean="0"/>
              <a:t> conversion </a:t>
            </a:r>
            <a:r>
              <a:rPr lang="fr-FR" sz="2400" dirty="0" err="1" smtClean="0"/>
              <a:t>among</a:t>
            </a:r>
            <a:r>
              <a:rPr lang="fr-FR" sz="2400" dirty="0" smtClean="0"/>
              <a:t> </a:t>
            </a:r>
            <a:r>
              <a:rPr lang="fr-FR" sz="2400" dirty="0" smtClean="0"/>
              <a:t>normal and </a:t>
            </a:r>
            <a:r>
              <a:rPr lang="fr-FR" sz="2400" dirty="0" err="1" smtClean="0"/>
              <a:t>condensed</a:t>
            </a:r>
            <a:r>
              <a:rPr lang="fr-FR" sz="2400" dirty="0" smtClean="0"/>
              <a:t> </a:t>
            </a:r>
            <a:r>
              <a:rPr lang="fr-FR" sz="2400" dirty="0" err="1" smtClean="0"/>
              <a:t>electrons</a:t>
            </a:r>
            <a:r>
              <a:rPr lang="fr-FR" sz="2400" dirty="0" smtClean="0"/>
              <a:t>.</a:t>
            </a:r>
            <a:endParaRPr lang="fr-FR" sz="2400" dirty="0" smtClean="0"/>
          </a:p>
          <a:p>
            <a:pPr eaLnBrk="1" hangingPunct="1"/>
            <a:r>
              <a:rPr lang="en-US" sz="2400" dirty="0" smtClean="0"/>
              <a:t>Phase </a:t>
            </a:r>
            <a:r>
              <a:rPr lang="en-US" sz="2400" dirty="0" smtClean="0"/>
              <a:t>slips in nano-junctions.</a:t>
            </a:r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6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92896"/>
            <a:ext cx="3747864" cy="33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6632"/>
            <a:ext cx="35052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266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60648"/>
            <a:ext cx="3743325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29761" name="Object 1"/>
          <p:cNvGraphicFramePr>
            <a:graphicFrameLocks noChangeAspect="1"/>
          </p:cNvGraphicFramePr>
          <p:nvPr/>
        </p:nvGraphicFramePr>
        <p:xfrm>
          <a:off x="116234" y="5938663"/>
          <a:ext cx="6904038" cy="874713"/>
        </p:xfrm>
        <a:graphic>
          <a:graphicData uri="http://schemas.openxmlformats.org/presentationml/2006/ole">
            <p:oleObj spid="_x0000_s629761" name="Équation" r:id="rId6" imgW="2958840" imgH="368280" progId="Equation.3">
              <p:embed/>
            </p:oleObj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67544" y="3789040"/>
            <a:ext cx="386355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Differential resistance,</a:t>
            </a:r>
            <a:br>
              <a:rPr lang="en-US" sz="2400" dirty="0" smtClean="0"/>
            </a:br>
            <a:r>
              <a:rPr lang="en-US" sz="2400" dirty="0" smtClean="0"/>
              <a:t>universal conductance,</a:t>
            </a:r>
          </a:p>
          <a:p>
            <a:r>
              <a:rPr lang="en-US" sz="2400" dirty="0" smtClean="0">
                <a:solidFill>
                  <a:srgbClr val="C00000"/>
                </a:solidFill>
              </a:rPr>
              <a:t>spectrum of the generated 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periodic signal</a:t>
            </a:r>
            <a:endParaRPr lang="en-US" sz="2400" dirty="0">
              <a:solidFill>
                <a:srgbClr val="C000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3707904" y="5085184"/>
            <a:ext cx="1512168" cy="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1115616" y="3356992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707904" y="2204864"/>
            <a:ext cx="1224136" cy="21602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2209800" y="428604"/>
            <a:ext cx="4724400" cy="5762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en-US" sz="2400" b="1" i="1" dirty="0" smtClean="0">
                <a:latin typeface="Calibri" pitchFamily="34" charset="0"/>
              </a:rPr>
              <a:t>Synthetic metals first contributors</a:t>
            </a:r>
            <a:endParaRPr kumimoji="0" lang="en-US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143240" y="1825622"/>
            <a:ext cx="2097092" cy="282257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latin typeface="Times New Roman" pitchFamily="18" charset="0"/>
              </a:rPr>
              <a:t>Conducting</a:t>
            </a:r>
            <a:r>
              <a:rPr lang="fr-FR" sz="2000" b="1" dirty="0" smtClean="0">
                <a:latin typeface="Times New Roman" pitchFamily="18" charset="0"/>
              </a:rPr>
              <a:t> </a:t>
            </a:r>
            <a:r>
              <a:rPr lang="fr-FR" sz="2000" b="1" dirty="0" err="1" smtClean="0">
                <a:latin typeface="Times New Roman" pitchFamily="18" charset="0"/>
              </a:rPr>
              <a:t>polymers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Quasi 1D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A. J. Heeger, </a:t>
            </a:r>
            <a:br>
              <a:rPr kumimoji="0" lang="nl-N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A. MacDiarmid</a:t>
            </a:r>
            <a:b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kumimoji="0" lang="en-GB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H. </a:t>
            </a:r>
            <a:r>
              <a:rPr kumimoji="0" lang="en-GB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Shirakawa</a:t>
            </a:r>
            <a:r>
              <a:rPr lang="fr-FR" sz="2000" dirty="0" smtClean="0">
                <a:latin typeface="Calibri" pitchFamily="34" charset="0"/>
              </a:rPr>
              <a:t>,</a:t>
            </a:r>
            <a:br>
              <a:rPr lang="fr-FR" sz="2000" dirty="0" smtClean="0">
                <a:latin typeface="Calibri" pitchFamily="34" charset="0"/>
              </a:rPr>
            </a:b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Y.W.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Park, </a:t>
            </a:r>
            <a:br>
              <a:rPr kumimoji="0" 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R. </a:t>
            </a:r>
            <a:r>
              <a:rPr kumimoji="0" lang="fr-F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Friend</a:t>
            </a: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04800" y="1928802"/>
            <a:ext cx="2286000" cy="233839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Inorganic chain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Quasi 1D – 2D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Charge and Spin </a:t>
            </a:r>
            <a:b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</a:b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density </a:t>
            </a:r>
            <a:r>
              <a:rPr lang="en-US" sz="2000" dirty="0" smtClean="0">
                <a:latin typeface="Times New Roman" pitchFamily="18" charset="0"/>
              </a:rPr>
              <a:t>w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aves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T.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Sambongi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R.Comes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P.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Monceau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777038" y="1371600"/>
            <a:ext cx="2187575" cy="3352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Organic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Crystals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dirty="0" err="1" smtClean="0">
                <a:latin typeface="Times New Roman" pitchFamily="18" charset="0"/>
              </a:rPr>
              <a:t>Superconductivity</a:t>
            </a:r>
            <a:endParaRPr lang="fr-FR" sz="2000" b="1" dirty="0" smtClean="0"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D.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Jérome</a:t>
            </a:r>
            <a:r>
              <a:rPr lang="fr-FR" sz="2000" dirty="0" smtClean="0">
                <a:latin typeface="Calibri" pitchFamily="34" charset="0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K.</a:t>
            </a:r>
            <a:r>
              <a:rPr kumimoji="0" lang="fr-FR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fr-FR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Bechgaard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.</a:t>
            </a:r>
            <a:b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(quasi 1D) </a:t>
            </a:r>
            <a:b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lang="fr-FR" sz="2000" dirty="0" smtClean="0">
                <a:latin typeface="Calibri" pitchFamily="34" charset="0"/>
              </a:rPr>
              <a:t>E. </a:t>
            </a:r>
            <a:r>
              <a:rPr lang="fr-FR" sz="2000" dirty="0" err="1" smtClean="0">
                <a:latin typeface="Calibri" pitchFamily="34" charset="0"/>
              </a:rPr>
              <a:t>Yagubskii</a:t>
            </a:r>
            <a:r>
              <a:rPr lang="fr-FR" sz="2000" dirty="0" smtClean="0">
                <a:latin typeface="Calibri" pitchFamily="34" charset="0"/>
              </a:rPr>
              <a:t>  et al,</a:t>
            </a:r>
            <a:br>
              <a:rPr lang="fr-FR" sz="2000" dirty="0" smtClean="0">
                <a:latin typeface="Calibri" pitchFamily="34" charset="0"/>
              </a:rPr>
            </a:br>
            <a:r>
              <a:rPr lang="fr-FR" sz="2000" dirty="0" smtClean="0">
                <a:latin typeface="Calibri" pitchFamily="34" charset="0"/>
              </a:rPr>
              <a:t>T. </a:t>
            </a:r>
            <a:r>
              <a:rPr lang="fr-FR" sz="2000" dirty="0" err="1" smtClean="0">
                <a:latin typeface="Calibri" pitchFamily="34" charset="0"/>
              </a:rPr>
              <a:t>Ishiguro</a:t>
            </a:r>
            <a:r>
              <a:rPr lang="fr-FR" sz="2000" dirty="0" smtClean="0">
                <a:latin typeface="Calibri" pitchFamily="34" charset="0"/>
              </a:rPr>
              <a:t>, </a:t>
            </a:r>
            <a:br>
              <a:rPr lang="fr-FR" sz="2000" dirty="0" smtClean="0">
                <a:latin typeface="Calibri" pitchFamily="34" charset="0"/>
              </a:rPr>
            </a:br>
            <a:r>
              <a:rPr lang="fr-FR" sz="2000" dirty="0" smtClean="0">
                <a:latin typeface="Calibri" pitchFamily="34" charset="0"/>
              </a:rPr>
              <a:t>H. </a:t>
            </a:r>
            <a:r>
              <a:rPr lang="fr-FR" sz="2000" dirty="0" err="1" smtClean="0">
                <a:latin typeface="Calibri" pitchFamily="34" charset="0"/>
              </a:rPr>
              <a:t>Saito</a:t>
            </a:r>
            <a:r>
              <a:rPr lang="fr-FR" sz="2000" dirty="0" smtClean="0">
                <a:latin typeface="Calibri" pitchFamily="34" charset="0"/>
              </a:rPr>
              <a:t>, </a:t>
            </a:r>
            <a:br>
              <a:rPr lang="fr-FR" sz="2000" dirty="0" smtClean="0">
                <a:latin typeface="Calibri" pitchFamily="34" charset="0"/>
              </a:rPr>
            </a:br>
            <a:r>
              <a:rPr lang="fr-FR" sz="2000" dirty="0" smtClean="0">
                <a:latin typeface="Calibri" pitchFamily="34" charset="0"/>
              </a:rPr>
              <a:t>K. </a:t>
            </a:r>
            <a:r>
              <a:rPr lang="fr-FR" sz="2000" dirty="0" err="1" smtClean="0">
                <a:latin typeface="Calibri" pitchFamily="34" charset="0"/>
              </a:rPr>
              <a:t>Murata</a:t>
            </a:r>
            <a:r>
              <a:rPr lang="fr-FR" sz="2000" dirty="0" smtClean="0">
                <a:latin typeface="Calibri" pitchFamily="34" charset="0"/>
              </a:rPr>
              <a:t> et al</a:t>
            </a:r>
          </a:p>
          <a:p>
            <a:pPr lvl="0" algn="ctr"/>
            <a:r>
              <a:rPr lang="fr-FR" sz="2000" dirty="0" smtClean="0">
                <a:latin typeface="Calibri" pitchFamily="34" charset="0"/>
              </a:rPr>
              <a:t>(quasi-2D)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486400" y="4953000"/>
            <a:ext cx="1893887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Fullerenes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1985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Smalley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,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Curl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b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</a:br>
            <a:r>
              <a:rPr lang="fr-FR" sz="2000" dirty="0" smtClean="0">
                <a:latin typeface="Calibri" pitchFamily="34" charset="0"/>
              </a:rPr>
              <a:t>&amp;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Kroto</a:t>
            </a:r>
            <a:endParaRPr kumimoji="0" lang="fr-F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 flipH="1">
            <a:off x="1571604" y="1000109"/>
            <a:ext cx="1214446" cy="928694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5357819" y="1000108"/>
            <a:ext cx="890581" cy="402909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5867400" y="990600"/>
            <a:ext cx="925512" cy="1412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8" name="Connecteur droit avec flèche 17"/>
          <p:cNvCxnSpPr>
            <a:stCxn id="18434" idx="2"/>
            <a:endCxn id="18435" idx="0"/>
          </p:cNvCxnSpPr>
          <p:nvPr/>
        </p:nvCxnSpPr>
        <p:spPr>
          <a:xfrm flipH="1">
            <a:off x="4191786" y="1004867"/>
            <a:ext cx="380214" cy="8207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371600" y="5105400"/>
            <a:ext cx="2427287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2000" b="1" dirty="0" smtClean="0">
                <a:latin typeface="Times New Roman" pitchFamily="18" charset="0"/>
              </a:rPr>
              <a:t>Nanotubes</a:t>
            </a:r>
            <a:endParaRPr kumimoji="0" lang="fr-FR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fr-FR" sz="2000" dirty="0" err="1" smtClean="0">
                <a:latin typeface="Calibri" pitchFamily="34" charset="0"/>
              </a:rPr>
              <a:t>b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ig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bang </a:t>
            </a:r>
            <a:r>
              <a:rPr kumimoji="0" lang="fr-FR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since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 1993 </a:t>
            </a:r>
          </a:p>
          <a:p>
            <a:r>
              <a:rPr lang="fr-FR" sz="2000" dirty="0" err="1" smtClean="0"/>
              <a:t>Sumio</a:t>
            </a:r>
            <a:r>
              <a:rPr lang="fr-FR" sz="2000" dirty="0" smtClean="0"/>
              <a:t> </a:t>
            </a:r>
            <a:r>
              <a:rPr lang="fr-FR" sz="2000" dirty="0" err="1" smtClean="0"/>
              <a:t>Iijima</a:t>
            </a:r>
            <a:r>
              <a:rPr lang="fr-FR" sz="2000" dirty="0" smtClean="0"/>
              <a:t>,  </a:t>
            </a:r>
          </a:p>
          <a:p>
            <a:r>
              <a:rPr lang="fr-FR" sz="2000" dirty="0" smtClean="0"/>
              <a:t>D.S. </a:t>
            </a:r>
            <a:r>
              <a:rPr lang="fr-FR" sz="2000" dirty="0" err="1" smtClean="0"/>
              <a:t>Bethune</a:t>
            </a:r>
            <a:endParaRPr lang="en-US" sz="2000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5" name="Connecteur droit avec flèche 14"/>
          <p:cNvCxnSpPr>
            <a:stCxn id="18438" idx="1"/>
          </p:cNvCxnSpPr>
          <p:nvPr/>
        </p:nvCxnSpPr>
        <p:spPr>
          <a:xfrm flipH="1">
            <a:off x="3657600" y="5715000"/>
            <a:ext cx="1828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4876800" y="4419600"/>
            <a:ext cx="762000" cy="762000"/>
          </a:xfrm>
          <a:prstGeom prst="straightConnector1">
            <a:avLst/>
          </a:prstGeom>
          <a:ln w="12700"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-4318000" y="460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52" name="Picture 4" descr="f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46038"/>
            <a:ext cx="5514976" cy="5687218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4716463" y="2547848"/>
            <a:ext cx="44275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altLang="ja-JP" sz="2400" dirty="0">
                <a:ea typeface="MS Mincho" pitchFamily="49" charset="-128"/>
              </a:rPr>
              <a:t>Single model fits of theoretical  </a:t>
            </a:r>
            <a:r>
              <a:rPr lang="en-US" altLang="ja-JP" sz="2400" i="1" dirty="0">
                <a:ea typeface="MS Mincho" pitchFamily="49" charset="-128"/>
              </a:rPr>
              <a:t>v(f)</a:t>
            </a:r>
            <a:r>
              <a:rPr lang="en-US" altLang="ja-JP" sz="2400" dirty="0">
                <a:ea typeface="MS Mincho" pitchFamily="49" charset="-128"/>
              </a:rPr>
              <a:t> to experimental I-V curve (</a:t>
            </a:r>
            <a:r>
              <a:rPr lang="en-US" altLang="ja-JP" sz="2400" i="1" dirty="0">
                <a:ea typeface="MS Mincho" pitchFamily="49" charset="-128"/>
              </a:rPr>
              <a:t>Ogawa, </a:t>
            </a:r>
            <a:r>
              <a:rPr lang="en-US" altLang="ja-JP" sz="2400" i="1" dirty="0" err="1">
                <a:ea typeface="MS Mincho" pitchFamily="49" charset="-128"/>
              </a:rPr>
              <a:t>Miyano</a:t>
            </a:r>
            <a:r>
              <a:rPr lang="en-US" altLang="ja-JP" sz="2400" i="1" dirty="0">
                <a:ea typeface="MS Mincho" pitchFamily="49" charset="-128"/>
              </a:rPr>
              <a:t>, </a:t>
            </a:r>
            <a:r>
              <a:rPr lang="en-US" altLang="ja-JP" sz="2400" i="1" dirty="0" err="1">
                <a:ea typeface="MS Mincho" pitchFamily="49" charset="-128"/>
              </a:rPr>
              <a:t>S.B.</a:t>
            </a:r>
            <a:r>
              <a:rPr lang="en-US" altLang="ja-JP" sz="2400" dirty="0">
                <a:ea typeface="MS Mincho" pitchFamily="49" charset="-128"/>
              </a:rPr>
              <a:t>)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1520" y="5949280"/>
            <a:ext cx="40790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ja-JP" sz="2000" i="1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 review: </a:t>
            </a:r>
            <a:r>
              <a:rPr lang="fr-FR" altLang="ja-JP" sz="2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S. B. and T. </a:t>
            </a:r>
            <a:r>
              <a:rPr lang="en-US" altLang="ja-JP" sz="2000" dirty="0" err="1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Nattermann</a:t>
            </a:r>
            <a:endParaRPr lang="fr-FR" altLang="ja-JP" sz="2000" dirty="0" smtClean="0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  <a:p>
            <a:pPr lvl="0"/>
            <a:r>
              <a:rPr lang="en-US" altLang="ja-JP" sz="2000" dirty="0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Advances in Physics, 53 (2004)</a:t>
            </a:r>
            <a:endParaRPr lang="en-US" sz="20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7154" name="Object 2"/>
          <p:cNvGraphicFramePr>
            <a:graphicFrameLocks noChangeAspect="1"/>
          </p:cNvGraphicFramePr>
          <p:nvPr/>
        </p:nvGraphicFramePr>
        <p:xfrm>
          <a:off x="468313" y="4797425"/>
          <a:ext cx="4186237" cy="1657350"/>
        </p:xfrm>
        <a:graphic>
          <a:graphicData uri="http://schemas.openxmlformats.org/presentationml/2006/ole">
            <p:oleObj spid="_x0000_s817154" name="Equation" r:id="rId3" imgW="2311200" imgH="914400" progId="Equation.DSMT4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964D7-B640-4DB2-B9BB-370D973B87B8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3200400" y="22574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9788" y="1660525"/>
            <a:ext cx="7602537" cy="4752975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0D quantum dots </a:t>
            </a:r>
            <a:r>
              <a:rPr lang="en-US" dirty="0" smtClean="0">
                <a:latin typeface="Arial" pitchFamily="34" charset="0"/>
              </a:rPr>
              <a:t>– C</a:t>
            </a:r>
            <a:r>
              <a:rPr lang="en-US" baseline="-25000" dirty="0" smtClean="0">
                <a:latin typeface="Arial" pitchFamily="34" charset="0"/>
              </a:rPr>
              <a:t>60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1D quantum wires </a:t>
            </a:r>
            <a:r>
              <a:rPr lang="en-US" dirty="0" smtClean="0">
                <a:latin typeface="Arial" pitchFamily="34" charset="0"/>
              </a:rPr>
              <a:t>– carbon </a:t>
            </a:r>
            <a:r>
              <a:rPr lang="en-US" dirty="0" err="1" smtClean="0">
                <a:latin typeface="Arial" pitchFamily="34" charset="0"/>
              </a:rPr>
              <a:t>nanotubes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1D polymeric chains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2D layer  </a:t>
            </a:r>
            <a:r>
              <a:rPr lang="en-US" dirty="0" smtClean="0">
                <a:latin typeface="Arial" pitchFamily="34" charset="0"/>
              </a:rPr>
              <a:t>-  </a:t>
            </a:r>
            <a:r>
              <a:rPr lang="en-US" dirty="0" err="1" smtClean="0">
                <a:latin typeface="Arial" pitchFamily="34" charset="0"/>
              </a:rPr>
              <a:t>graphene</a:t>
            </a:r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2D layered material </a:t>
            </a:r>
            <a:r>
              <a:rPr lang="en-US" dirty="0" smtClean="0">
                <a:latin typeface="Arial" pitchFamily="34" charset="0"/>
              </a:rPr>
              <a:t>- graphite</a:t>
            </a:r>
          </a:p>
          <a:p>
            <a:pPr eaLnBrk="1" hangingPunct="1"/>
            <a:r>
              <a:rPr lang="en-US" dirty="0" smtClean="0">
                <a:solidFill>
                  <a:srgbClr val="C00000"/>
                </a:solidFill>
                <a:latin typeface="Arial" pitchFamily="34" charset="0"/>
              </a:rPr>
              <a:t>3D wide gap </a:t>
            </a:r>
            <a:r>
              <a:rPr lang="en-US" dirty="0" err="1" smtClean="0">
                <a:solidFill>
                  <a:srgbClr val="C00000"/>
                </a:solidFill>
                <a:latin typeface="Arial" pitchFamily="34" charset="0"/>
              </a:rPr>
              <a:t>semicond</a:t>
            </a:r>
            <a:r>
              <a:rPr lang="en-US" dirty="0" smtClean="0">
                <a:solidFill>
                  <a:schemeClr val="accent2"/>
                </a:solidFill>
                <a:latin typeface="Arial" pitchFamily="34" charset="0"/>
              </a:rPr>
              <a:t>.</a:t>
            </a:r>
            <a:r>
              <a:rPr lang="en-US" dirty="0" smtClean="0">
                <a:latin typeface="Arial" pitchFamily="34" charset="0"/>
              </a:rPr>
              <a:t> - diamond</a:t>
            </a:r>
          </a:p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717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88392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b="1" dirty="0" smtClean="0"/>
              <a:t>All Dimensionalities from Carbon</a:t>
            </a:r>
          </a:p>
        </p:txBody>
      </p:sp>
      <p:grpSp>
        <p:nvGrpSpPr>
          <p:cNvPr id="2" name="Groupe 13"/>
          <p:cNvGrpSpPr/>
          <p:nvPr/>
        </p:nvGrpSpPr>
        <p:grpSpPr>
          <a:xfrm>
            <a:off x="7086600" y="2895600"/>
            <a:ext cx="228600" cy="152400"/>
            <a:chOff x="7086600" y="2895600"/>
            <a:chExt cx="228600" cy="152400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7086600" y="3048000"/>
              <a:ext cx="228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7086600" y="2971800"/>
              <a:ext cx="228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7086600" y="2895600"/>
              <a:ext cx="228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buckyball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05000"/>
            <a:ext cx="2989263" cy="3000375"/>
          </a:xfrm>
          <a:prstGeom prst="rect">
            <a:avLst/>
          </a:prstGeom>
          <a:noFill/>
        </p:spPr>
      </p:pic>
      <p:pic>
        <p:nvPicPr>
          <p:cNvPr id="35845" name="Picture 5" descr="c60-pur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752600"/>
            <a:ext cx="3352800" cy="3128962"/>
          </a:xfrm>
          <a:prstGeom prst="rect">
            <a:avLst/>
          </a:prstGeom>
          <a:noFill/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76200" y="304800"/>
            <a:ext cx="54745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Zero dimensional</a:t>
            </a:r>
            <a:r>
              <a:rPr lang="en-US" sz="3200" b="1" dirty="0" smtClean="0">
                <a:solidFill>
                  <a:srgbClr val="FF0000"/>
                </a:solidFill>
              </a:rPr>
              <a:t>:</a:t>
            </a:r>
          </a:p>
          <a:p>
            <a:pPr lvl="0"/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Fullerene (C</a:t>
            </a:r>
            <a:r>
              <a:rPr lang="en-US" sz="3200" b="1" baseline="-25000" dirty="0" smtClean="0">
                <a:solidFill>
                  <a:schemeClr val="tx2"/>
                </a:solidFill>
                <a:latin typeface="Arial" charset="0"/>
              </a:rPr>
              <a:t>60</a:t>
            </a:r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) –</a:t>
            </a:r>
            <a:r>
              <a:rPr lang="en-US" sz="3200" b="1" dirty="0" err="1" smtClean="0">
                <a:solidFill>
                  <a:schemeClr val="tx2"/>
                </a:solidFill>
                <a:latin typeface="Arial" charset="0"/>
              </a:rPr>
              <a:t>socker</a:t>
            </a:r>
            <a:r>
              <a:rPr lang="en-US" sz="3200" b="1" dirty="0" smtClean="0">
                <a:solidFill>
                  <a:schemeClr val="tx2"/>
                </a:solidFill>
                <a:latin typeface="Arial" charset="0"/>
              </a:rPr>
              <a:t> ball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2193925" y="6191250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3200" b="1">
              <a:solidFill>
                <a:srgbClr val="0000FF"/>
              </a:solidFill>
            </a:endParaRPr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>
          <a:xfrm>
            <a:off x="4499992" y="5202237"/>
            <a:ext cx="4415408" cy="1427163"/>
          </a:xfrm>
          <a:prstGeom prst="rect">
            <a:avLst/>
          </a:prstGeom>
        </p:spPr>
        <p:txBody>
          <a:bodyPr lIns="92075" tIns="46038" rIns="92075" bIns="46038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Crystalline </a:t>
            </a: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undoped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Fullerene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fcc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structure </a:t>
            </a:r>
          </a:p>
        </p:txBody>
      </p:sp>
      <p:sp>
        <p:nvSpPr>
          <p:cNvPr id="10" name="Rectangle 1027"/>
          <p:cNvSpPr txBox="1">
            <a:spLocks noChangeArrowheads="1"/>
          </p:cNvSpPr>
          <p:nvPr/>
        </p:nvSpPr>
        <p:spPr>
          <a:xfrm>
            <a:off x="228600" y="5202237"/>
            <a:ext cx="3352800" cy="1046163"/>
          </a:xfrm>
          <a:prstGeom prst="rect">
            <a:avLst/>
          </a:prstGeom>
        </p:spPr>
        <p:txBody>
          <a:bodyPr lIns="92075" tIns="46038" rIns="92075" bIns="46038" rtlCol="0">
            <a:normAutofit/>
          </a:bodyPr>
          <a:lstStyle/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Cage diameter - 0.71 nm</a:t>
            </a:r>
          </a:p>
          <a:p>
            <a:pPr marL="742950" marR="0" lvl="1" indent="-7429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Optical gap – 1.9 V</a:t>
            </a:r>
          </a:p>
        </p:txBody>
      </p: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12A03-AB1B-490B-9CD6-B63363FD13E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nature02074-f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990600"/>
            <a:ext cx="2832145" cy="4724400"/>
          </a:xfrm>
          <a:prstGeom prst="rect">
            <a:avLst/>
          </a:prstGeom>
          <a:noFill/>
        </p:spPr>
      </p:pic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667000" y="76200"/>
            <a:ext cx="2743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One dimensional</a:t>
            </a:r>
            <a:r>
              <a:rPr lang="en-US" sz="2400" b="1" dirty="0" smtClean="0">
                <a:solidFill>
                  <a:srgbClr val="FF0000"/>
                </a:solidFill>
              </a:rPr>
              <a:t>: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200" y="685800"/>
            <a:ext cx="2246313" cy="3629025"/>
            <a:chOff x="3288" y="538"/>
            <a:chExt cx="1415" cy="2286"/>
          </a:xfrm>
        </p:grpSpPr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3653" y="538"/>
              <a:ext cx="11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ru-RU" sz="4000" b="1">
                <a:solidFill>
                  <a:srgbClr val="693C8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288" y="731"/>
              <a:ext cx="1415" cy="2093"/>
              <a:chOff x="3288" y="731"/>
              <a:chExt cx="1415" cy="2093"/>
            </a:xfrm>
          </p:grpSpPr>
          <p:pic>
            <p:nvPicPr>
              <p:cNvPr id="36874" name="Picture 10" descr="nanotube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85873">
                <a:off x="3288" y="731"/>
                <a:ext cx="1415" cy="1815"/>
              </a:xfrm>
              <a:prstGeom prst="rect">
                <a:avLst/>
              </a:prstGeom>
              <a:noFill/>
            </p:spPr>
          </p:pic>
          <p:sp>
            <p:nvSpPr>
              <p:cNvPr id="36876" name="Rectangle 12"/>
              <p:cNvSpPr>
                <a:spLocks noChangeArrowheads="1"/>
              </p:cNvSpPr>
              <p:nvPr/>
            </p:nvSpPr>
            <p:spPr bwMode="auto">
              <a:xfrm>
                <a:off x="3528" y="2458"/>
                <a:ext cx="1052" cy="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r>
                  <a:rPr lang="en-GB" sz="1600" dirty="0">
                    <a:solidFill>
                      <a:srgbClr val="693C8A"/>
                    </a:solidFill>
                    <a:latin typeface="Arial" pitchFamily="34" charset="0"/>
                  </a:rPr>
                  <a:t>Multi-wall   1991</a:t>
                </a:r>
              </a:p>
              <a:p>
                <a:r>
                  <a:rPr lang="en-GB" sz="1600" dirty="0">
                    <a:solidFill>
                      <a:srgbClr val="693C8A"/>
                    </a:solidFill>
                    <a:latin typeface="Arial" pitchFamily="34" charset="0"/>
                  </a:rPr>
                  <a:t>Single-wall 1993</a:t>
                </a:r>
                <a:endParaRPr lang="ru-RU" sz="1600" dirty="0"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638800" y="762000"/>
            <a:ext cx="2819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FF00FF"/>
                </a:solidFill>
              </a:rPr>
              <a:t>Carbyne</a:t>
            </a:r>
            <a:r>
              <a:rPr lang="en-US" sz="2400" b="1" dirty="0" smtClean="0">
                <a:solidFill>
                  <a:srgbClr val="FF00FF"/>
                </a:solidFill>
              </a:rPr>
              <a:t> – </a:t>
            </a:r>
          </a:p>
          <a:p>
            <a:r>
              <a:rPr lang="en-US" sz="2400" b="1" dirty="0" smtClean="0">
                <a:solidFill>
                  <a:srgbClr val="FF00FF"/>
                </a:solidFill>
              </a:rPr>
              <a:t>linear polymer chain of C atoms</a:t>
            </a:r>
            <a:endParaRPr lang="en-US" sz="2400" b="1" dirty="0">
              <a:solidFill>
                <a:srgbClr val="FF00FF"/>
              </a:solidFill>
            </a:endParaRPr>
          </a:p>
        </p:txBody>
      </p:sp>
      <p:grpSp>
        <p:nvGrpSpPr>
          <p:cNvPr id="4" name="Groupe 44"/>
          <p:cNvGrpSpPr/>
          <p:nvPr/>
        </p:nvGrpSpPr>
        <p:grpSpPr>
          <a:xfrm>
            <a:off x="5791200" y="2133600"/>
            <a:ext cx="2514600" cy="152400"/>
            <a:chOff x="4876800" y="4648200"/>
            <a:chExt cx="2514600" cy="152400"/>
          </a:xfrm>
        </p:grpSpPr>
        <p:sp>
          <p:nvSpPr>
            <p:cNvPr id="11" name="Ellipse 10"/>
            <p:cNvSpPr/>
            <p:nvPr/>
          </p:nvSpPr>
          <p:spPr>
            <a:xfrm>
              <a:off x="48768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54102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Ellipse 12"/>
            <p:cNvSpPr/>
            <p:nvPr/>
          </p:nvSpPr>
          <p:spPr>
            <a:xfrm>
              <a:off x="72390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Ellipse 14"/>
            <p:cNvSpPr/>
            <p:nvPr/>
          </p:nvSpPr>
          <p:spPr>
            <a:xfrm>
              <a:off x="57912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Ellipse 15"/>
            <p:cNvSpPr/>
            <p:nvPr/>
          </p:nvSpPr>
          <p:spPr>
            <a:xfrm>
              <a:off x="63246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Ellipse 16"/>
            <p:cNvSpPr/>
            <p:nvPr/>
          </p:nvSpPr>
          <p:spPr>
            <a:xfrm>
              <a:off x="6705600" y="4648200"/>
              <a:ext cx="76200" cy="762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5562600" y="4648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5486400" y="4800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>
              <a:off x="6400800" y="4648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6400800" y="4800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>
              <a:endCxn id="12" idx="4"/>
            </p:cNvCxnSpPr>
            <p:nvPr/>
          </p:nvCxnSpPr>
          <p:spPr>
            <a:xfrm>
              <a:off x="49530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58674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67818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Ellipse 36"/>
            <p:cNvSpPr/>
            <p:nvPr/>
          </p:nvSpPr>
          <p:spPr>
            <a:xfrm>
              <a:off x="48768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Ellipse 37"/>
            <p:cNvSpPr/>
            <p:nvPr/>
          </p:nvSpPr>
          <p:spPr>
            <a:xfrm>
              <a:off x="54102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Ellipse 38"/>
            <p:cNvSpPr/>
            <p:nvPr/>
          </p:nvSpPr>
          <p:spPr>
            <a:xfrm>
              <a:off x="62484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Ellipse 39"/>
            <p:cNvSpPr/>
            <p:nvPr/>
          </p:nvSpPr>
          <p:spPr>
            <a:xfrm>
              <a:off x="67056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Ellipse 40"/>
            <p:cNvSpPr/>
            <p:nvPr/>
          </p:nvSpPr>
          <p:spPr>
            <a:xfrm>
              <a:off x="7239000" y="46482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Connecteur droit 41"/>
            <p:cNvCxnSpPr/>
            <p:nvPr/>
          </p:nvCxnSpPr>
          <p:spPr>
            <a:xfrm>
              <a:off x="63627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5448300" y="4724400"/>
              <a:ext cx="495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4800600" y="2590800"/>
            <a:ext cx="4038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 </a:t>
            </a:r>
            <a:r>
              <a:rPr lang="en-US" sz="2000" b="1" dirty="0" smtClean="0">
                <a:solidFill>
                  <a:srgbClr val="0070C0"/>
                </a:solidFill>
              </a:rPr>
              <a:t>Young modulus </a:t>
            </a: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Diamond 1.22</a:t>
            </a:r>
            <a:r>
              <a:rPr lang="en-US" sz="2000" b="1" dirty="0" smtClean="0">
                <a:solidFill>
                  <a:srgbClr val="0070C0"/>
                </a:solidFill>
                <a:sym typeface="Symbol"/>
              </a:rPr>
              <a:t></a:t>
            </a:r>
            <a:r>
              <a:rPr lang="en-US" sz="2000" b="1" dirty="0" smtClean="0">
                <a:solidFill>
                  <a:srgbClr val="0070C0"/>
                </a:solidFill>
              </a:rPr>
              <a:t>10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Gpa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CNT         10</a:t>
            </a:r>
            <a:r>
              <a:rPr lang="en-US" sz="2000" b="1" baseline="30000" dirty="0" smtClean="0">
                <a:solidFill>
                  <a:srgbClr val="0070C0"/>
                </a:solidFill>
              </a:rPr>
              <a:t>3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GPa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err="1" smtClean="0">
                <a:solidFill>
                  <a:srgbClr val="FF00FF"/>
                </a:solidFill>
              </a:rPr>
              <a:t>Carbyne</a:t>
            </a:r>
            <a:r>
              <a:rPr lang="en-US" sz="2000" b="1" dirty="0" smtClean="0">
                <a:solidFill>
                  <a:srgbClr val="FF00FF"/>
                </a:solidFill>
              </a:rPr>
              <a:t>   5</a:t>
            </a:r>
            <a:r>
              <a:rPr lang="en-US" sz="2000" b="1" dirty="0" smtClean="0">
                <a:solidFill>
                  <a:srgbClr val="FF00FF"/>
                </a:solidFill>
                <a:sym typeface="Symbol"/>
              </a:rPr>
              <a:t></a:t>
            </a:r>
            <a:r>
              <a:rPr lang="en-US" sz="2000" b="1" dirty="0" smtClean="0">
                <a:solidFill>
                  <a:srgbClr val="FF00FF"/>
                </a:solidFill>
              </a:rPr>
              <a:t>10</a:t>
            </a:r>
            <a:r>
              <a:rPr lang="en-US" sz="2000" b="1" baseline="30000" dirty="0" smtClean="0">
                <a:solidFill>
                  <a:srgbClr val="FF00FF"/>
                </a:solidFill>
              </a:rPr>
              <a:t>4</a:t>
            </a:r>
            <a:r>
              <a:rPr lang="en-US" sz="2000" b="1" dirty="0" smtClean="0">
                <a:solidFill>
                  <a:srgbClr val="FF00FF"/>
                </a:solidFill>
              </a:rPr>
              <a:t>GPa</a:t>
            </a:r>
            <a:r>
              <a:rPr lang="en-US" sz="2000" b="1" dirty="0" smtClean="0">
                <a:solidFill>
                  <a:srgbClr val="0070C0"/>
                </a:solidFill>
                <a:sym typeface="Symbol"/>
              </a:rPr>
              <a:t> 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 dirty="0" smtClean="0">
                <a:solidFill>
                  <a:srgbClr val="0070C0"/>
                </a:solidFill>
              </a:rPr>
              <a:t>(40 times of  diamond)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6" name="Text Box 7"/>
          <p:cNvSpPr txBox="1">
            <a:spLocks noChangeArrowheads="1"/>
          </p:cNvSpPr>
          <p:nvPr/>
        </p:nvSpPr>
        <p:spPr bwMode="auto">
          <a:xfrm>
            <a:off x="4038600" y="4702314"/>
            <a:ext cx="464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CNT can be a very </a:t>
            </a:r>
            <a:r>
              <a:rPr lang="en-US" sz="2000" b="1" dirty="0">
                <a:solidFill>
                  <a:srgbClr val="0000FF"/>
                </a:solidFill>
              </a:rPr>
              <a:t>good </a:t>
            </a:r>
            <a:r>
              <a:rPr lang="en-US" sz="2000" b="1" dirty="0" smtClean="0">
                <a:solidFill>
                  <a:srgbClr val="0000FF"/>
                </a:solidFill>
              </a:rPr>
              <a:t>conductor,</a:t>
            </a:r>
            <a:endParaRPr lang="en-US" sz="2000" b="1" dirty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thin (1nm) and </a:t>
            </a:r>
            <a:r>
              <a:rPr lang="en-US" sz="2000" b="1" dirty="0">
                <a:solidFill>
                  <a:srgbClr val="0000FF"/>
                </a:solidFill>
              </a:rPr>
              <a:t>resistant</a:t>
            </a: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52399" y="3810000"/>
            <a:ext cx="2862277" cy="3352800"/>
            <a:chOff x="4221" y="1970"/>
            <a:chExt cx="1117" cy="2147"/>
          </a:xfrm>
        </p:grpSpPr>
        <p:pic>
          <p:nvPicPr>
            <p:cNvPr id="49" name="Picture 9" descr="MJ080410"/>
            <p:cNvPicPr>
              <a:picLocks noChangeAspect="1" noChangeArrowheads="1"/>
            </p:cNvPicPr>
            <p:nvPr/>
          </p:nvPicPr>
          <p:blipFill>
            <a:blip r:embed="rId4" cstate="print"/>
            <a:srcRect l="30789" t="54962" r="51909" b="15443"/>
            <a:stretch>
              <a:fillRect/>
            </a:stretch>
          </p:blipFill>
          <p:spPr bwMode="auto">
            <a:xfrm>
              <a:off x="4221" y="1970"/>
              <a:ext cx="831" cy="1895"/>
            </a:xfrm>
            <a:prstGeom prst="rect">
              <a:avLst/>
            </a:prstGeom>
            <a:noFill/>
          </p:spPr>
        </p:pic>
        <p:sp>
          <p:nvSpPr>
            <p:cNvPr id="50" name="Text Box 10"/>
            <p:cNvSpPr txBox="1">
              <a:spLocks noChangeArrowheads="1"/>
            </p:cNvSpPr>
            <p:nvPr/>
          </p:nvSpPr>
          <p:spPr bwMode="auto">
            <a:xfrm>
              <a:off x="4222" y="3906"/>
              <a:ext cx="453" cy="21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1800">
                  <a:latin typeface="Comic Sans MS" pitchFamily="66" charset="0"/>
                  <a:ea typeface="SimSun" pitchFamily="2" charset="-122"/>
                </a:rPr>
                <a:t>AFM image</a:t>
              </a:r>
            </a:p>
          </p:txBody>
        </p:sp>
        <p:sp>
          <p:nvSpPr>
            <p:cNvPr id="51" name="Line 11"/>
            <p:cNvSpPr>
              <a:spLocks noChangeShapeType="1"/>
            </p:cNvSpPr>
            <p:nvPr/>
          </p:nvSpPr>
          <p:spPr bwMode="auto">
            <a:xfrm>
              <a:off x="5054" y="3333"/>
              <a:ext cx="0" cy="12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 Box 12"/>
            <p:cNvSpPr txBox="1">
              <a:spLocks noChangeArrowheads="1"/>
            </p:cNvSpPr>
            <p:nvPr/>
          </p:nvSpPr>
          <p:spPr bwMode="auto">
            <a:xfrm>
              <a:off x="5108" y="3295"/>
              <a:ext cx="230" cy="23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zh-CN" sz="1800" dirty="0" smtClean="0">
                  <a:latin typeface="Comic Sans MS" pitchFamily="66" charset="0"/>
                  <a:ea typeface="SimSun" pitchFamily="2" charset="-122"/>
                </a:rPr>
                <a:t>1nm</a:t>
              </a:r>
              <a:endParaRPr lang="en-US" altLang="zh-CN" sz="1800" dirty="0">
                <a:latin typeface="Comic Sans MS" pitchFamily="66" charset="0"/>
                <a:ea typeface="SimSun" pitchFamily="2" charset="-122"/>
              </a:endParaRPr>
            </a:p>
          </p:txBody>
        </p:sp>
      </p:grpSp>
      <p:sp>
        <p:nvSpPr>
          <p:cNvPr id="53" name="ZoneTexte 52"/>
          <p:cNvSpPr txBox="1"/>
          <p:nvPr/>
        </p:nvSpPr>
        <p:spPr>
          <a:xfrm>
            <a:off x="533400" y="533400"/>
            <a:ext cx="3910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Carbon </a:t>
            </a:r>
            <a:r>
              <a:rPr lang="en-US" sz="2400" b="1" dirty="0" err="1" smtClean="0">
                <a:solidFill>
                  <a:srgbClr val="FF00FF"/>
                </a:solidFill>
              </a:rPr>
              <a:t>nanotubes</a:t>
            </a:r>
            <a:r>
              <a:rPr lang="en-US" sz="2400" b="1" dirty="0" smtClean="0">
                <a:solidFill>
                  <a:srgbClr val="FF00FF"/>
                </a:solidFill>
              </a:rPr>
              <a:t> (CNT) 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54" name="Espace réservé du numéro de diapositive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12A03-AB1B-490B-9CD6-B63363FD13E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16791</TotalTime>
  <Words>2217</Words>
  <Application>Microsoft Office PowerPoint</Application>
  <PresentationFormat>Affichage à l'écran (4:3)</PresentationFormat>
  <Paragraphs>494</Paragraphs>
  <Slides>62</Slides>
  <Notes>7</Notes>
  <HiddenSlides>3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62</vt:i4>
      </vt:variant>
    </vt:vector>
  </HeadingPairs>
  <TitlesOfParts>
    <vt:vector size="68" baseType="lpstr">
      <vt:lpstr>Thème Office</vt:lpstr>
      <vt:lpstr>CS ChemDraw Drawing</vt:lpstr>
      <vt:lpstr>Équation</vt:lpstr>
      <vt:lpstr>Acrobat Document</vt:lpstr>
      <vt:lpstr>Image</vt:lpstr>
      <vt:lpstr>Equation</vt:lpstr>
      <vt:lpstr>Diapositive 1</vt:lpstr>
      <vt:lpstr>Diapositive 2</vt:lpstr>
      <vt:lpstr>Diapositive 3</vt:lpstr>
      <vt:lpstr>Diapositive 4</vt:lpstr>
      <vt:lpstr>Diapositive 5</vt:lpstr>
      <vt:lpstr>Diapositive 6</vt:lpstr>
      <vt:lpstr>All Dimensionalities from Carbon</vt:lpstr>
      <vt:lpstr>Diapositive 8</vt:lpstr>
      <vt:lpstr>Diapositive 9</vt:lpstr>
      <vt:lpstr>Diapositive 10</vt:lpstr>
      <vt:lpstr>Diapositive 11</vt:lpstr>
      <vt:lpstr>Diapositive 12</vt:lpstr>
      <vt:lpstr>Carbon: Hybridized Orbitals</vt:lpstr>
      <vt:lpstr> p and s bonds</vt:lpstr>
      <vt:lpstr>Diapositive 15</vt:lpstr>
      <vt:lpstr>Diapositive 16</vt:lpstr>
      <vt:lpstr>Diapositive 17</vt:lpstr>
      <vt:lpstr>Saturated polymers – traditional plastics 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Isolated  benzene ring</vt:lpstr>
      <vt:lpstr>Peierls model - deformable lattice</vt:lpstr>
      <vt:lpstr>Diapositive 27</vt:lpstr>
      <vt:lpstr>Diapositive 28</vt:lpstr>
      <vt:lpstr>Diapositive 29</vt:lpstr>
      <vt:lpstr>The organic conductor TTF-TCNQ</vt:lpstr>
      <vt:lpstr>Diapositive 31</vt:lpstr>
      <vt:lpstr>CDW at 35.6K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Coulomb Interaction to Cause 4kF CDW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Spin susceptibility measurements: (TMTTF)2X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Peierls Instability and Charge Density Waves (CDW):</vt:lpstr>
      <vt:lpstr>Diapositive 58</vt:lpstr>
      <vt:lpstr>Diapositive 59</vt:lpstr>
      <vt:lpstr>Diapositive 60</vt:lpstr>
      <vt:lpstr>Diapositive 61</vt:lpstr>
      <vt:lpstr>Diapositive 62</vt:lpstr>
    </vt:vector>
  </TitlesOfParts>
  <Company>IPN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Brazovski</dc:creator>
  <cp:lastModifiedBy>Brazovski</cp:lastModifiedBy>
  <cp:revision>228</cp:revision>
  <dcterms:created xsi:type="dcterms:W3CDTF">2008-06-13T17:26:07Z</dcterms:created>
  <dcterms:modified xsi:type="dcterms:W3CDTF">2016-11-22T02:19:13Z</dcterms:modified>
</cp:coreProperties>
</file>