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459" r:id="rId2"/>
    <p:sldId id="521" r:id="rId3"/>
    <p:sldId id="487" r:id="rId4"/>
    <p:sldId id="418" r:id="rId5"/>
    <p:sldId id="419" r:id="rId6"/>
    <p:sldId id="488" r:id="rId7"/>
    <p:sldId id="489" r:id="rId8"/>
    <p:sldId id="490" r:id="rId9"/>
    <p:sldId id="526" r:id="rId10"/>
    <p:sldId id="527" r:id="rId11"/>
    <p:sldId id="483" r:id="rId12"/>
    <p:sldId id="535" r:id="rId13"/>
    <p:sldId id="537" r:id="rId14"/>
    <p:sldId id="538" r:id="rId15"/>
    <p:sldId id="540" r:id="rId16"/>
    <p:sldId id="536" r:id="rId17"/>
    <p:sldId id="481" r:id="rId18"/>
    <p:sldId id="534" r:id="rId19"/>
    <p:sldId id="539" r:id="rId20"/>
    <p:sldId id="511" r:id="rId21"/>
    <p:sldId id="493" r:id="rId22"/>
    <p:sldId id="529" r:id="rId23"/>
    <p:sldId id="421" r:id="rId24"/>
    <p:sldId id="513" r:id="rId25"/>
    <p:sldId id="514" r:id="rId26"/>
    <p:sldId id="515" r:id="rId27"/>
    <p:sldId id="496" r:id="rId28"/>
    <p:sldId id="530" r:id="rId29"/>
    <p:sldId id="498" r:id="rId30"/>
    <p:sldId id="499" r:id="rId31"/>
    <p:sldId id="501" r:id="rId32"/>
    <p:sldId id="525" r:id="rId33"/>
    <p:sldId id="524" r:id="rId34"/>
    <p:sldId id="512" r:id="rId35"/>
    <p:sldId id="454" r:id="rId36"/>
    <p:sldId id="509" r:id="rId37"/>
    <p:sldId id="460" r:id="rId38"/>
    <p:sldId id="462" r:id="rId39"/>
    <p:sldId id="463" r:id="rId40"/>
    <p:sldId id="464" r:id="rId41"/>
    <p:sldId id="466" r:id="rId42"/>
    <p:sldId id="467" r:id="rId43"/>
    <p:sldId id="468" r:id="rId44"/>
    <p:sldId id="470" r:id="rId45"/>
    <p:sldId id="472" r:id="rId46"/>
    <p:sldId id="473" r:id="rId47"/>
    <p:sldId id="474" r:id="rId48"/>
    <p:sldId id="475" r:id="rId49"/>
    <p:sldId id="522" r:id="rId50"/>
    <p:sldId id="523" r:id="rId51"/>
    <p:sldId id="480" r:id="rId52"/>
    <p:sldId id="507" r:id="rId53"/>
    <p:sldId id="504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5" autoAdjust="0"/>
    <p:restoredTop sz="94660"/>
  </p:normalViewPr>
  <p:slideViewPr>
    <p:cSldViewPr>
      <p:cViewPr varScale="1">
        <p:scale>
          <a:sx n="70" d="100"/>
          <a:sy n="70" d="100"/>
        </p:scale>
        <p:origin x="-76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728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1C8BC-4CE1-4E47-87CE-F0DBF05BF9CB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76BA-F022-450B-A832-9CEE02296BD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C2281-483D-4A42-A540-6A2BBEF13844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47B09-6C5C-484A-96B9-806409D8510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C6718-FDE4-4CFC-8258-CC404E3A5FDE}" type="slidenum">
              <a:rPr lang="en-US"/>
              <a:pPr/>
              <a:t>35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260B5-E6EF-4DE4-85AD-088BE13FAAAF}" type="slidenum">
              <a:rPr lang="en-US"/>
              <a:pPr/>
              <a:t>38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2C022-6BE2-415D-8754-5097FFDE9C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3697" tIns="48411" rIns="93697" bIns="484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C75C4-923E-4F18-80AE-7677F1A00034}" type="slidenum">
              <a:rPr lang="en-US"/>
              <a:pPr/>
              <a:t>52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8BF49-DE44-4B5F-84BE-97AF902E1CA9}" type="slidenum">
              <a:rPr lang="en-US"/>
              <a:pPr/>
              <a:t>53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AA01C-EDE2-4A4D-86CD-8EA85A103089}" type="slidenum">
              <a:rPr lang="en-US"/>
              <a:pPr/>
              <a:t>3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D8265-22A0-47CE-86FB-E35E291FEE22}" type="slidenum">
              <a:rPr lang="en-US"/>
              <a:pPr/>
              <a:t>8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8652A-5829-427A-B6F0-D91EF839FC95}" type="slidenum">
              <a:rPr lang="en-US"/>
              <a:pPr/>
              <a:t>11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2C75F-1B41-47D6-B978-5CD07ADF706F}" type="slidenum">
              <a:rPr lang="en-US"/>
              <a:pPr/>
              <a:t>14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62942-1048-4C69-B707-18B3519FEA70}" type="slidenum">
              <a:rPr lang="en-US"/>
              <a:pPr/>
              <a:t>21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90D81-0175-4257-B2E1-EC7E0876F8DF}" type="slidenum">
              <a:rPr lang="en-US"/>
              <a:pPr/>
              <a:t>27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34D3-E9EE-4522-9DBE-AA1278AD4C55}" type="slidenum">
              <a:rPr lang="en-US"/>
              <a:pPr/>
              <a:t>29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A03E2-D971-429B-98E9-7FAFE8C62E05}" type="slidenum">
              <a:rPr lang="en-US"/>
              <a:pPr/>
              <a:t>30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E856-8B11-474E-BFBE-27C8A524EE9D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823C-88CD-4E75-ACC3-0E8101E23657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C59-2001-4273-8B29-35FE93D3D98B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ED853A-69BE-410B-9D7E-07A9B686CF85}" type="datetime1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152B29-53A4-499A-AB75-03035227648D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4B9B22-ED1A-4ED3-9E02-D9B704A74D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2002-7B27-4769-A6EA-BCD8CB0D6D9A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EF50-A838-47E4-98F0-4FB569045FD1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F537-5B70-4DA2-A8FB-08A3DEA6F927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4FAE-4440-46A2-8836-D12E250610CF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8FE8-BB5B-4DEE-9B71-A7022DCBB5E7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D124-D1B6-4FC1-BB68-301B677D2BFA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15F5-22DE-4C83-B77A-DA53F4FE8558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26A8-22A8-4DB6-92CB-B382FEDEEA18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79E2-0836-4448-8FF9-7FCFE59AA77D}" type="datetime1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DA12-6073-47C5-A563-148B54CDC9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image" Target="../media/image14.gi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23689" y="764704"/>
            <a:ext cx="62876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2060"/>
                </a:solidFill>
              </a:rPr>
              <a:t>Lecture 2.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endParaRPr lang="en-US" sz="28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</a:rPr>
              <a:t>Excitons, Polarons, </a:t>
            </a:r>
            <a:r>
              <a:rPr lang="en-US" sz="2800" b="1" dirty="0" err="1" smtClean="0"/>
              <a:t>Jahn</a:t>
            </a:r>
            <a:r>
              <a:rPr lang="en-US" sz="2800" b="1" dirty="0" smtClean="0"/>
              <a:t>-Teller </a:t>
            </a:r>
            <a:r>
              <a:rPr lang="en-US" sz="2800" b="1" dirty="0" smtClean="0"/>
              <a:t>instability 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2924944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Literature on a basic theory of excitons:</a:t>
            </a:r>
          </a:p>
          <a:p>
            <a:r>
              <a:rPr lang="en-US" sz="2000" dirty="0" smtClean="0"/>
              <a:t>T. </a:t>
            </a:r>
            <a:r>
              <a:rPr lang="en-US" sz="2000" dirty="0" err="1" smtClean="0"/>
              <a:t>Ziman</a:t>
            </a:r>
            <a:r>
              <a:rPr lang="en-US" sz="2000" dirty="0" smtClean="0"/>
              <a:t>, a </a:t>
            </a:r>
            <a:r>
              <a:rPr lang="en-US" sz="2000" dirty="0" err="1" smtClean="0"/>
              <a:t>chaper</a:t>
            </a:r>
            <a:r>
              <a:rPr lang="en-US" sz="2000" dirty="0" smtClean="0"/>
              <a:t> in </a:t>
            </a:r>
            <a:r>
              <a:rPr lang="en-US" sz="2000" dirty="0" smtClean="0"/>
              <a:t>his book “Principles </a:t>
            </a:r>
            <a:r>
              <a:rPr lang="en-US" sz="2000" dirty="0" smtClean="0"/>
              <a:t>of solid state physics”</a:t>
            </a:r>
          </a:p>
          <a:p>
            <a:r>
              <a:rPr lang="en-US" sz="2000" dirty="0" err="1" smtClean="0"/>
              <a:t>R.S.</a:t>
            </a:r>
            <a:r>
              <a:rPr lang="en-US" sz="2000" dirty="0" smtClean="0"/>
              <a:t> Knox, “Theory of excitons</a:t>
            </a:r>
            <a:r>
              <a:rPr lang="en-US" sz="2000" dirty="0" smtClean="0"/>
              <a:t>”</a:t>
            </a:r>
          </a:p>
          <a:p>
            <a:endParaRPr lang="en-US" sz="2000" dirty="0" smtClean="0"/>
          </a:p>
          <a:p>
            <a:r>
              <a:rPr lang="en-US" sz="2000" b="1" dirty="0" smtClean="0"/>
              <a:t>Particularities of excitons in 1D systems with applications to conducting polymers</a:t>
            </a:r>
          </a:p>
          <a:p>
            <a:pPr lvl="0"/>
            <a:r>
              <a:rPr lang="en-US" sz="2000" dirty="0" smtClean="0"/>
              <a:t>S. </a:t>
            </a:r>
            <a:r>
              <a:rPr lang="en-US" sz="2000" dirty="0" smtClean="0"/>
              <a:t>Brazovskii and </a:t>
            </a:r>
            <a:r>
              <a:rPr lang="en-US" sz="2000" dirty="0" smtClean="0"/>
              <a:t>N. </a:t>
            </a:r>
            <a:r>
              <a:rPr lang="en-US" sz="2000" dirty="0" smtClean="0"/>
              <a:t>Kirova, “Physical theory of excitons in conducting polymers” 				</a:t>
            </a:r>
            <a:r>
              <a:rPr lang="en-US" sz="2000" dirty="0" smtClean="0"/>
              <a:t>	Chem</a:t>
            </a:r>
            <a:r>
              <a:rPr lang="en-US" sz="2000" dirty="0" smtClean="0"/>
              <a:t>. Soc. Rev., </a:t>
            </a:r>
            <a:r>
              <a:rPr lang="en-US" sz="2000" b="1" dirty="0" smtClean="0"/>
              <a:t>39</a:t>
            </a:r>
            <a:r>
              <a:rPr lang="en-US" sz="2000" dirty="0" smtClean="0"/>
              <a:t>, 2453–2465 (2010</a:t>
            </a:r>
            <a:r>
              <a:rPr lang="en-US" sz="2000" dirty="0" smtClean="0"/>
              <a:t>).</a:t>
            </a:r>
          </a:p>
          <a:p>
            <a:r>
              <a:rPr lang="en-US" sz="2000" dirty="0" err="1" smtClean="0"/>
              <a:t>N.Kirova</a:t>
            </a:r>
            <a:r>
              <a:rPr lang="en-US" sz="2000" dirty="0" smtClean="0"/>
              <a:t>, </a:t>
            </a:r>
            <a:r>
              <a:rPr lang="en-US" sz="2000" dirty="0" err="1" smtClean="0"/>
              <a:t>S.Brazovskii</a:t>
            </a:r>
            <a:r>
              <a:rPr lang="en-US" sz="2000" dirty="0" smtClean="0"/>
              <a:t>, “Conjugated polymers at the verge of strongly correlated systems and </a:t>
            </a:r>
            <a:r>
              <a:rPr lang="en-US" sz="2000" dirty="0" smtClean="0"/>
              <a:t>1D </a:t>
            </a:r>
            <a:r>
              <a:rPr lang="en-US" sz="2000" dirty="0" smtClean="0"/>
              <a:t>semiconductors”, </a:t>
            </a:r>
            <a:r>
              <a:rPr lang="en-US" sz="2000" dirty="0" smtClean="0"/>
              <a:t> 		Synthetic </a:t>
            </a:r>
            <a:r>
              <a:rPr lang="en-US" sz="2000" dirty="0" smtClean="0"/>
              <a:t>Metals, </a:t>
            </a:r>
            <a:r>
              <a:rPr lang="en-US" sz="2000" b="1" dirty="0" smtClean="0"/>
              <a:t>41</a:t>
            </a:r>
            <a:r>
              <a:rPr lang="en-US" sz="2000" dirty="0" smtClean="0"/>
              <a:t> (2004) 139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7500937" cy="5334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Singlet and triplet </a:t>
            </a:r>
            <a:r>
              <a:rPr lang="en-US" sz="2400" b="1" dirty="0" err="1" smtClean="0">
                <a:solidFill>
                  <a:srgbClr val="C00000"/>
                </a:solidFill>
              </a:rPr>
              <a:t>excitons</a:t>
            </a:r>
            <a:r>
              <a:rPr lang="en-US" sz="2400" b="1" dirty="0" smtClean="0">
                <a:solidFill>
                  <a:srgbClr val="C00000"/>
                </a:solidFill>
              </a:rPr>
              <a:t>: creation and annihilation</a:t>
            </a:r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CF9DF-4870-46AC-9035-F3875B54072D}" type="slidenum">
              <a:rPr lang="fr-FR" smtClean="0"/>
              <a:pPr/>
              <a:t>10</a:t>
            </a:fld>
            <a:endParaRPr lang="fr-FR" smtClean="0"/>
          </a:p>
        </p:txBody>
      </p:sp>
      <p:grpSp>
        <p:nvGrpSpPr>
          <p:cNvPr id="2" name="Groupe 95"/>
          <p:cNvGrpSpPr>
            <a:grpSpLocks/>
          </p:cNvGrpSpPr>
          <p:nvPr/>
        </p:nvGrpSpPr>
        <p:grpSpPr bwMode="auto">
          <a:xfrm>
            <a:off x="285750" y="2857500"/>
            <a:ext cx="8267700" cy="3427531"/>
            <a:chOff x="285720" y="1252823"/>
            <a:chExt cx="8267745" cy="3428154"/>
          </a:xfrm>
        </p:grpSpPr>
        <p:sp>
          <p:nvSpPr>
            <p:cNvPr id="6" name="ZoneTexte 5"/>
            <p:cNvSpPr txBox="1"/>
            <p:nvPr/>
          </p:nvSpPr>
          <p:spPr>
            <a:xfrm>
              <a:off x="2733658" y="2181680"/>
              <a:ext cx="1509721" cy="400123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/>
                <a:t>Singlet 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85786" y="1252823"/>
              <a:ext cx="1915909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n>
                    <a:solidFill>
                      <a:srgbClr val="FF33CC"/>
                    </a:solidFill>
                  </a:ln>
                </a:rPr>
                <a:t>Optical pumping </a:t>
              </a:r>
              <a:endParaRPr lang="en-US" sz="1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429124" y="1252823"/>
              <a:ext cx="2380780" cy="36933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ln>
                    <a:solidFill>
                      <a:srgbClr val="FF33CC"/>
                    </a:solidFill>
                  </a:ln>
                </a:rPr>
                <a:t>Charge injection</a:t>
              </a:r>
              <a:endParaRPr lang="en-US" sz="1800" dirty="0"/>
            </a:p>
          </p:txBody>
        </p:sp>
        <p:sp>
          <p:nvSpPr>
            <p:cNvPr id="29730" name="ZoneTexte 9"/>
            <p:cNvSpPr txBox="1">
              <a:spLocks noChangeArrowheads="1"/>
            </p:cNvSpPr>
            <p:nvPr/>
          </p:nvSpPr>
          <p:spPr bwMode="auto">
            <a:xfrm>
              <a:off x="6215074" y="2214554"/>
              <a:ext cx="1500198" cy="400110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Triplet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 bwMode="auto">
            <a:xfrm rot="5400000">
              <a:off x="2393024" y="3179624"/>
              <a:ext cx="1286109" cy="21431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 bwMode="auto">
            <a:xfrm rot="5400000">
              <a:off x="6026882" y="2831909"/>
              <a:ext cx="714505" cy="33813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 bwMode="auto">
            <a:xfrm rot="10800000" flipV="1">
              <a:off x="2105005" y="2643726"/>
              <a:ext cx="823917" cy="50015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734" name="ZoneTexte 17"/>
            <p:cNvSpPr txBox="1">
              <a:spLocks noChangeArrowheads="1"/>
            </p:cNvSpPr>
            <p:nvPr/>
          </p:nvSpPr>
          <p:spPr bwMode="auto">
            <a:xfrm>
              <a:off x="285720" y="3143248"/>
              <a:ext cx="1819729" cy="64633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Luminescence, </a:t>
              </a:r>
            </a:p>
            <a:p>
              <a:r>
                <a:rPr lang="en-US" sz="1800"/>
                <a:t>primary singlet  </a:t>
              </a:r>
            </a:p>
          </p:txBody>
        </p:sp>
        <p:sp>
          <p:nvSpPr>
            <p:cNvPr id="29735" name="ZoneTexte 18"/>
            <p:cNvSpPr txBox="1">
              <a:spLocks noChangeArrowheads="1"/>
            </p:cNvSpPr>
            <p:nvPr/>
          </p:nvSpPr>
          <p:spPr bwMode="auto">
            <a:xfrm>
              <a:off x="285720" y="3929066"/>
              <a:ext cx="3815112" cy="64633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Fluorescence,</a:t>
              </a:r>
            </a:p>
            <a:p>
              <a:r>
                <a:rPr lang="en-US" sz="1800"/>
                <a:t>singlets  trapped by the impurities</a:t>
              </a:r>
            </a:p>
          </p:txBody>
        </p:sp>
        <p:sp>
          <p:nvSpPr>
            <p:cNvPr id="29736" name="ZoneTexte 19"/>
            <p:cNvSpPr txBox="1">
              <a:spLocks noChangeArrowheads="1"/>
            </p:cNvSpPr>
            <p:nvPr/>
          </p:nvSpPr>
          <p:spPr bwMode="auto">
            <a:xfrm>
              <a:off x="5000628" y="3357562"/>
              <a:ext cx="1860446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Phosphorescence</a:t>
              </a:r>
            </a:p>
          </p:txBody>
        </p:sp>
        <p:sp>
          <p:nvSpPr>
            <p:cNvPr id="29737" name="ZoneTexte 28"/>
            <p:cNvSpPr txBox="1">
              <a:spLocks noChangeArrowheads="1"/>
            </p:cNvSpPr>
            <p:nvPr/>
          </p:nvSpPr>
          <p:spPr bwMode="auto">
            <a:xfrm>
              <a:off x="2145016" y="2528824"/>
              <a:ext cx="4267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ps</a:t>
              </a:r>
            </a:p>
          </p:txBody>
        </p:sp>
        <p:sp>
          <p:nvSpPr>
            <p:cNvPr id="29738" name="ZoneTexte 29"/>
            <p:cNvSpPr txBox="1">
              <a:spLocks noChangeArrowheads="1"/>
            </p:cNvSpPr>
            <p:nvPr/>
          </p:nvSpPr>
          <p:spPr bwMode="auto">
            <a:xfrm>
              <a:off x="3071802" y="3071810"/>
              <a:ext cx="4315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µs</a:t>
              </a:r>
            </a:p>
          </p:txBody>
        </p:sp>
        <p:sp>
          <p:nvSpPr>
            <p:cNvPr id="29739" name="ZoneTexte 30"/>
            <p:cNvSpPr txBox="1">
              <a:spLocks noChangeArrowheads="1"/>
            </p:cNvSpPr>
            <p:nvPr/>
          </p:nvSpPr>
          <p:spPr bwMode="auto">
            <a:xfrm>
              <a:off x="5932136" y="2671700"/>
              <a:ext cx="4972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ms</a:t>
              </a:r>
            </a:p>
          </p:txBody>
        </p:sp>
        <p:cxnSp>
          <p:nvCxnSpPr>
            <p:cNvPr id="33" name="Connecteur droit avec flèche 32"/>
            <p:cNvCxnSpPr/>
            <p:nvPr/>
          </p:nvCxnSpPr>
          <p:spPr bwMode="auto">
            <a:xfrm>
              <a:off x="6010276" y="1643419"/>
              <a:ext cx="542928" cy="538261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 bwMode="auto">
            <a:xfrm>
              <a:off x="2552682" y="1643419"/>
              <a:ext cx="752479" cy="538261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 bwMode="auto">
            <a:xfrm rot="10800000" flipV="1">
              <a:off x="4143366" y="1622778"/>
              <a:ext cx="857255" cy="55890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743" name="ZoneTexte 49"/>
            <p:cNvSpPr txBox="1">
              <a:spLocks noChangeArrowheads="1"/>
            </p:cNvSpPr>
            <p:nvPr/>
          </p:nvSpPr>
          <p:spPr bwMode="auto">
            <a:xfrm>
              <a:off x="4552937" y="4034528"/>
              <a:ext cx="4000528" cy="646449"/>
            </a:xfrm>
            <a:prstGeom prst="rect">
              <a:avLst/>
            </a:prstGeom>
            <a:noFill/>
            <a:ln w="28575">
              <a:solidFill>
                <a:srgbClr val="CC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sz="1800" dirty="0" err="1" smtClean="0"/>
                <a:t>onradiative</a:t>
              </a:r>
              <a:r>
                <a:rPr lang="en-US" sz="1800" dirty="0" smtClean="0"/>
                <a:t> </a:t>
              </a:r>
              <a:r>
                <a:rPr lang="en-US" sz="1800" dirty="0" smtClean="0"/>
                <a:t>decay channel </a:t>
              </a:r>
              <a:br>
                <a:rPr lang="en-US" sz="1800" dirty="0" smtClean="0"/>
              </a:br>
              <a:r>
                <a:rPr lang="en-US" sz="1800" dirty="0" smtClean="0"/>
                <a:t>Interfaces, lattice vibrations</a:t>
              </a:r>
              <a:endParaRPr lang="en-US" sz="1800" dirty="0"/>
            </a:p>
          </p:txBody>
        </p:sp>
        <p:cxnSp>
          <p:nvCxnSpPr>
            <p:cNvPr id="58" name="Connecteur droit avec flèche 57"/>
            <p:cNvCxnSpPr/>
            <p:nvPr/>
          </p:nvCxnSpPr>
          <p:spPr bwMode="auto">
            <a:xfrm rot="16200000" flipH="1">
              <a:off x="6890431" y="3209799"/>
              <a:ext cx="1352796" cy="296864"/>
            </a:xfrm>
            <a:prstGeom prst="straightConnector1">
              <a:avLst/>
            </a:prstGeom>
            <a:ln w="57150">
              <a:solidFill>
                <a:srgbClr val="CC0099"/>
              </a:solidFill>
              <a:prstDash val="dash"/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 bwMode="auto">
            <a:xfrm rot="16200000" flipH="1">
              <a:off x="3690009" y="2724017"/>
              <a:ext cx="1397254" cy="1223969"/>
            </a:xfrm>
            <a:prstGeom prst="straightConnector1">
              <a:avLst/>
            </a:prstGeom>
            <a:ln w="57150">
              <a:solidFill>
                <a:srgbClr val="CC0099"/>
              </a:solidFill>
              <a:prstDash val="dash"/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e 110"/>
          <p:cNvGrpSpPr>
            <a:grpSpLocks/>
          </p:cNvGrpSpPr>
          <p:nvPr/>
        </p:nvGrpSpPr>
        <p:grpSpPr bwMode="auto">
          <a:xfrm>
            <a:off x="1357313" y="877888"/>
            <a:ext cx="5195887" cy="1479550"/>
            <a:chOff x="1357290" y="500042"/>
            <a:chExt cx="5572160" cy="1676401"/>
          </a:xfrm>
        </p:grpSpPr>
        <p:grpSp>
          <p:nvGrpSpPr>
            <p:cNvPr id="4" name="Groupe 81"/>
            <p:cNvGrpSpPr>
              <a:grpSpLocks/>
            </p:cNvGrpSpPr>
            <p:nvPr/>
          </p:nvGrpSpPr>
          <p:grpSpPr bwMode="auto">
            <a:xfrm>
              <a:off x="1357290" y="500042"/>
              <a:ext cx="1947250" cy="1676401"/>
              <a:chOff x="7086600" y="2209800"/>
              <a:chExt cx="1757382" cy="1752593"/>
            </a:xfrm>
          </p:grpSpPr>
          <p:sp>
            <p:nvSpPr>
              <p:cNvPr id="29717" name="Text Box 9"/>
              <p:cNvSpPr txBox="1">
                <a:spLocks noChangeArrowheads="1"/>
              </p:cNvSpPr>
              <p:nvPr/>
            </p:nvSpPr>
            <p:spPr bwMode="auto">
              <a:xfrm>
                <a:off x="7086600" y="2209800"/>
                <a:ext cx="486269" cy="442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</a:p>
            </p:txBody>
          </p:sp>
          <p:grpSp>
            <p:nvGrpSpPr>
              <p:cNvPr id="5" name="Groupe 65"/>
              <p:cNvGrpSpPr>
                <a:grpSpLocks/>
              </p:cNvGrpSpPr>
              <p:nvPr/>
            </p:nvGrpSpPr>
            <p:grpSpPr bwMode="auto">
              <a:xfrm>
                <a:off x="7357289" y="2500306"/>
                <a:ext cx="1486693" cy="1462087"/>
                <a:chOff x="7357289" y="2500306"/>
                <a:chExt cx="1486693" cy="1462087"/>
              </a:xfrm>
            </p:grpSpPr>
            <p:grpSp>
              <p:nvGrpSpPr>
                <p:cNvPr id="7" name="Groupe 62"/>
                <p:cNvGrpSpPr>
                  <a:grpSpLocks/>
                </p:cNvGrpSpPr>
                <p:nvPr/>
              </p:nvGrpSpPr>
              <p:grpSpPr bwMode="auto">
                <a:xfrm>
                  <a:off x="7358082" y="2671766"/>
                  <a:ext cx="1485900" cy="1257300"/>
                  <a:chOff x="1143000" y="785794"/>
                  <a:chExt cx="1485900" cy="1257300"/>
                </a:xfrm>
              </p:grpSpPr>
              <p:grpSp>
                <p:nvGrpSpPr>
                  <p:cNvPr id="1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1143000" y="785794"/>
                    <a:ext cx="1485900" cy="1257300"/>
                    <a:chOff x="3141" y="5792"/>
                    <a:chExt cx="2340" cy="1980"/>
                  </a:xfrm>
                </p:grpSpPr>
                <p:sp>
                  <p:nvSpPr>
                    <p:cNvPr id="29723" name="Rectangle 1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1" y="5792"/>
                      <a:ext cx="2340" cy="54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9724" name="Rectangle 1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1" y="7232"/>
                      <a:ext cx="2340" cy="540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rgbClr val="333333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9725" name="Oval 1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1" y="5972"/>
                      <a:ext cx="180" cy="1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9726" name="Oval 1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1" y="7412"/>
                      <a:ext cx="18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9722" name="Ellipse 87"/>
                  <p:cNvSpPr>
                    <a:spLocks noChangeArrowheads="1"/>
                  </p:cNvSpPr>
                  <p:nvPr/>
                </p:nvSpPr>
                <p:spPr bwMode="auto">
                  <a:xfrm>
                    <a:off x="1643042" y="785794"/>
                    <a:ext cx="571504" cy="1257300"/>
                  </a:xfrm>
                  <a:prstGeom prst="ellipse">
                    <a:avLst/>
                  </a:prstGeom>
                  <a:noFill/>
                  <a:ln w="28575" algn="ctr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9720" name="Connecteur droit avec flèche 8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27039" y="3230556"/>
                  <a:ext cx="1462087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grpSp>
          <p:nvGrpSpPr>
            <p:cNvPr id="11" name="Groupe 96"/>
            <p:cNvGrpSpPr>
              <a:grpSpLocks/>
            </p:cNvGrpSpPr>
            <p:nvPr/>
          </p:nvGrpSpPr>
          <p:grpSpPr bwMode="auto">
            <a:xfrm>
              <a:off x="4357686" y="500042"/>
              <a:ext cx="2571764" cy="1649186"/>
              <a:chOff x="6496060" y="4000504"/>
              <a:chExt cx="2290782" cy="1752593"/>
            </a:xfrm>
          </p:grpSpPr>
          <p:grpSp>
            <p:nvGrpSpPr>
              <p:cNvPr id="15" name="Groupe 14"/>
              <p:cNvGrpSpPr>
                <a:grpSpLocks/>
              </p:cNvGrpSpPr>
              <p:nvPr/>
            </p:nvGrpSpPr>
            <p:grpSpPr bwMode="auto">
              <a:xfrm>
                <a:off x="6496060" y="4000504"/>
                <a:ext cx="2290782" cy="1752593"/>
                <a:chOff x="6500826" y="4676803"/>
                <a:chExt cx="2290782" cy="1752593"/>
              </a:xfrm>
            </p:grpSpPr>
            <p:sp>
              <p:nvSpPr>
                <p:cNvPr id="29707" name="Freeform 45"/>
                <p:cNvSpPr>
                  <a:spLocks/>
                </p:cNvSpPr>
                <p:nvPr/>
              </p:nvSpPr>
              <p:spPr bwMode="auto">
                <a:xfrm>
                  <a:off x="8258208" y="5692792"/>
                  <a:ext cx="533400" cy="165100"/>
                </a:xfrm>
                <a:custGeom>
                  <a:avLst/>
                  <a:gdLst>
                    <a:gd name="T0" fmla="*/ 0 w 336"/>
                    <a:gd name="T1" fmla="*/ 120967514 h 104"/>
                    <a:gd name="T2" fmla="*/ 120967506 w 336"/>
                    <a:gd name="T3" fmla="*/ 241935028 h 104"/>
                    <a:gd name="T4" fmla="*/ 362902467 w 336"/>
                    <a:gd name="T5" fmla="*/ 0 h 104"/>
                    <a:gd name="T6" fmla="*/ 604837479 w 336"/>
                    <a:gd name="T7" fmla="*/ 241935028 h 104"/>
                    <a:gd name="T8" fmla="*/ 846772589 w 336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04"/>
                    <a:gd name="T17" fmla="*/ 336 w 33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04">
                      <a:moveTo>
                        <a:pt x="0" y="48"/>
                      </a:moveTo>
                      <a:cubicBezTo>
                        <a:pt x="12" y="76"/>
                        <a:pt x="24" y="104"/>
                        <a:pt x="48" y="96"/>
                      </a:cubicBezTo>
                      <a:cubicBezTo>
                        <a:pt x="72" y="88"/>
                        <a:pt x="112" y="0"/>
                        <a:pt x="144" y="0"/>
                      </a:cubicBezTo>
                      <a:cubicBezTo>
                        <a:pt x="176" y="0"/>
                        <a:pt x="208" y="96"/>
                        <a:pt x="240" y="96"/>
                      </a:cubicBezTo>
                      <a:cubicBezTo>
                        <a:pt x="272" y="96"/>
                        <a:pt x="304" y="48"/>
                        <a:pt x="336" y="0"/>
                      </a:cubicBezTo>
                    </a:path>
                  </a:pathLst>
                </a:custGeom>
                <a:noFill/>
                <a:ln w="38100">
                  <a:solidFill>
                    <a:srgbClr val="FF33CC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6" name="Groupe 67"/>
                <p:cNvGrpSpPr>
                  <a:grpSpLocks/>
                </p:cNvGrpSpPr>
                <p:nvPr/>
              </p:nvGrpSpPr>
              <p:grpSpPr bwMode="auto">
                <a:xfrm>
                  <a:off x="6500826" y="4676803"/>
                  <a:ext cx="1757382" cy="1752593"/>
                  <a:chOff x="7086600" y="2209800"/>
                  <a:chExt cx="1757382" cy="1752593"/>
                </a:xfrm>
              </p:grpSpPr>
              <p:sp>
                <p:nvSpPr>
                  <p:cNvPr id="2970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600" y="2209800"/>
                    <a:ext cx="301565" cy="3924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E</a:t>
                    </a:r>
                  </a:p>
                </p:txBody>
              </p:sp>
              <p:grpSp>
                <p:nvGrpSpPr>
                  <p:cNvPr id="17" name="Groupe 65"/>
                  <p:cNvGrpSpPr>
                    <a:grpSpLocks/>
                  </p:cNvGrpSpPr>
                  <p:nvPr/>
                </p:nvGrpSpPr>
                <p:grpSpPr bwMode="auto">
                  <a:xfrm>
                    <a:off x="7357289" y="2500306"/>
                    <a:ext cx="1486693" cy="1462087"/>
                    <a:chOff x="7357289" y="2500306"/>
                    <a:chExt cx="1486693" cy="1462087"/>
                  </a:xfrm>
                </p:grpSpPr>
                <p:grpSp>
                  <p:nvGrpSpPr>
                    <p:cNvPr id="18" name="Group 10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58082" y="2671766"/>
                      <a:ext cx="1485900" cy="1257300"/>
                      <a:chOff x="3141" y="5792"/>
                      <a:chExt cx="2340" cy="1980"/>
                    </a:xfrm>
                  </p:grpSpPr>
                  <p:sp>
                    <p:nvSpPr>
                      <p:cNvPr id="29713" name="Rectangle 10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1" y="5792"/>
                        <a:ext cx="2340" cy="5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9714" name="Rectangle 10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1" y="7232"/>
                        <a:ext cx="2340" cy="54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9525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9715" name="Oval 10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46" y="7307"/>
                        <a:ext cx="180" cy="18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29716" name="Oval 10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1" y="7412"/>
                        <a:ext cx="180" cy="18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  <p:cxnSp>
                  <p:nvCxnSpPr>
                    <p:cNvPr id="29712" name="Connecteur droit avec flèche 10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6627039" y="3230556"/>
                      <a:ext cx="1462087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</p:grpSp>
          </p:grpSp>
          <p:cxnSp>
            <p:nvCxnSpPr>
              <p:cNvPr id="29706" name="Connecteur droit avec flèche 98"/>
              <p:cNvCxnSpPr>
                <a:cxnSpLocks noChangeShapeType="1"/>
              </p:cNvCxnSpPr>
              <p:nvPr/>
            </p:nvCxnSpPr>
            <p:spPr bwMode="auto">
              <a:xfrm rot="5400000">
                <a:off x="7530329" y="5108593"/>
                <a:ext cx="360377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9704" name="Flèche droite 109"/>
            <p:cNvSpPr>
              <a:spLocks noChangeArrowheads="1"/>
            </p:cNvSpPr>
            <p:nvPr/>
          </p:nvSpPr>
          <p:spPr bwMode="auto">
            <a:xfrm>
              <a:off x="3776514" y="1456085"/>
              <a:ext cx="581172" cy="256971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0" name="Connecteur droit avec flèche 49"/>
          <p:cNvCxnSpPr>
            <a:stCxn id="6" idx="3"/>
            <a:endCxn id="29730" idx="1"/>
          </p:cNvCxnSpPr>
          <p:nvPr/>
        </p:nvCxnSpPr>
        <p:spPr bwMode="auto">
          <a:xfrm>
            <a:off x="4243388" y="3986213"/>
            <a:ext cx="1971684" cy="32862"/>
          </a:xfrm>
          <a:prstGeom prst="straightConnector1">
            <a:avLst/>
          </a:prstGeom>
          <a:ln w="57150">
            <a:solidFill>
              <a:srgbClr val="CC0099"/>
            </a:solidFill>
            <a:prstDash val="dash"/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C8CF-3535-418E-BCCF-50E50AD261EC}" type="slidenum">
              <a:rPr lang="fr-FR"/>
              <a:pPr/>
              <a:t>11</a:t>
            </a:fld>
            <a:endParaRPr lang="fr-F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381000"/>
            <a:ext cx="75438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effectLst/>
              </a:rPr>
              <a:t>Electrons, holes  and the zoo of </a:t>
            </a:r>
            <a:r>
              <a:rPr lang="en-US" sz="2400" dirty="0" err="1">
                <a:effectLst/>
              </a:rPr>
              <a:t>excitons</a:t>
            </a:r>
            <a:endParaRPr lang="en-US" sz="2400" dirty="0">
              <a:effectLst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ja-JP" sz="2400" dirty="0" smtClean="0">
                <a:effectLst/>
                <a:ea typeface="ＭＳ Ｐゴシック" charset="-128"/>
              </a:rPr>
              <a:t>Mystery </a:t>
            </a:r>
            <a:r>
              <a:rPr lang="en-US" altLang="ja-JP" sz="2400" dirty="0">
                <a:effectLst/>
                <a:ea typeface="ＭＳ Ｐゴシック" charset="-128"/>
              </a:rPr>
              <a:t>of triplet </a:t>
            </a:r>
            <a:r>
              <a:rPr lang="en-US" altLang="ja-JP" sz="2400" dirty="0" err="1">
                <a:effectLst/>
                <a:ea typeface="ＭＳ Ｐゴシック" charset="-128"/>
              </a:rPr>
              <a:t>excitons</a:t>
            </a:r>
            <a:endParaRPr lang="en-US" altLang="ja-JP" sz="2400" dirty="0">
              <a:effectLst/>
              <a:ea typeface="ＭＳ Ｐゴシック" charset="-128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ja-JP" sz="2400" dirty="0">
                <a:effectLst/>
                <a:ea typeface="ＭＳ Ｐゴシック" charset="-128"/>
              </a:rPr>
              <a:t>Intra-monomer Coulomb correlations.</a:t>
            </a:r>
          </a:p>
          <a:p>
            <a:pPr marL="268288" indent="-268288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ja-JP" sz="2400" dirty="0" smtClean="0">
                <a:effectLst/>
                <a:ea typeface="ＭＳ Ｐゴシック" charset="-128"/>
              </a:rPr>
              <a:t>Luminescent </a:t>
            </a:r>
            <a:r>
              <a:rPr lang="en-US" altLang="ja-JP" sz="2400" dirty="0">
                <a:effectLst/>
                <a:ea typeface="ＭＳ Ｐゴシック" charset="-128"/>
              </a:rPr>
              <a:t>and non-luminescent </a:t>
            </a:r>
            <a:r>
              <a:rPr lang="en-US" altLang="ja-JP" sz="2400" dirty="0" smtClean="0">
                <a:effectLst/>
                <a:ea typeface="ＭＳ Ｐゴシック" charset="-128"/>
              </a:rPr>
              <a:t>polymers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8679" y="3308791"/>
            <a:ext cx="89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/>
              </a:rPr>
              <a:t>Basis of optical </a:t>
            </a:r>
            <a:r>
              <a:rPr lang="en-US" sz="2400" b="1" dirty="0" smtClean="0">
                <a:effectLst/>
              </a:rPr>
              <a:t>effects:</a:t>
            </a:r>
            <a:endParaRPr lang="en-US" sz="2400" b="1" dirty="0" smtClean="0">
              <a:effectLst/>
            </a:endParaRPr>
          </a:p>
          <a:p>
            <a:r>
              <a:rPr lang="en-US" sz="2400" b="0" dirty="0" smtClean="0">
                <a:effectLst/>
              </a:rPr>
              <a:t>Presence of excitations which can efficiently absorb/emit the light.</a:t>
            </a:r>
          </a:p>
          <a:p>
            <a:r>
              <a:rPr lang="en-US" sz="2400" b="0" dirty="0" smtClean="0">
                <a:effectLst/>
              </a:rPr>
              <a:t>Practical request: energy range of the visible light </a:t>
            </a:r>
            <a:r>
              <a:rPr lang="en-US" sz="2400" b="0" dirty="0" smtClean="0">
                <a:effectLst/>
              </a:rPr>
              <a:t>1.5-2eV</a:t>
            </a:r>
            <a:endParaRPr lang="en-US" sz="2400" b="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404664"/>
            <a:ext cx="86409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/>
              <a:t>Geminite</a:t>
            </a:r>
            <a:r>
              <a:rPr lang="en-US" sz="2800" b="1" i="1" dirty="0" smtClean="0"/>
              <a:t> (twin) excitation – </a:t>
            </a:r>
            <a:r>
              <a:rPr lang="en-US" sz="2800" b="1" i="1" dirty="0" err="1" smtClean="0"/>
              <a:t>crerated</a:t>
            </a:r>
            <a:r>
              <a:rPr lang="en-US" sz="2800" b="1" i="1" dirty="0" smtClean="0"/>
              <a:t> by one photon</a:t>
            </a:r>
            <a:endParaRPr lang="en-US" b="1" i="1" dirty="0" smtClean="0"/>
          </a:p>
          <a:p>
            <a:endParaRPr lang="en-US" b="1" i="1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The total momentum is zero: </a:t>
            </a:r>
            <a:r>
              <a:rPr lang="en-US" sz="2400" b="1" i="1" dirty="0" err="1" smtClean="0"/>
              <a:t>P</a:t>
            </a:r>
            <a:r>
              <a:rPr lang="en-US" sz="2400" b="1" i="1" baseline="-25000" dirty="0" err="1" smtClean="0"/>
              <a:t>exciton</a:t>
            </a:r>
            <a:r>
              <a:rPr lang="en-US" sz="2400" b="1" i="1" dirty="0" smtClean="0"/>
              <a:t>=P</a:t>
            </a:r>
            <a:r>
              <a:rPr lang="en-US" sz="2400" b="1" i="1" baseline="-25000" dirty="0" smtClean="0"/>
              <a:t>light</a:t>
            </a:r>
            <a:r>
              <a:rPr lang="en-US" sz="2400" b="1" i="1" dirty="0" smtClean="0"/>
              <a:t>=</a:t>
            </a:r>
            <a:r>
              <a:rPr lang="en-US" sz="2400" b="1" i="1" dirty="0" err="1" smtClean="0"/>
              <a:t>E</a:t>
            </a:r>
            <a:r>
              <a:rPr lang="en-US" sz="2400" b="1" i="1" baseline="-25000" dirty="0" err="1" smtClean="0"/>
              <a:t>exiton</a:t>
            </a:r>
            <a:r>
              <a:rPr lang="en-US" sz="2400" b="1" i="1" dirty="0" smtClean="0"/>
              <a:t>/c</a:t>
            </a:r>
            <a:r>
              <a:rPr lang="en-US" sz="2400" b="1" i="1" dirty="0" smtClean="0">
                <a:sym typeface="Wingdings" pitchFamily="2" charset="2"/>
              </a:rPr>
              <a:t>0</a:t>
            </a:r>
            <a:r>
              <a:rPr lang="en-US" sz="2400" dirty="0" smtClean="0"/>
              <a:t>  - </a:t>
            </a:r>
          </a:p>
          <a:p>
            <a:pPr marL="457200" indent="-457200"/>
            <a:r>
              <a:rPr lang="en-US" sz="2400" dirty="0" smtClean="0"/>
              <a:t>       light </a:t>
            </a:r>
            <a:r>
              <a:rPr lang="en-US" sz="2400" dirty="0" smtClean="0"/>
              <a:t>velocity </a:t>
            </a:r>
            <a:r>
              <a:rPr lang="en-US" sz="2400" b="1" i="1" dirty="0" smtClean="0"/>
              <a:t>c</a:t>
            </a:r>
            <a:r>
              <a:rPr lang="en-US" sz="2400" dirty="0" smtClean="0"/>
              <a:t> is </a:t>
            </a:r>
            <a:r>
              <a:rPr lang="en-US" sz="2400" dirty="0" smtClean="0"/>
              <a:t>100-1000 </a:t>
            </a:r>
            <a:r>
              <a:rPr lang="en-US" sz="2400" dirty="0" smtClean="0"/>
              <a:t>times higher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than the typical </a:t>
            </a:r>
            <a:r>
              <a:rPr lang="en-US" sz="2400" dirty="0" smtClean="0"/>
              <a:t>one of electrons</a:t>
            </a:r>
            <a:r>
              <a:rPr lang="en-US" sz="2400" dirty="0" smtClean="0"/>
              <a:t>.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sz="600" dirty="0" smtClean="0"/>
          </a:p>
          <a:p>
            <a:pPr marL="457200" indent="-457200"/>
            <a:r>
              <a:rPr lang="en-US" sz="2400" dirty="0" smtClean="0"/>
              <a:t>2. The spin is </a:t>
            </a:r>
            <a:r>
              <a:rPr lang="en-US" sz="2400" dirty="0" smtClean="0"/>
              <a:t>always zero </a:t>
            </a:r>
            <a:r>
              <a:rPr lang="en-US" sz="2400" dirty="0" smtClean="0"/>
              <a:t>– the singlet excitation: </a:t>
            </a:r>
          </a:p>
          <a:p>
            <a:pPr marL="457200" indent="-457200"/>
            <a:r>
              <a:rPr lang="en-US" sz="2400" dirty="0" smtClean="0"/>
              <a:t>	the light has an orbital momentum, but it interacts – </a:t>
            </a:r>
            <a:br>
              <a:rPr lang="en-US" sz="2400" dirty="0" smtClean="0"/>
            </a:br>
            <a:r>
              <a:rPr lang="en-US" sz="2400" dirty="0" smtClean="0"/>
              <a:t>except via its weak </a:t>
            </a:r>
            <a:r>
              <a:rPr lang="en-US" sz="2400" b="1" i="1" dirty="0" smtClean="0"/>
              <a:t>~1/c </a:t>
            </a:r>
            <a:r>
              <a:rPr lang="en-US" sz="2400" dirty="0" smtClean="0"/>
              <a:t>magnetic field 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only </a:t>
            </a:r>
            <a:r>
              <a:rPr lang="en-US" sz="2400" dirty="0" smtClean="0"/>
              <a:t>with the orbital motion of electrons,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hence </a:t>
            </a:r>
            <a:r>
              <a:rPr lang="en-US" sz="2400" dirty="0" smtClean="0"/>
              <a:t>cannot change their spin.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174682" cy="57606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Non-geminate </a:t>
            </a:r>
            <a:r>
              <a:rPr lang="en-US" sz="2400" b="1" dirty="0" smtClean="0">
                <a:solidFill>
                  <a:srgbClr val="FF00FF"/>
                </a:solidFill>
              </a:rPr>
              <a:t>excitations</a:t>
            </a:r>
            <a:r>
              <a:rPr lang="en-US" sz="2400" b="1" dirty="0" smtClean="0">
                <a:solidFill>
                  <a:srgbClr val="FF00FF"/>
                </a:solidFill>
              </a:rPr>
              <a:t/>
            </a:r>
            <a:br>
              <a:rPr lang="en-US" sz="2400" b="1" dirty="0" smtClean="0">
                <a:solidFill>
                  <a:srgbClr val="FF00FF"/>
                </a:solidFill>
              </a:rPr>
            </a:br>
            <a:r>
              <a:rPr lang="en-US" sz="2400" b="1" dirty="0" smtClean="0">
                <a:solidFill>
                  <a:srgbClr val="FF00FF"/>
                </a:solidFill>
              </a:rPr>
              <a:t>They are formed in light emitting diodes (LED), </a:t>
            </a:r>
            <a:r>
              <a:rPr lang="en-US" sz="2400" b="1" dirty="0" smtClean="0">
                <a:solidFill>
                  <a:srgbClr val="FF00FF"/>
                </a:solidFill>
              </a:rPr>
              <a:t/>
            </a:r>
            <a:br>
              <a:rPr lang="en-US" sz="2400" b="1" dirty="0" smtClean="0">
                <a:solidFill>
                  <a:srgbClr val="FF00FF"/>
                </a:solidFill>
              </a:rPr>
            </a:br>
            <a:r>
              <a:rPr lang="en-US" sz="2400" b="1" dirty="0" smtClean="0">
                <a:solidFill>
                  <a:srgbClr val="FF00FF"/>
                </a:solidFill>
              </a:rPr>
              <a:t>or </a:t>
            </a:r>
            <a:r>
              <a:rPr lang="en-US" sz="2400" b="1" dirty="0" smtClean="0">
                <a:solidFill>
                  <a:srgbClr val="FF00FF"/>
                </a:solidFill>
              </a:rPr>
              <a:t>under intensive pumping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>
              <a:solidFill>
                <a:srgbClr val="FF00FF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6660232" cy="924123"/>
          </a:xfrm>
        </p:spPr>
        <p:txBody>
          <a:bodyPr>
            <a:normAutofit/>
          </a:bodyPr>
          <a:lstStyle/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Can </a:t>
            </a:r>
            <a:r>
              <a:rPr lang="en-US" dirty="0" smtClean="0"/>
              <a:t>have any orbital angular momentum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Can have total spin  s=0 or spin </a:t>
            </a:r>
            <a:r>
              <a:rPr lang="en-US" dirty="0" smtClean="0"/>
              <a:t>s=1</a:t>
            </a:r>
            <a:endParaRPr lang="en-US" sz="2000" dirty="0" smtClean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14369" name="Object 1"/>
          <p:cNvGraphicFramePr>
            <a:graphicFrameLocks noChangeAspect="1"/>
          </p:cNvGraphicFramePr>
          <p:nvPr/>
        </p:nvGraphicFramePr>
        <p:xfrm>
          <a:off x="5796136" y="3140968"/>
          <a:ext cx="2144712" cy="1012825"/>
        </p:xfrm>
        <a:graphic>
          <a:graphicData uri="http://schemas.openxmlformats.org/presentationml/2006/ole">
            <p:oleObj spid="_x0000_s378882" name="Équation" r:id="rId3" imgW="914400" imgH="431640" progId="Equation.3">
              <p:embed/>
            </p:oleObj>
          </a:graphicData>
        </a:graphic>
      </p:graphicFrame>
      <p:graphicFrame>
        <p:nvGraphicFramePr>
          <p:cNvPr id="314370" name="Object 23"/>
          <p:cNvGraphicFramePr>
            <a:graphicFrameLocks noChangeAspect="1"/>
          </p:cNvGraphicFramePr>
          <p:nvPr/>
        </p:nvGraphicFramePr>
        <p:xfrm>
          <a:off x="395536" y="2996952"/>
          <a:ext cx="1381373" cy="1122654"/>
        </p:xfrm>
        <a:graphic>
          <a:graphicData uri="http://schemas.openxmlformats.org/presentationml/2006/ole">
            <p:oleObj spid="_x0000_s378883" name="Équation" r:id="rId4" imgW="545760" imgH="444240" progId="Equation.3">
              <p:embed/>
            </p:oleObj>
          </a:graphicData>
        </a:graphic>
      </p:graphicFrame>
      <p:graphicFrame>
        <p:nvGraphicFramePr>
          <p:cNvPr id="314371" name="Object 20"/>
          <p:cNvGraphicFramePr>
            <a:graphicFrameLocks noChangeAspect="1"/>
          </p:cNvGraphicFramePr>
          <p:nvPr/>
        </p:nvGraphicFramePr>
        <p:xfrm>
          <a:off x="2483768" y="2924944"/>
          <a:ext cx="2325290" cy="1080120"/>
        </p:xfrm>
        <a:graphic>
          <a:graphicData uri="http://schemas.openxmlformats.org/presentationml/2006/ole">
            <p:oleObj spid="_x0000_s378884" name="Équation" r:id="rId5" imgW="660240" imgH="419040" progId="Equation.3">
              <p:embed/>
            </p:oleObj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39552" y="2492896"/>
            <a:ext cx="203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Triplet exciton: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0C23-7FEB-4B9F-9EE7-7CE7606BE0FE}" type="slidenum">
              <a:rPr lang="fr-FR"/>
              <a:pPr/>
              <a:t>14</a:t>
            </a:fld>
            <a:endParaRPr lang="fr-FR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461125" cy="609600"/>
          </a:xfrm>
          <a:noFill/>
          <a:ln>
            <a:noFill/>
          </a:ln>
        </p:spPr>
        <p:txBody>
          <a:bodyPr/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From excitations to free carriers and excitons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7694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0" dirty="0">
                <a:solidFill>
                  <a:srgbClr val="7030A0"/>
                </a:solidFill>
              </a:rPr>
              <a:t>Features from </a:t>
            </a:r>
            <a:r>
              <a:rPr lang="en-US" sz="2200" b="0" baseline="30000" dirty="0" err="1">
                <a:solidFill>
                  <a:srgbClr val="7030A0"/>
                </a:solidFill>
              </a:rPr>
              <a:t>k</a:t>
            </a:r>
            <a:r>
              <a:rPr lang="en-US" sz="2200" b="0" dirty="0" err="1">
                <a:solidFill>
                  <a:srgbClr val="7030A0"/>
                </a:solidFill>
              </a:rPr>
              <a:t>A</a:t>
            </a:r>
            <a:r>
              <a:rPr lang="en-US" sz="2200" b="0" baseline="-25000" dirty="0" err="1">
                <a:solidFill>
                  <a:srgbClr val="7030A0"/>
                </a:solidFill>
              </a:rPr>
              <a:t>g</a:t>
            </a:r>
            <a:r>
              <a:rPr lang="en-US" sz="2200" b="0" dirty="0">
                <a:solidFill>
                  <a:srgbClr val="7030A0"/>
                </a:solidFill>
              </a:rPr>
              <a:t>, </a:t>
            </a:r>
            <a:r>
              <a:rPr lang="en-US" sz="2200" b="0" baseline="30000" dirty="0" err="1">
                <a:solidFill>
                  <a:srgbClr val="7030A0"/>
                </a:solidFill>
              </a:rPr>
              <a:t>m</a:t>
            </a:r>
            <a:r>
              <a:rPr lang="en-US" sz="2200" b="0" dirty="0" err="1">
                <a:solidFill>
                  <a:srgbClr val="7030A0"/>
                </a:solidFill>
              </a:rPr>
              <a:t>A</a:t>
            </a:r>
            <a:r>
              <a:rPr lang="en-US" sz="2200" b="0" baseline="-25000" dirty="0" err="1">
                <a:solidFill>
                  <a:srgbClr val="7030A0"/>
                </a:solidFill>
              </a:rPr>
              <a:t>g</a:t>
            </a:r>
            <a:r>
              <a:rPr lang="en-US" sz="2200" b="0" dirty="0">
                <a:solidFill>
                  <a:srgbClr val="7030A0"/>
                </a:solidFill>
              </a:rPr>
              <a:t>, </a:t>
            </a:r>
            <a:r>
              <a:rPr lang="en-US" sz="2200" b="0" baseline="30000" dirty="0" err="1">
                <a:solidFill>
                  <a:srgbClr val="7030A0"/>
                </a:solidFill>
              </a:rPr>
              <a:t>n</a:t>
            </a:r>
            <a:r>
              <a:rPr lang="en-US" sz="2200" b="0" dirty="0" err="1">
                <a:solidFill>
                  <a:srgbClr val="7030A0"/>
                </a:solidFill>
              </a:rPr>
              <a:t>B</a:t>
            </a:r>
            <a:r>
              <a:rPr lang="en-US" sz="2200" b="0" baseline="-25000" dirty="0" err="1">
                <a:solidFill>
                  <a:srgbClr val="7030A0"/>
                </a:solidFill>
              </a:rPr>
              <a:t>u</a:t>
            </a:r>
            <a:r>
              <a:rPr lang="en-US" sz="2200" b="0" dirty="0">
                <a:solidFill>
                  <a:srgbClr val="7030A0"/>
                </a:solidFill>
              </a:rPr>
              <a:t> computed for small systems, as states  with </a:t>
            </a:r>
            <a:r>
              <a:rPr lang="en-US" sz="2200" b="0" dirty="0" smtClean="0">
                <a:solidFill>
                  <a:srgbClr val="7030A0"/>
                </a:solidFill>
              </a:rPr>
              <a:t/>
            </a:r>
            <a:br>
              <a:rPr lang="en-US" sz="2200" b="0" dirty="0" smtClean="0">
                <a:solidFill>
                  <a:srgbClr val="7030A0"/>
                </a:solidFill>
              </a:rPr>
            </a:br>
            <a:r>
              <a:rPr lang="en-US" sz="2200" b="0" dirty="0" smtClean="0">
                <a:solidFill>
                  <a:srgbClr val="7030A0"/>
                </a:solidFill>
              </a:rPr>
              <a:t>quasi-</a:t>
            </a:r>
            <a:r>
              <a:rPr lang="en-US" sz="2200" b="0" dirty="0" err="1" smtClean="0">
                <a:solidFill>
                  <a:srgbClr val="7030A0"/>
                </a:solidFill>
              </a:rPr>
              <a:t>momenta</a:t>
            </a:r>
            <a:r>
              <a:rPr lang="en-US" sz="2200" b="0" dirty="0" smtClean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rgbClr val="7030A0"/>
                </a:solidFill>
              </a:rPr>
              <a:t>k</a:t>
            </a:r>
            <a:r>
              <a:rPr lang="en-US" sz="2200" b="0" dirty="0">
                <a:solidFill>
                  <a:srgbClr val="7030A0"/>
                </a:solidFill>
              </a:rPr>
              <a:t> (A</a:t>
            </a:r>
            <a:r>
              <a:rPr lang="en-US" sz="2200" b="0" baseline="-25000" dirty="0">
                <a:solidFill>
                  <a:srgbClr val="7030A0"/>
                </a:solidFill>
              </a:rPr>
              <a:t>g</a:t>
            </a:r>
            <a:r>
              <a:rPr lang="en-US" sz="2200" b="0" dirty="0">
                <a:solidFill>
                  <a:srgbClr val="7030A0"/>
                </a:solidFill>
              </a:rPr>
              <a:t> ~ sin </a:t>
            </a:r>
            <a:r>
              <a:rPr lang="en-US" sz="2200" b="0" dirty="0" err="1">
                <a:solidFill>
                  <a:srgbClr val="7030A0"/>
                </a:solidFill>
              </a:rPr>
              <a:t>kx</a:t>
            </a:r>
            <a:r>
              <a:rPr lang="en-US" sz="2200" b="0" dirty="0">
                <a:solidFill>
                  <a:srgbClr val="7030A0"/>
                </a:solidFill>
              </a:rPr>
              <a:t>, B</a:t>
            </a:r>
            <a:r>
              <a:rPr lang="en-US" sz="2200" b="0" baseline="-25000" dirty="0">
                <a:solidFill>
                  <a:srgbClr val="7030A0"/>
                </a:solidFill>
              </a:rPr>
              <a:t>u</a:t>
            </a:r>
            <a:r>
              <a:rPr lang="en-US" sz="2200" b="0" dirty="0">
                <a:solidFill>
                  <a:srgbClr val="7030A0"/>
                </a:solidFill>
              </a:rPr>
              <a:t> ~ </a:t>
            </a:r>
            <a:r>
              <a:rPr lang="en-US" sz="2200" b="0" dirty="0" err="1">
                <a:solidFill>
                  <a:srgbClr val="7030A0"/>
                </a:solidFill>
              </a:rPr>
              <a:t>cos</a:t>
            </a:r>
            <a:r>
              <a:rPr lang="en-US" sz="2200" b="0" dirty="0">
                <a:solidFill>
                  <a:srgbClr val="7030A0"/>
                </a:solidFill>
              </a:rPr>
              <a:t> </a:t>
            </a:r>
            <a:r>
              <a:rPr lang="en-US" sz="2200" b="0" dirty="0" err="1">
                <a:solidFill>
                  <a:srgbClr val="7030A0"/>
                </a:solidFill>
              </a:rPr>
              <a:t>kx</a:t>
            </a:r>
            <a:r>
              <a:rPr lang="en-US" sz="2200" b="0" dirty="0">
                <a:solidFill>
                  <a:srgbClr val="7030A0"/>
                </a:solidFill>
              </a:rPr>
              <a:t>) they will form continuous bands.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733256"/>
            <a:ext cx="8610600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7030A0"/>
                </a:solidFill>
              </a:rPr>
              <a:t>Part of these transitions (non-diagonal in k) will be forbidden by the momentum conservation law, which does not act in small systems</a:t>
            </a:r>
            <a:r>
              <a:rPr lang="en-US" sz="2400" b="0" dirty="0" smtClean="0">
                <a:solidFill>
                  <a:srgbClr val="7030A0"/>
                </a:solidFill>
              </a:rPr>
              <a:t>.</a:t>
            </a:r>
            <a:endParaRPr lang="en-US" sz="2400" b="0" dirty="0">
              <a:solidFill>
                <a:srgbClr val="7030A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2133600"/>
            <a:ext cx="8763000" cy="3011488"/>
            <a:chOff x="96" y="1344"/>
            <a:chExt cx="5520" cy="189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60" y="1344"/>
              <a:ext cx="3456" cy="1454"/>
              <a:chOff x="2160" y="1344"/>
              <a:chExt cx="3456" cy="1454"/>
            </a:xfrm>
          </p:grpSpPr>
          <p:sp>
            <p:nvSpPr>
              <p:cNvPr id="342023" name="Arc 7"/>
              <p:cNvSpPr>
                <a:spLocks/>
              </p:cNvSpPr>
              <p:nvPr/>
            </p:nvSpPr>
            <p:spPr bwMode="auto">
              <a:xfrm>
                <a:off x="2160" y="1728"/>
                <a:ext cx="13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1"/>
                  <a:gd name="T2" fmla="*/ 632 w 21600"/>
                  <a:gd name="T3" fmla="*/ 43191 h 43191"/>
                  <a:gd name="T4" fmla="*/ 0 w 21600"/>
                  <a:gd name="T5" fmla="*/ 21600 h 43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83"/>
                      <a:pt x="12310" y="42848"/>
                      <a:pt x="631" y="43190"/>
                    </a:cubicBezTo>
                  </a:path>
                  <a:path w="21600" h="431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83"/>
                      <a:pt x="12310" y="42848"/>
                      <a:pt x="631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4" name="Arc 8"/>
              <p:cNvSpPr>
                <a:spLocks/>
              </p:cNvSpPr>
              <p:nvPr/>
            </p:nvSpPr>
            <p:spPr bwMode="auto">
              <a:xfrm>
                <a:off x="2160" y="1392"/>
                <a:ext cx="13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1"/>
                  <a:gd name="T2" fmla="*/ 632 w 21600"/>
                  <a:gd name="T3" fmla="*/ 43191 h 43191"/>
                  <a:gd name="T4" fmla="*/ 0 w 21600"/>
                  <a:gd name="T5" fmla="*/ 21600 h 43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83"/>
                      <a:pt x="12310" y="42848"/>
                      <a:pt x="631" y="43190"/>
                    </a:cubicBezTo>
                  </a:path>
                  <a:path w="21600" h="431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83"/>
                      <a:pt x="12310" y="42848"/>
                      <a:pt x="631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5" name="Arc 9"/>
              <p:cNvSpPr>
                <a:spLocks/>
              </p:cNvSpPr>
              <p:nvPr/>
            </p:nvSpPr>
            <p:spPr bwMode="auto">
              <a:xfrm>
                <a:off x="2160" y="2496"/>
                <a:ext cx="13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1"/>
                  <a:gd name="T2" fmla="*/ 632 w 21600"/>
                  <a:gd name="T3" fmla="*/ 43191 h 43191"/>
                  <a:gd name="T4" fmla="*/ 0 w 21600"/>
                  <a:gd name="T5" fmla="*/ 21600 h 43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83"/>
                      <a:pt x="12310" y="42848"/>
                      <a:pt x="631" y="43190"/>
                    </a:cubicBezTo>
                  </a:path>
                  <a:path w="21600" h="431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83"/>
                      <a:pt x="12310" y="42848"/>
                      <a:pt x="631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6" name="Arc 10"/>
              <p:cNvSpPr>
                <a:spLocks/>
              </p:cNvSpPr>
              <p:nvPr/>
            </p:nvSpPr>
            <p:spPr bwMode="auto">
              <a:xfrm>
                <a:off x="2160" y="2112"/>
                <a:ext cx="13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1"/>
                  <a:gd name="T2" fmla="*/ 632 w 21600"/>
                  <a:gd name="T3" fmla="*/ 43191 h 43191"/>
                  <a:gd name="T4" fmla="*/ 0 w 21600"/>
                  <a:gd name="T5" fmla="*/ 21600 h 43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83"/>
                      <a:pt x="12310" y="42848"/>
                      <a:pt x="631" y="43190"/>
                    </a:cubicBezTo>
                  </a:path>
                  <a:path w="21600" h="4319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283"/>
                      <a:pt x="12310" y="42848"/>
                      <a:pt x="631" y="4319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7" name="Arc 11"/>
              <p:cNvSpPr>
                <a:spLocks/>
              </p:cNvSpPr>
              <p:nvPr/>
            </p:nvSpPr>
            <p:spPr bwMode="auto">
              <a:xfrm flipH="1" flipV="1">
                <a:off x="4128" y="1392"/>
                <a:ext cx="576" cy="8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8" name="Line 12"/>
              <p:cNvSpPr>
                <a:spLocks noChangeShapeType="1"/>
              </p:cNvSpPr>
              <p:nvPr/>
            </p:nvSpPr>
            <p:spPr bwMode="auto">
              <a:xfrm>
                <a:off x="3984" y="2544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29" name="Text Box 13"/>
              <p:cNvSpPr txBox="1">
                <a:spLocks noChangeArrowheads="1"/>
              </p:cNvSpPr>
              <p:nvPr/>
            </p:nvSpPr>
            <p:spPr bwMode="auto">
              <a:xfrm>
                <a:off x="4608" y="1344"/>
                <a:ext cx="960" cy="44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0" dirty="0" err="1" smtClean="0"/>
                  <a:t>Structureles</a:t>
                </a:r>
                <a:r>
                  <a:rPr lang="en-US" sz="2000" b="0" dirty="0" smtClean="0"/>
                  <a:t> </a:t>
                </a:r>
                <a:r>
                  <a:rPr lang="en-US" sz="2000" b="0" dirty="0"/>
                  <a:t>band</a:t>
                </a:r>
              </a:p>
            </p:txBody>
          </p:sp>
          <p:sp>
            <p:nvSpPr>
              <p:cNvPr id="342030" name="Text Box 14"/>
              <p:cNvSpPr txBox="1">
                <a:spLocks noChangeArrowheads="1"/>
              </p:cNvSpPr>
              <p:nvPr/>
            </p:nvSpPr>
            <p:spPr bwMode="auto">
              <a:xfrm>
                <a:off x="4982" y="2352"/>
                <a:ext cx="634" cy="44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dirty="0" smtClean="0"/>
                  <a:t>Split-off</a:t>
                </a:r>
                <a:r>
                  <a:rPr lang="en-US" sz="2000" b="0" dirty="0" smtClean="0"/>
                  <a:t> </a:t>
                </a:r>
                <a:r>
                  <a:rPr lang="en-US" sz="2000" b="0" dirty="0"/>
                  <a:t>exciton</a:t>
                </a:r>
              </a:p>
            </p:txBody>
          </p:sp>
          <p:sp>
            <p:nvSpPr>
              <p:cNvPr id="342031" name="Line 15"/>
              <p:cNvSpPr>
                <a:spLocks noChangeShapeType="1"/>
              </p:cNvSpPr>
              <p:nvPr/>
            </p:nvSpPr>
            <p:spPr bwMode="auto">
              <a:xfrm>
                <a:off x="3648" y="1943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99336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6" y="1392"/>
              <a:ext cx="1776" cy="1849"/>
              <a:chOff x="96" y="1392"/>
              <a:chExt cx="1776" cy="1849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96" y="1392"/>
                <a:ext cx="1776" cy="1776"/>
                <a:chOff x="96" y="1392"/>
                <a:chExt cx="1776" cy="1776"/>
              </a:xfrm>
            </p:grpSpPr>
            <p:sp>
              <p:nvSpPr>
                <p:cNvPr id="342034" name="Arc 18"/>
                <p:cNvSpPr>
                  <a:spLocks/>
                </p:cNvSpPr>
                <p:nvPr/>
              </p:nvSpPr>
              <p:spPr bwMode="auto">
                <a:xfrm rot="5400000" flipV="1">
                  <a:off x="714" y="774"/>
                  <a:ext cx="491" cy="1728"/>
                </a:xfrm>
                <a:custGeom>
                  <a:avLst/>
                  <a:gdLst>
                    <a:gd name="G0" fmla="+- 1469 0 0"/>
                    <a:gd name="G1" fmla="+- 21600 0 0"/>
                    <a:gd name="G2" fmla="+- 21600 0 0"/>
                    <a:gd name="T0" fmla="*/ 1469 w 23069"/>
                    <a:gd name="T1" fmla="*/ 0 h 43200"/>
                    <a:gd name="T2" fmla="*/ 0 w 23069"/>
                    <a:gd name="T3" fmla="*/ 43150 h 43200"/>
                    <a:gd name="T4" fmla="*/ 1469 w 23069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069" h="43200" fill="none" extrusionOk="0">
                      <a:moveTo>
                        <a:pt x="1468" y="0"/>
                      </a:moveTo>
                      <a:cubicBezTo>
                        <a:pt x="13398" y="0"/>
                        <a:pt x="23069" y="9670"/>
                        <a:pt x="23069" y="21600"/>
                      </a:cubicBezTo>
                      <a:cubicBezTo>
                        <a:pt x="23069" y="33529"/>
                        <a:pt x="13398" y="43200"/>
                        <a:pt x="1469" y="43200"/>
                      </a:cubicBezTo>
                      <a:cubicBezTo>
                        <a:pt x="978" y="43200"/>
                        <a:pt x="488" y="43183"/>
                        <a:pt x="0" y="43149"/>
                      </a:cubicBezTo>
                    </a:path>
                    <a:path w="23069" h="43200" stroke="0" extrusionOk="0">
                      <a:moveTo>
                        <a:pt x="1468" y="0"/>
                      </a:moveTo>
                      <a:cubicBezTo>
                        <a:pt x="13398" y="0"/>
                        <a:pt x="23069" y="9670"/>
                        <a:pt x="23069" y="21600"/>
                      </a:cubicBezTo>
                      <a:cubicBezTo>
                        <a:pt x="23069" y="33529"/>
                        <a:pt x="13398" y="43200"/>
                        <a:pt x="1469" y="43200"/>
                      </a:cubicBezTo>
                      <a:cubicBezTo>
                        <a:pt x="978" y="43200"/>
                        <a:pt x="488" y="43183"/>
                        <a:pt x="0" y="43149"/>
                      </a:cubicBezTo>
                      <a:lnTo>
                        <a:pt x="1469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35" name="AutoShape 19"/>
                <p:cNvSpPr>
                  <a:spLocks noChangeArrowheads="1"/>
                </p:cNvSpPr>
                <p:nvPr/>
              </p:nvSpPr>
              <p:spPr bwMode="auto">
                <a:xfrm>
                  <a:off x="144" y="1561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3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92" y="1680"/>
                  <a:ext cx="0" cy="110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37" name="Line 21"/>
                <p:cNvSpPr>
                  <a:spLocks noChangeShapeType="1"/>
                </p:cNvSpPr>
                <p:nvPr/>
              </p:nvSpPr>
              <p:spPr bwMode="auto">
                <a:xfrm>
                  <a:off x="240" y="2208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38" name="Arc 22"/>
                <p:cNvSpPr>
                  <a:spLocks/>
                </p:cNvSpPr>
                <p:nvPr/>
              </p:nvSpPr>
              <p:spPr bwMode="auto">
                <a:xfrm rot="-5400000">
                  <a:off x="642" y="1987"/>
                  <a:ext cx="635" cy="1728"/>
                </a:xfrm>
                <a:custGeom>
                  <a:avLst/>
                  <a:gdLst>
                    <a:gd name="G0" fmla="+- 1469 0 0"/>
                    <a:gd name="G1" fmla="+- 21600 0 0"/>
                    <a:gd name="G2" fmla="+- 21600 0 0"/>
                    <a:gd name="T0" fmla="*/ 1469 w 23069"/>
                    <a:gd name="T1" fmla="*/ 0 h 43200"/>
                    <a:gd name="T2" fmla="*/ 0 w 23069"/>
                    <a:gd name="T3" fmla="*/ 43150 h 43200"/>
                    <a:gd name="T4" fmla="*/ 1469 w 23069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069" h="43200" fill="none" extrusionOk="0">
                      <a:moveTo>
                        <a:pt x="1468" y="0"/>
                      </a:moveTo>
                      <a:cubicBezTo>
                        <a:pt x="13398" y="0"/>
                        <a:pt x="23069" y="9670"/>
                        <a:pt x="23069" y="21600"/>
                      </a:cubicBezTo>
                      <a:cubicBezTo>
                        <a:pt x="23069" y="33529"/>
                        <a:pt x="13398" y="43200"/>
                        <a:pt x="1469" y="43200"/>
                      </a:cubicBezTo>
                      <a:cubicBezTo>
                        <a:pt x="978" y="43200"/>
                        <a:pt x="488" y="43183"/>
                        <a:pt x="0" y="43149"/>
                      </a:cubicBezTo>
                    </a:path>
                    <a:path w="23069" h="43200" stroke="0" extrusionOk="0">
                      <a:moveTo>
                        <a:pt x="1468" y="0"/>
                      </a:moveTo>
                      <a:cubicBezTo>
                        <a:pt x="13398" y="0"/>
                        <a:pt x="23069" y="9670"/>
                        <a:pt x="23069" y="21600"/>
                      </a:cubicBezTo>
                      <a:cubicBezTo>
                        <a:pt x="23069" y="33529"/>
                        <a:pt x="13398" y="43200"/>
                        <a:pt x="1469" y="43200"/>
                      </a:cubicBezTo>
                      <a:cubicBezTo>
                        <a:pt x="978" y="43200"/>
                        <a:pt x="488" y="43183"/>
                        <a:pt x="0" y="43149"/>
                      </a:cubicBezTo>
                      <a:lnTo>
                        <a:pt x="1469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39" name="AutoShape 23"/>
                <p:cNvSpPr>
                  <a:spLocks noChangeArrowheads="1"/>
                </p:cNvSpPr>
                <p:nvPr/>
              </p:nvSpPr>
              <p:spPr bwMode="auto">
                <a:xfrm>
                  <a:off x="912" y="2496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0" name="AutoShape 24"/>
                <p:cNvSpPr>
                  <a:spLocks noChangeArrowheads="1"/>
                </p:cNvSpPr>
                <p:nvPr/>
              </p:nvSpPr>
              <p:spPr bwMode="auto">
                <a:xfrm>
                  <a:off x="528" y="2544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1" name="AutoShape 25"/>
                <p:cNvSpPr>
                  <a:spLocks noChangeArrowheads="1"/>
                </p:cNvSpPr>
                <p:nvPr/>
              </p:nvSpPr>
              <p:spPr bwMode="auto">
                <a:xfrm>
                  <a:off x="1296" y="2544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2" name="AutoShape 26"/>
                <p:cNvSpPr>
                  <a:spLocks noChangeArrowheads="1"/>
                </p:cNvSpPr>
                <p:nvPr/>
              </p:nvSpPr>
              <p:spPr bwMode="auto">
                <a:xfrm>
                  <a:off x="1296" y="1776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3" name="AutoShape 27"/>
                <p:cNvSpPr>
                  <a:spLocks noChangeArrowheads="1"/>
                </p:cNvSpPr>
                <p:nvPr/>
              </p:nvSpPr>
              <p:spPr bwMode="auto">
                <a:xfrm>
                  <a:off x="528" y="1776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960" y="1943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rgbClr val="FF33CC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76" y="1883"/>
                  <a:ext cx="0" cy="661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344" y="1895"/>
                  <a:ext cx="0" cy="63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7" name="AutoShape 31"/>
                <p:cNvSpPr>
                  <a:spLocks noChangeArrowheads="1"/>
                </p:cNvSpPr>
                <p:nvPr/>
              </p:nvSpPr>
              <p:spPr bwMode="auto">
                <a:xfrm>
                  <a:off x="144" y="2784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2" y="1609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49" name="AutoShape 33"/>
                <p:cNvSpPr>
                  <a:spLocks noChangeArrowheads="1"/>
                </p:cNvSpPr>
                <p:nvPr/>
              </p:nvSpPr>
              <p:spPr bwMode="auto">
                <a:xfrm>
                  <a:off x="1632" y="2761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5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680" y="1728"/>
                  <a:ext cx="0" cy="1033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051" name="AutoShape 35"/>
                <p:cNvSpPr>
                  <a:spLocks noChangeArrowheads="1"/>
                </p:cNvSpPr>
                <p:nvPr/>
              </p:nvSpPr>
              <p:spPr bwMode="auto">
                <a:xfrm>
                  <a:off x="912" y="1824"/>
                  <a:ext cx="96" cy="119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2052" name="Text Box 36"/>
              <p:cNvSpPr txBox="1">
                <a:spLocks noChangeArrowheads="1"/>
              </p:cNvSpPr>
              <p:nvPr/>
            </p:nvSpPr>
            <p:spPr bwMode="auto">
              <a:xfrm>
                <a:off x="672" y="2985"/>
                <a:ext cx="645" cy="25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HOMO</a:t>
                </a:r>
                <a:endParaRPr lang="en-US"/>
              </a:p>
            </p:txBody>
          </p:sp>
          <p:sp>
            <p:nvSpPr>
              <p:cNvPr id="342053" name="Text Box 37"/>
              <p:cNvSpPr txBox="1">
                <a:spLocks noChangeArrowheads="1"/>
              </p:cNvSpPr>
              <p:nvPr/>
            </p:nvSpPr>
            <p:spPr bwMode="auto">
              <a:xfrm>
                <a:off x="720" y="1392"/>
                <a:ext cx="620" cy="256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LUMO</a:t>
                </a:r>
                <a:endParaRPr lang="en-US"/>
              </a:p>
            </p:txBody>
          </p:sp>
          <p:sp>
            <p:nvSpPr>
              <p:cNvPr id="342054" name="Line 38"/>
              <p:cNvSpPr>
                <a:spLocks noChangeShapeType="1"/>
              </p:cNvSpPr>
              <p:nvPr/>
            </p:nvSpPr>
            <p:spPr bwMode="auto">
              <a:xfrm flipV="1">
                <a:off x="576" y="1872"/>
                <a:ext cx="720" cy="7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55" name="Line 39"/>
              <p:cNvSpPr>
                <a:spLocks noChangeShapeType="1"/>
              </p:cNvSpPr>
              <p:nvPr/>
            </p:nvSpPr>
            <p:spPr bwMode="auto">
              <a:xfrm flipV="1">
                <a:off x="192" y="1872"/>
                <a:ext cx="768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4644-BE89-46E8-8F28-A0A0A527EE5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260648"/>
            <a:ext cx="90398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/>
                <a:latin typeface="+mn-lt"/>
              </a:rPr>
              <a:t>Excitations or </a:t>
            </a:r>
            <a:r>
              <a:rPr lang="en-US" sz="2400" b="1" dirty="0" err="1" smtClean="0">
                <a:effectLst/>
                <a:latin typeface="+mn-lt"/>
              </a:rPr>
              <a:t>excitons</a:t>
            </a:r>
            <a:r>
              <a:rPr lang="en-US" sz="2400" b="1" dirty="0" smtClean="0">
                <a:effectLst/>
                <a:latin typeface="+mn-lt"/>
              </a:rPr>
              <a:t> ?</a:t>
            </a:r>
          </a:p>
          <a:p>
            <a:r>
              <a:rPr lang="en-US" sz="2400" b="1" i="1" dirty="0" smtClean="0">
                <a:effectLst/>
              </a:rPr>
              <a:t>In solid state physics : </a:t>
            </a:r>
            <a:r>
              <a:rPr lang="en-US" sz="2400" b="0" dirty="0" smtClean="0">
                <a:effectLst/>
              </a:rPr>
              <a:t/>
            </a:r>
            <a:br>
              <a:rPr lang="en-US" sz="2400" b="0" dirty="0" smtClean="0">
                <a:effectLst/>
              </a:rPr>
            </a:br>
            <a:r>
              <a:rPr lang="en-US" sz="2400" b="0" dirty="0" smtClean="0">
                <a:solidFill>
                  <a:srgbClr val="C00000"/>
                </a:solidFill>
                <a:effectLst/>
              </a:rPr>
              <a:t>Exciton</a:t>
            </a:r>
            <a:r>
              <a:rPr lang="en-US" sz="2400" b="0" dirty="0" smtClean="0">
                <a:effectLst/>
              </a:rPr>
              <a:t> is always an undividable neutral state – a bound state of the electron and the hole in language of the semiconductors science.</a:t>
            </a:r>
          </a:p>
          <a:p>
            <a:endParaRPr lang="en-US" sz="800" b="0" dirty="0" smtClean="0">
              <a:effectLst/>
            </a:endParaRPr>
          </a:p>
          <a:p>
            <a:r>
              <a:rPr lang="en-US" sz="2400" b="0" dirty="0" smtClean="0">
                <a:solidFill>
                  <a:srgbClr val="C00000"/>
                </a:solidFill>
                <a:effectLst/>
              </a:rPr>
              <a:t>Optical </a:t>
            </a:r>
            <a:r>
              <a:rPr lang="en-US" sz="2400" b="0" dirty="0" smtClean="0">
                <a:solidFill>
                  <a:srgbClr val="C00000"/>
                </a:solidFill>
                <a:effectLst/>
              </a:rPr>
              <a:t>excitation</a:t>
            </a:r>
            <a:r>
              <a:rPr lang="en-US" sz="2400" b="0" dirty="0" smtClean="0">
                <a:effectLst/>
              </a:rPr>
              <a:t> is a more general term extended </a:t>
            </a:r>
            <a:r>
              <a:rPr lang="en-US" sz="2400" b="0" dirty="0" smtClean="0">
                <a:effectLst/>
              </a:rPr>
              <a:t>to </a:t>
            </a:r>
            <a:r>
              <a:rPr lang="en-US" sz="2400" b="0" dirty="0" smtClean="0">
                <a:effectLst/>
              </a:rPr>
              <a:t>higher excited states when there is enough energy for the electron and the hole to separate infinitely</a:t>
            </a:r>
            <a:r>
              <a:rPr lang="en-US" sz="2400" b="0" dirty="0" smtClean="0">
                <a:effectLst/>
              </a:rPr>
              <a:t>.</a:t>
            </a:r>
          </a:p>
          <a:p>
            <a:endParaRPr lang="en-US" sz="800" b="0" dirty="0" smtClean="0">
              <a:effectLst/>
            </a:endParaRPr>
          </a:p>
          <a:p>
            <a:r>
              <a:rPr lang="en-US" sz="2200" b="1" dirty="0" smtClean="0">
                <a:solidFill>
                  <a:srgbClr val="C00000"/>
                </a:solidFill>
                <a:effectLst/>
              </a:rPr>
              <a:t>The difference is commonly ignored in language of the molecular </a:t>
            </a:r>
            <a:r>
              <a:rPr lang="en-US" sz="2200" b="1" dirty="0" smtClean="0">
                <a:solidFill>
                  <a:srgbClr val="C00000"/>
                </a:solidFill>
                <a:effectLst/>
              </a:rPr>
              <a:t>science:</a:t>
            </a:r>
            <a:endParaRPr lang="en-US" sz="2200" b="1" dirty="0" smtClean="0">
              <a:solidFill>
                <a:srgbClr val="C00000"/>
              </a:solidFill>
              <a:effectLst/>
            </a:endParaRPr>
          </a:p>
          <a:p>
            <a:endParaRPr lang="en-US" sz="800" dirty="0" smtClean="0"/>
          </a:p>
          <a:p>
            <a:r>
              <a:rPr lang="en-US" sz="2200" b="0" dirty="0" smtClean="0">
                <a:effectLst/>
                <a:latin typeface="+mn-lt"/>
              </a:rPr>
              <a:t>No </a:t>
            </a:r>
            <a:r>
              <a:rPr lang="en-US" sz="2200" b="0" dirty="0" smtClean="0">
                <a:effectLst/>
                <a:latin typeface="+mn-lt"/>
              </a:rPr>
              <a:t>difference in small systems – the </a:t>
            </a:r>
            <a:r>
              <a:rPr lang="en-US" sz="2200" b="0" dirty="0" smtClean="0">
                <a:effectLst/>
                <a:latin typeface="+mn-lt"/>
              </a:rPr>
              <a:t>objects </a:t>
            </a:r>
            <a:r>
              <a:rPr lang="en-US" sz="2200" b="0" dirty="0" smtClean="0">
                <a:effectLst/>
                <a:latin typeface="+mn-lt"/>
              </a:rPr>
              <a:t>of the molecular science. </a:t>
            </a:r>
          </a:p>
          <a:p>
            <a:r>
              <a:rPr lang="en-US" sz="2200" b="0" dirty="0" smtClean="0">
                <a:effectLst/>
                <a:latin typeface="+mn-lt"/>
              </a:rPr>
              <a:t>The only </a:t>
            </a:r>
            <a:r>
              <a:rPr lang="en-US" sz="2200" b="0" dirty="0" smtClean="0">
                <a:effectLst/>
                <a:latin typeface="+mn-lt"/>
              </a:rPr>
              <a:t>distinction:	Intra-molecular </a:t>
            </a:r>
            <a:r>
              <a:rPr lang="en-US" sz="2200" b="0" dirty="0" smtClean="0">
                <a:effectLst/>
                <a:latin typeface="+mn-lt"/>
              </a:rPr>
              <a:t>(</a:t>
            </a:r>
            <a:r>
              <a:rPr lang="en-US" sz="2200" b="0" dirty="0" err="1" smtClean="0">
                <a:effectLst/>
                <a:latin typeface="+mn-lt"/>
              </a:rPr>
              <a:t>Frenkel</a:t>
            </a:r>
            <a:r>
              <a:rPr lang="en-US" sz="2200" b="0" dirty="0" smtClean="0">
                <a:effectLst/>
                <a:latin typeface="+mn-lt"/>
              </a:rPr>
              <a:t> in </a:t>
            </a:r>
            <a:r>
              <a:rPr lang="en-US" sz="2200" b="0" dirty="0" err="1" smtClean="0">
                <a:effectLst/>
                <a:latin typeface="+mn-lt"/>
              </a:rPr>
              <a:t>SSPh</a:t>
            </a:r>
            <a:r>
              <a:rPr lang="en-US" sz="2200" b="0" dirty="0" smtClean="0">
                <a:effectLst/>
                <a:latin typeface="+mn-lt"/>
              </a:rPr>
              <a:t>) </a:t>
            </a:r>
            <a:endParaRPr lang="en-US" sz="2200" b="0" dirty="0" smtClean="0">
              <a:effectLst/>
              <a:latin typeface="+mn-lt"/>
            </a:endParaRPr>
          </a:p>
          <a:p>
            <a:r>
              <a:rPr lang="en-US" sz="2200" b="0" dirty="0" smtClean="0">
                <a:effectLst/>
                <a:latin typeface="+mn-lt"/>
              </a:rPr>
              <a:t>or </a:t>
            </a:r>
            <a:r>
              <a:rPr lang="en-US" sz="2200" b="0" dirty="0" smtClean="0">
                <a:effectLst/>
                <a:latin typeface="+mn-lt"/>
              </a:rPr>
              <a:t>extended </a:t>
            </a:r>
            <a:r>
              <a:rPr lang="en-US" sz="2200" b="0" dirty="0" smtClean="0">
                <a:effectLst/>
                <a:latin typeface="+mn-lt"/>
              </a:rPr>
              <a:t/>
            </a:r>
            <a:br>
              <a:rPr lang="en-US" sz="2200" b="0" dirty="0" smtClean="0">
                <a:effectLst/>
                <a:latin typeface="+mn-lt"/>
              </a:rPr>
            </a:br>
            <a:r>
              <a:rPr lang="en-US" sz="2200" b="0" dirty="0" smtClean="0">
                <a:effectLst/>
                <a:latin typeface="+mn-lt"/>
              </a:rPr>
              <a:t>intermolecular </a:t>
            </a:r>
            <a:r>
              <a:rPr lang="en-US" sz="2200" b="0" dirty="0" smtClean="0">
                <a:effectLst/>
                <a:latin typeface="+mn-lt"/>
              </a:rPr>
              <a:t>Charge Transfer Exciton </a:t>
            </a:r>
            <a:r>
              <a:rPr lang="en-US" sz="2200" b="0" dirty="0" err="1" smtClean="0">
                <a:effectLst/>
                <a:latin typeface="+mn-lt"/>
              </a:rPr>
              <a:t>CTE</a:t>
            </a:r>
            <a:r>
              <a:rPr lang="en-US" sz="2200" b="0" dirty="0" smtClean="0">
                <a:effectLst/>
                <a:latin typeface="+mn-lt"/>
              </a:rPr>
              <a:t> (</a:t>
            </a:r>
            <a:r>
              <a:rPr lang="en-US" sz="2200" b="0" dirty="0" err="1" smtClean="0">
                <a:effectLst/>
                <a:latin typeface="+mn-lt"/>
              </a:rPr>
              <a:t>Wannier</a:t>
            </a:r>
            <a:r>
              <a:rPr lang="en-US" sz="2200" b="0" dirty="0" smtClean="0">
                <a:effectLst/>
                <a:latin typeface="+mn-lt"/>
              </a:rPr>
              <a:t>-Mott exciton in </a:t>
            </a:r>
            <a:r>
              <a:rPr lang="en-US" sz="2200" b="0" dirty="0" err="1" smtClean="0">
                <a:effectLst/>
                <a:latin typeface="+mn-lt"/>
              </a:rPr>
              <a:t>SSPh</a:t>
            </a:r>
            <a:r>
              <a:rPr lang="en-US" sz="2200" b="0" dirty="0" smtClean="0">
                <a:effectLst/>
                <a:latin typeface="+mn-lt"/>
              </a:rPr>
              <a:t>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F6E68-D332-4B74-A3D2-48BFB5C9DF37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304800" y="836712"/>
            <a:ext cx="85876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sz="2400" dirty="0">
                <a:solidFill>
                  <a:srgbClr val="FF3300"/>
                </a:solidFill>
              </a:rPr>
              <a:t>EXCITON : </a:t>
            </a:r>
            <a:r>
              <a:rPr lang="en-US" sz="2400" dirty="0"/>
              <a:t>electron-hole pair, bound by long range Coulomb forces</a:t>
            </a:r>
          </a:p>
          <a:p>
            <a:r>
              <a:rPr lang="en-US" sz="2400" i="1" dirty="0"/>
              <a:t>Compare – the atom </a:t>
            </a:r>
            <a:r>
              <a:rPr lang="en-US" sz="2400" i="1" dirty="0" smtClean="0"/>
              <a:t>or the</a:t>
            </a:r>
            <a:r>
              <a:rPr lang="en-US" sz="2400" i="1" dirty="0" smtClean="0"/>
              <a:t> </a:t>
            </a:r>
            <a:r>
              <a:rPr lang="en-US" sz="2400" i="1" dirty="0" err="1"/>
              <a:t>positronium</a:t>
            </a:r>
            <a:endParaRPr lang="en-US" sz="2400" i="1" dirty="0"/>
          </a:p>
          <a:p>
            <a:endParaRPr lang="en-US" sz="800" dirty="0"/>
          </a:p>
          <a:p>
            <a:r>
              <a:rPr lang="en-US" sz="2000" dirty="0">
                <a:solidFill>
                  <a:schemeClr val="accent2"/>
                </a:solidFill>
              </a:rPr>
              <a:t>Important question</a:t>
            </a:r>
            <a:r>
              <a:rPr lang="en-US" sz="2000" dirty="0"/>
              <a:t> – what kind of particles are </a:t>
            </a:r>
            <a:r>
              <a:rPr lang="en-US" sz="2000" dirty="0" smtClean="0"/>
              <a:t>created by </a:t>
            </a:r>
            <a:r>
              <a:rPr lang="en-US" sz="2000" dirty="0" smtClean="0"/>
              <a:t>light and evolve: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band </a:t>
            </a:r>
            <a:r>
              <a:rPr lang="en-US" sz="2000" dirty="0"/>
              <a:t>electrons and holes, or excitons?</a:t>
            </a:r>
            <a:endParaRPr lang="en-US" dirty="0">
              <a:solidFill>
                <a:srgbClr val="FF3300"/>
              </a:solidFill>
            </a:endParaRP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457200" y="4935016"/>
            <a:ext cx="2171700" cy="1257300"/>
            <a:chOff x="2061" y="5792"/>
            <a:chExt cx="3420" cy="1980"/>
          </a:xfrm>
        </p:grpSpPr>
        <p:sp>
          <p:nvSpPr>
            <p:cNvPr id="27665" name="Rectangle 1030"/>
            <p:cNvSpPr>
              <a:spLocks noChangeArrowheads="1"/>
            </p:cNvSpPr>
            <p:nvPr/>
          </p:nvSpPr>
          <p:spPr bwMode="auto">
            <a:xfrm>
              <a:off x="3141" y="5792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6" name="Rectangle 1031"/>
            <p:cNvSpPr>
              <a:spLocks noChangeArrowheads="1"/>
            </p:cNvSpPr>
            <p:nvPr/>
          </p:nvSpPr>
          <p:spPr bwMode="auto">
            <a:xfrm>
              <a:off x="3141" y="7232"/>
              <a:ext cx="2340" cy="5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7" name="Oval 1032"/>
            <p:cNvSpPr>
              <a:spLocks noChangeArrowheads="1"/>
            </p:cNvSpPr>
            <p:nvPr/>
          </p:nvSpPr>
          <p:spPr bwMode="auto">
            <a:xfrm>
              <a:off x="4221" y="5972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8" name="Oval 1033"/>
            <p:cNvSpPr>
              <a:spLocks noChangeArrowheads="1"/>
            </p:cNvSpPr>
            <p:nvPr/>
          </p:nvSpPr>
          <p:spPr bwMode="auto">
            <a:xfrm>
              <a:off x="4221" y="7412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69" name="Line 1034"/>
            <p:cNvSpPr>
              <a:spLocks noChangeShapeType="1"/>
            </p:cNvSpPr>
            <p:nvPr/>
          </p:nvSpPr>
          <p:spPr bwMode="auto">
            <a:xfrm>
              <a:off x="2061" y="6692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Text Box 1035"/>
            <p:cNvSpPr txBox="1">
              <a:spLocks noChangeArrowheads="1"/>
            </p:cNvSpPr>
            <p:nvPr/>
          </p:nvSpPr>
          <p:spPr bwMode="auto">
            <a:xfrm>
              <a:off x="2241" y="6152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0"/>
                <a:t>E</a:t>
              </a:r>
            </a:p>
          </p:txBody>
        </p:sp>
        <p:sp>
          <p:nvSpPr>
            <p:cNvPr id="27671" name="Line 1036"/>
            <p:cNvSpPr>
              <a:spLocks noChangeShapeType="1"/>
            </p:cNvSpPr>
            <p:nvPr/>
          </p:nvSpPr>
          <p:spPr bwMode="auto">
            <a:xfrm flipH="1">
              <a:off x="3681" y="5972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1037"/>
            <p:cNvSpPr>
              <a:spLocks noChangeShapeType="1"/>
            </p:cNvSpPr>
            <p:nvPr/>
          </p:nvSpPr>
          <p:spPr bwMode="auto">
            <a:xfrm>
              <a:off x="4401" y="7592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5" name="Text Box 1045"/>
          <p:cNvSpPr txBox="1">
            <a:spLocks noChangeArrowheads="1"/>
          </p:cNvSpPr>
          <p:nvPr/>
        </p:nvSpPr>
        <p:spPr bwMode="auto">
          <a:xfrm>
            <a:off x="194171" y="3951461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Band electrons and holes  give </a:t>
            </a:r>
            <a:r>
              <a:rPr lang="en-US" sz="2000" dirty="0" smtClean="0"/>
              <a:t>rise to the </a:t>
            </a:r>
            <a:r>
              <a:rPr lang="en-US" sz="2000" dirty="0"/>
              <a:t>photoconductivity</a:t>
            </a:r>
          </a:p>
        </p:txBody>
      </p:sp>
      <p:sp>
        <p:nvSpPr>
          <p:cNvPr id="27656" name="Text Box 1046"/>
          <p:cNvSpPr txBox="1">
            <a:spLocks noChangeArrowheads="1"/>
          </p:cNvSpPr>
          <p:nvPr/>
        </p:nvSpPr>
        <p:spPr bwMode="auto">
          <a:xfrm>
            <a:off x="5436096" y="3735437"/>
            <a:ext cx="2880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Excitons give </a:t>
            </a:r>
            <a:r>
              <a:rPr lang="en-US" sz="2000" dirty="0" smtClean="0"/>
              <a:t>rise to the </a:t>
            </a:r>
            <a:r>
              <a:rPr lang="en-US" sz="2000" dirty="0" err="1"/>
              <a:t>photolumunescence</a:t>
            </a:r>
            <a:endParaRPr lang="en-US" sz="2000" dirty="0"/>
          </a:p>
        </p:txBody>
      </p:sp>
      <p:grpSp>
        <p:nvGrpSpPr>
          <p:cNvPr id="3" name="Groupe 25"/>
          <p:cNvGrpSpPr/>
          <p:nvPr/>
        </p:nvGrpSpPr>
        <p:grpSpPr>
          <a:xfrm>
            <a:off x="4427984" y="4863008"/>
            <a:ext cx="4343400" cy="1374304"/>
            <a:chOff x="4427984" y="4721696"/>
            <a:chExt cx="4343400" cy="1374304"/>
          </a:xfrm>
        </p:grpSpPr>
        <p:grpSp>
          <p:nvGrpSpPr>
            <p:cNvPr id="4" name="Group 1038"/>
            <p:cNvGrpSpPr>
              <a:grpSpLocks/>
            </p:cNvGrpSpPr>
            <p:nvPr/>
          </p:nvGrpSpPr>
          <p:grpSpPr bwMode="auto">
            <a:xfrm>
              <a:off x="4427984" y="4721696"/>
              <a:ext cx="4343400" cy="1371600"/>
              <a:chOff x="8541" y="5792"/>
              <a:chExt cx="6840" cy="2160"/>
            </a:xfrm>
          </p:grpSpPr>
          <p:sp>
            <p:nvSpPr>
              <p:cNvPr id="27659" name="Rectangle 1039"/>
              <p:cNvSpPr>
                <a:spLocks noChangeArrowheads="1"/>
              </p:cNvSpPr>
              <p:nvPr/>
            </p:nvSpPr>
            <p:spPr bwMode="auto">
              <a:xfrm>
                <a:off x="8541" y="5792"/>
                <a:ext cx="6840" cy="7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60" name="Rectangle 1040"/>
              <p:cNvSpPr>
                <a:spLocks noChangeArrowheads="1"/>
              </p:cNvSpPr>
              <p:nvPr/>
            </p:nvSpPr>
            <p:spPr bwMode="auto">
              <a:xfrm>
                <a:off x="8541" y="7232"/>
                <a:ext cx="684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61" name="Oval 1041"/>
              <p:cNvSpPr>
                <a:spLocks noChangeArrowheads="1"/>
              </p:cNvSpPr>
              <p:nvPr/>
            </p:nvSpPr>
            <p:spPr bwMode="auto">
              <a:xfrm>
                <a:off x="8901" y="759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62" name="Oval 1042"/>
              <p:cNvSpPr>
                <a:spLocks noChangeArrowheads="1"/>
              </p:cNvSpPr>
              <p:nvPr/>
            </p:nvSpPr>
            <p:spPr bwMode="auto">
              <a:xfrm>
                <a:off x="14481" y="759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63" name="Oval 1043"/>
              <p:cNvSpPr>
                <a:spLocks noChangeArrowheads="1"/>
              </p:cNvSpPr>
              <p:nvPr/>
            </p:nvSpPr>
            <p:spPr bwMode="auto">
              <a:xfrm>
                <a:off x="8901" y="6152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64" name="Oval 1044"/>
              <p:cNvSpPr>
                <a:spLocks noChangeArrowheads="1"/>
              </p:cNvSpPr>
              <p:nvPr/>
            </p:nvSpPr>
            <p:spPr bwMode="auto">
              <a:xfrm>
                <a:off x="12501" y="6212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657" name="Oval 1047"/>
            <p:cNvSpPr>
              <a:spLocks noChangeArrowheads="1"/>
            </p:cNvSpPr>
            <p:nvPr/>
          </p:nvSpPr>
          <p:spPr bwMode="auto">
            <a:xfrm>
              <a:off x="4495800" y="4953000"/>
              <a:ext cx="457200" cy="1143000"/>
            </a:xfrm>
            <a:prstGeom prst="ellipse">
              <a:avLst/>
            </a:prstGeom>
            <a:noFill/>
            <a:ln w="9525">
              <a:solidFill>
                <a:srgbClr val="993366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993366"/>
                </a:solidFill>
              </a:endParaRPr>
            </a:p>
          </p:txBody>
        </p:sp>
        <p:sp>
          <p:nvSpPr>
            <p:cNvPr id="27658" name="Oval 1049"/>
            <p:cNvSpPr>
              <a:spLocks noChangeArrowheads="1"/>
            </p:cNvSpPr>
            <p:nvPr/>
          </p:nvSpPr>
          <p:spPr bwMode="auto">
            <a:xfrm rot="-3172690">
              <a:off x="7335044" y="4544219"/>
              <a:ext cx="547687" cy="2003425"/>
            </a:xfrm>
            <a:prstGeom prst="ellipse">
              <a:avLst/>
            </a:prstGeom>
            <a:noFill/>
            <a:ln w="9525">
              <a:solidFill>
                <a:srgbClr val="99336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277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7944"/>
            <a:ext cx="6342856" cy="634752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FF"/>
                </a:solidFill>
              </a:rPr>
              <a:t>Long range Coulomb interactions and </a:t>
            </a:r>
            <a:r>
              <a:rPr lang="en-US" sz="2400" b="1" dirty="0" err="1" smtClean="0">
                <a:solidFill>
                  <a:srgbClr val="FF00FF"/>
                </a:solidFill>
              </a:rPr>
              <a:t>exciton</a:t>
            </a:r>
            <a:endParaRPr lang="en-US" dirty="0" smtClean="0">
              <a:solidFill>
                <a:srgbClr val="FF00FF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88925" y="980728"/>
            <a:ext cx="44270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 picture for molecular crystals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Negligible band width.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Coordinate is an allowed quantum number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Free </a:t>
            </a:r>
            <a:r>
              <a:rPr lang="en-US" sz="2400" b="1" dirty="0">
                <a:solidFill>
                  <a:srgbClr val="7030A0"/>
                </a:solidFill>
              </a:rPr>
              <a:t>electron and </a:t>
            </a:r>
            <a:r>
              <a:rPr lang="en-US" sz="2400" b="1" dirty="0" smtClean="0">
                <a:solidFill>
                  <a:srgbClr val="7030A0"/>
                </a:solidFill>
              </a:rPr>
              <a:t>hole stay at molecular sites at a </a:t>
            </a:r>
            <a:r>
              <a:rPr lang="en-US" sz="2400" b="1" dirty="0" err="1" smtClean="0">
                <a:solidFill>
                  <a:srgbClr val="7030A0"/>
                </a:solidFill>
              </a:rPr>
              <a:t>a</a:t>
            </a:r>
            <a:r>
              <a:rPr lang="en-US" sz="2400" b="1" dirty="0" smtClean="0">
                <a:solidFill>
                  <a:srgbClr val="7030A0"/>
                </a:solidFill>
              </a:rPr>
              <a:t> distance 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3923928" y="3933056"/>
            <a:ext cx="5220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Charge transfer e</a:t>
            </a:r>
            <a:r>
              <a:rPr lang="en-US" sz="2400" b="1" dirty="0" smtClean="0">
                <a:solidFill>
                  <a:srgbClr val="7030A0"/>
                </a:solidFill>
              </a:rPr>
              <a:t>xciton –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Coulomb </a:t>
            </a:r>
            <a:r>
              <a:rPr lang="en-US" sz="2400" b="1" dirty="0">
                <a:solidFill>
                  <a:srgbClr val="7030A0"/>
                </a:solidFill>
              </a:rPr>
              <a:t>bound e-h pair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923928" y="5157192"/>
            <a:ext cx="2959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/>
              <a:t>E</a:t>
            </a:r>
            <a:r>
              <a:rPr lang="en-US" sz="2400" b="1" baseline="-25000" dirty="0" err="1"/>
              <a:t>ex</a:t>
            </a:r>
            <a:r>
              <a:rPr lang="en-US" sz="2400" b="1" dirty="0"/>
              <a:t> = 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e</a:t>
            </a:r>
            <a:r>
              <a:rPr lang="en-US" sz="2400" b="1" dirty="0" err="1"/>
              <a:t>+E</a:t>
            </a:r>
            <a:r>
              <a:rPr lang="en-US" sz="2400" b="1" baseline="-25000" dirty="0" err="1"/>
              <a:t>h</a:t>
            </a:r>
            <a:r>
              <a:rPr lang="en-US" sz="2400" b="1" baseline="-25000" dirty="0"/>
              <a:t> </a:t>
            </a:r>
            <a:r>
              <a:rPr lang="en-US" sz="2400" b="1" dirty="0"/>
              <a:t>-e</a:t>
            </a:r>
            <a:r>
              <a:rPr lang="en-US" sz="2400" b="1" baseline="30000" dirty="0"/>
              <a:t>2</a:t>
            </a:r>
            <a:r>
              <a:rPr lang="en-US" sz="2400" b="1" dirty="0"/>
              <a:t>/</a:t>
            </a:r>
            <a:r>
              <a:rPr lang="en-US" sz="2400" b="1" dirty="0">
                <a:sym typeface="Symbol" pitchFamily="18" charset="2"/>
              </a:rPr>
              <a:t>R</a:t>
            </a:r>
            <a:r>
              <a:rPr lang="en-US" sz="2400" b="1" baseline="-25000" dirty="0">
                <a:sym typeface="Symbol" pitchFamily="18" charset="2"/>
              </a:rPr>
              <a:t>ex</a:t>
            </a:r>
            <a:r>
              <a:rPr lang="en-US" sz="2400" b="1" baseline="-25000" dirty="0"/>
              <a:t> </a:t>
            </a:r>
            <a:r>
              <a:rPr lang="en-US" sz="2400" b="1" dirty="0"/>
              <a:t>&lt;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g</a:t>
            </a:r>
            <a:endParaRPr lang="en-US" sz="2400" b="1" dirty="0"/>
          </a:p>
        </p:txBody>
      </p:sp>
      <p:grpSp>
        <p:nvGrpSpPr>
          <p:cNvPr id="53" name="Groupe 66"/>
          <p:cNvGrpSpPr>
            <a:grpSpLocks/>
          </p:cNvGrpSpPr>
          <p:nvPr/>
        </p:nvGrpSpPr>
        <p:grpSpPr bwMode="auto">
          <a:xfrm>
            <a:off x="6012160" y="1412776"/>
            <a:ext cx="2693466" cy="1752600"/>
            <a:chOff x="7086600" y="2209800"/>
            <a:chExt cx="1757382" cy="1752593"/>
          </a:xfrm>
        </p:grpSpPr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7086600" y="2209800"/>
              <a:ext cx="3127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grpSp>
          <p:nvGrpSpPr>
            <p:cNvPr id="55" name="Groupe 65"/>
            <p:cNvGrpSpPr>
              <a:grpSpLocks/>
            </p:cNvGrpSpPr>
            <p:nvPr/>
          </p:nvGrpSpPr>
          <p:grpSpPr bwMode="auto">
            <a:xfrm>
              <a:off x="7357289" y="2500306"/>
              <a:ext cx="1486693" cy="1462087"/>
              <a:chOff x="7357289" y="2500306"/>
              <a:chExt cx="1486693" cy="1462087"/>
            </a:xfrm>
          </p:grpSpPr>
          <p:grpSp>
            <p:nvGrpSpPr>
              <p:cNvPr id="56" name="Groupe 62"/>
              <p:cNvGrpSpPr>
                <a:grpSpLocks/>
              </p:cNvGrpSpPr>
              <p:nvPr/>
            </p:nvGrpSpPr>
            <p:grpSpPr bwMode="auto">
              <a:xfrm>
                <a:off x="7358082" y="2671766"/>
                <a:ext cx="1485900" cy="1257300"/>
                <a:chOff x="1143000" y="785794"/>
                <a:chExt cx="1485900" cy="1257300"/>
              </a:xfrm>
            </p:grpSpPr>
            <p:grpSp>
              <p:nvGrpSpPr>
                <p:cNvPr id="58" name="Group 1029"/>
                <p:cNvGrpSpPr>
                  <a:grpSpLocks/>
                </p:cNvGrpSpPr>
                <p:nvPr/>
              </p:nvGrpSpPr>
              <p:grpSpPr bwMode="auto">
                <a:xfrm>
                  <a:off x="1143000" y="785794"/>
                  <a:ext cx="1485900" cy="1257300"/>
                  <a:chOff x="3141" y="5792"/>
                  <a:chExt cx="2340" cy="1980"/>
                </a:xfrm>
              </p:grpSpPr>
              <p:sp>
                <p:nvSpPr>
                  <p:cNvPr id="60" name="Rectangle 1030"/>
                  <p:cNvSpPr>
                    <a:spLocks noChangeArrowheads="1"/>
                  </p:cNvSpPr>
                  <p:nvPr/>
                </p:nvSpPr>
                <p:spPr bwMode="auto">
                  <a:xfrm>
                    <a:off x="3141" y="5792"/>
                    <a:ext cx="2340" cy="54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r-FR" dirty="0" err="1" smtClean="0"/>
                      <a:t>LUMO</a:t>
                    </a:r>
                    <a:endParaRPr lang="fr-FR" dirty="0"/>
                  </a:p>
                </p:txBody>
              </p:sp>
              <p:sp>
                <p:nvSpPr>
                  <p:cNvPr id="61" name="Rectangle 1031"/>
                  <p:cNvSpPr>
                    <a:spLocks noChangeArrowheads="1"/>
                  </p:cNvSpPr>
                  <p:nvPr/>
                </p:nvSpPr>
                <p:spPr bwMode="auto">
                  <a:xfrm>
                    <a:off x="3141" y="7232"/>
                    <a:ext cx="2340" cy="54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fr-FR" dirty="0" smtClean="0"/>
                      <a:t>HOMO</a:t>
                    </a:r>
                    <a:endParaRPr lang="fr-FR" dirty="0"/>
                  </a:p>
                </p:txBody>
              </p:sp>
              <p:sp>
                <p:nvSpPr>
                  <p:cNvPr id="62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4221" y="5972"/>
                    <a:ext cx="180" cy="18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4221" y="7412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9" name="Ellipse 60"/>
                <p:cNvSpPr>
                  <a:spLocks noChangeArrowheads="1"/>
                </p:cNvSpPr>
                <p:nvPr/>
              </p:nvSpPr>
              <p:spPr bwMode="auto">
                <a:xfrm>
                  <a:off x="1717202" y="785794"/>
                  <a:ext cx="403380" cy="1257300"/>
                </a:xfrm>
                <a:prstGeom prst="ellipse">
                  <a:avLst/>
                </a:prstGeom>
                <a:noFill/>
                <a:ln w="28575" algn="ctr">
                  <a:solidFill>
                    <a:srgbClr val="FF505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57" name="Connecteur droit avec flèche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27039" y="3230556"/>
                <a:ext cx="1462087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277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7944"/>
            <a:ext cx="6342856" cy="63475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err="1" smtClean="0">
                <a:solidFill>
                  <a:srgbClr val="FF00FF"/>
                </a:solidFill>
              </a:rPr>
              <a:t>Intramolecular</a:t>
            </a:r>
            <a:r>
              <a:rPr lang="en-US" sz="2400" b="1" dirty="0" smtClean="0">
                <a:solidFill>
                  <a:srgbClr val="FF00FF"/>
                </a:solidFill>
              </a:rPr>
              <a:t> overlaps, Wide bands</a:t>
            </a:r>
            <a:br>
              <a:rPr lang="en-US" sz="2400" b="1" dirty="0" smtClean="0">
                <a:solidFill>
                  <a:srgbClr val="FF00FF"/>
                </a:solidFill>
              </a:rPr>
            </a:br>
            <a:r>
              <a:rPr lang="en-US" sz="2400" b="1" dirty="0" smtClean="0">
                <a:solidFill>
                  <a:srgbClr val="FF00FF"/>
                </a:solidFill>
              </a:rPr>
              <a:t>Long </a:t>
            </a:r>
            <a:r>
              <a:rPr lang="en-US" sz="2400" b="1" dirty="0" smtClean="0">
                <a:solidFill>
                  <a:srgbClr val="FF00FF"/>
                </a:solidFill>
              </a:rPr>
              <a:t>range Coulomb interactions and exciton</a:t>
            </a:r>
            <a:endParaRPr lang="en-US" dirty="0" smtClean="0">
              <a:solidFill>
                <a:srgbClr val="FF00FF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88925" y="980728"/>
            <a:ext cx="3140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Free electron and hole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083445" y="1412776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 err="1"/>
              <a:t>+E</a:t>
            </a:r>
            <a:r>
              <a:rPr lang="en-US" baseline="-25000" dirty="0" err="1"/>
              <a:t>h</a:t>
            </a:r>
            <a:r>
              <a:rPr lang="en-US" dirty="0"/>
              <a:t>=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716016" y="5405154"/>
            <a:ext cx="4427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Exciton</a:t>
            </a:r>
            <a:r>
              <a:rPr lang="en-US" sz="2400" b="1" dirty="0">
                <a:solidFill>
                  <a:srgbClr val="7030A0"/>
                </a:solidFill>
              </a:rPr>
              <a:t> - Coulomb bound e-h pair</a:t>
            </a:r>
          </a:p>
        </p:txBody>
      </p:sp>
      <p:grpSp>
        <p:nvGrpSpPr>
          <p:cNvPr id="2" name="Groupe 38"/>
          <p:cNvGrpSpPr/>
          <p:nvPr/>
        </p:nvGrpSpPr>
        <p:grpSpPr>
          <a:xfrm>
            <a:off x="1129563" y="2060848"/>
            <a:ext cx="7384093" cy="2708912"/>
            <a:chOff x="1129563" y="1584176"/>
            <a:chExt cx="7384093" cy="2708912"/>
          </a:xfrm>
        </p:grpSpPr>
        <p:grpSp>
          <p:nvGrpSpPr>
            <p:cNvPr id="4" name="Group 1"/>
            <p:cNvGrpSpPr>
              <a:grpSpLocks noChangeAspect="1"/>
            </p:cNvGrpSpPr>
            <p:nvPr/>
          </p:nvGrpSpPr>
          <p:grpSpPr bwMode="auto">
            <a:xfrm>
              <a:off x="1129563" y="1584176"/>
              <a:ext cx="6743142" cy="2708912"/>
              <a:chOff x="1957" y="1753"/>
              <a:chExt cx="8100" cy="3254"/>
            </a:xfrm>
          </p:grpSpPr>
          <p:sp>
            <p:nvSpPr>
              <p:cNvPr id="327706" name="Text Box 26"/>
              <p:cNvSpPr txBox="1">
                <a:spLocks noChangeArrowheads="1"/>
              </p:cNvSpPr>
              <p:nvPr/>
            </p:nvSpPr>
            <p:spPr bwMode="auto">
              <a:xfrm>
                <a:off x="2497" y="3013"/>
                <a:ext cx="72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Eg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957" y="1753"/>
                <a:ext cx="3780" cy="2880"/>
                <a:chOff x="1777" y="1753"/>
                <a:chExt cx="3780" cy="2880"/>
              </a:xfrm>
            </p:grpSpPr>
            <p:sp>
              <p:nvSpPr>
                <p:cNvPr id="3277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397" y="3193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E</a:t>
                  </a:r>
                  <a:r>
                    <a:rPr kumimoji="0" lang="fr-FR" sz="1200" b="0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(Utiliser une police de caractè"/>
                      <a:ea typeface="Times New Roman" pitchFamily="18" charset="0"/>
                      <a:cs typeface="Arial" pitchFamily="34" charset="0"/>
                    </a:rPr>
                    <a:t>F</a:t>
                  </a: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777" y="1753"/>
                  <a:ext cx="1620" cy="2880"/>
                  <a:chOff x="1777" y="1753"/>
                  <a:chExt cx="1620" cy="2880"/>
                </a:xfrm>
              </p:grpSpPr>
              <p:sp>
                <p:nvSpPr>
                  <p:cNvPr id="32770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293"/>
                    <a:ext cx="1620" cy="54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70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7" y="1753"/>
                    <a:ext cx="1" cy="28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70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7" y="3373"/>
                    <a:ext cx="16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70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3913"/>
                    <a:ext cx="1620" cy="54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70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2473"/>
                    <a:ext cx="180" cy="18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69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4093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76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577" y="2473"/>
                  <a:ext cx="1980" cy="3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conduction band</a:t>
                  </a: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76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577" y="4093"/>
                  <a:ext cx="1620" cy="30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valence band</a:t>
                  </a:r>
                  <a:endPara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6817" y="1753"/>
                <a:ext cx="3240" cy="3254"/>
                <a:chOff x="6817" y="1753"/>
                <a:chExt cx="3240" cy="3254"/>
              </a:xfrm>
            </p:grpSpPr>
            <p:grpSp>
              <p:nvGrpSpPr>
                <p:cNvPr id="8" name="Group 5"/>
                <p:cNvGrpSpPr>
                  <a:grpSpLocks/>
                </p:cNvGrpSpPr>
                <p:nvPr/>
              </p:nvGrpSpPr>
              <p:grpSpPr bwMode="auto">
                <a:xfrm>
                  <a:off x="6817" y="1753"/>
                  <a:ext cx="2880" cy="3254"/>
                  <a:chOff x="6817" y="1753"/>
                  <a:chExt cx="2880" cy="3254"/>
                </a:xfrm>
              </p:grpSpPr>
              <p:sp>
                <p:nvSpPr>
                  <p:cNvPr id="327694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257" y="1933"/>
                    <a:ext cx="1" cy="27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69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6997" y="3373"/>
                    <a:ext cx="27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817" y="3913"/>
                    <a:ext cx="2880" cy="1094"/>
                    <a:chOff x="6817" y="3913"/>
                    <a:chExt cx="2880" cy="1094"/>
                  </a:xfrm>
                </p:grpSpPr>
                <p:sp>
                  <p:nvSpPr>
                    <p:cNvPr id="327692" name="Arc 12"/>
                    <p:cNvSpPr>
                      <a:spLocks/>
                    </p:cNvSpPr>
                    <p:nvPr/>
                  </p:nvSpPr>
                  <p:spPr bwMode="auto">
                    <a:xfrm>
                      <a:off x="8257" y="3927"/>
                      <a:ext cx="1440" cy="108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FF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691" name="Arc 11"/>
                    <p:cNvSpPr>
                      <a:spLocks/>
                    </p:cNvSpPr>
                    <p:nvPr/>
                  </p:nvSpPr>
                  <p:spPr bwMode="auto">
                    <a:xfrm flipH="1">
                      <a:off x="6817" y="3913"/>
                      <a:ext cx="1440" cy="108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FF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7"/>
                  <p:cNvGrpSpPr>
                    <a:grpSpLocks/>
                  </p:cNvGrpSpPr>
                  <p:nvPr/>
                </p:nvGrpSpPr>
                <p:grpSpPr bwMode="auto">
                  <a:xfrm flipV="1">
                    <a:off x="6817" y="1753"/>
                    <a:ext cx="2880" cy="1094"/>
                    <a:chOff x="6817" y="3913"/>
                    <a:chExt cx="2880" cy="1094"/>
                  </a:xfrm>
                </p:grpSpPr>
                <p:sp>
                  <p:nvSpPr>
                    <p:cNvPr id="327689" name="Arc 9"/>
                    <p:cNvSpPr>
                      <a:spLocks/>
                    </p:cNvSpPr>
                    <p:nvPr/>
                  </p:nvSpPr>
                  <p:spPr bwMode="auto">
                    <a:xfrm>
                      <a:off x="8257" y="3927"/>
                      <a:ext cx="1440" cy="108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688" name="Arc 8"/>
                    <p:cNvSpPr>
                      <a:spLocks/>
                    </p:cNvSpPr>
                    <p:nvPr/>
                  </p:nvSpPr>
                  <p:spPr bwMode="auto">
                    <a:xfrm flipH="1">
                      <a:off x="6817" y="3913"/>
                      <a:ext cx="1440" cy="108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768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6997" y="3013"/>
                    <a:ext cx="27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FF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768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697" y="3373"/>
                  <a:ext cx="360" cy="54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k</a:t>
                  </a: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7682" name="Line 2"/>
              <p:cNvSpPr>
                <a:spLocks noChangeShapeType="1"/>
              </p:cNvSpPr>
              <p:nvPr/>
            </p:nvSpPr>
            <p:spPr bwMode="auto">
              <a:xfrm>
                <a:off x="2317" y="2833"/>
                <a:ext cx="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7398030" y="2276872"/>
              <a:ext cx="1115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Exciton</a:t>
              </a:r>
              <a:r>
                <a:rPr lang="en-US" sz="1400" b="1" dirty="0" smtClean="0"/>
                <a:t> level</a:t>
              </a:r>
              <a:endParaRPr lang="en-US" sz="1400" b="1" dirty="0"/>
            </a:p>
          </p:txBody>
        </p:sp>
      </p:grp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51520" y="4725144"/>
            <a:ext cx="4191000" cy="1938992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Optical transitions:</a:t>
            </a:r>
          </a:p>
          <a:p>
            <a:r>
              <a:rPr lang="en-US" sz="2400" dirty="0"/>
              <a:t>band - to band : </a:t>
            </a:r>
            <a:r>
              <a:rPr lang="en-US" sz="2400" b="1" i="1" dirty="0">
                <a:solidFill>
                  <a:srgbClr val="7030A0"/>
                </a:solidFill>
              </a:rPr>
              <a:t>E=</a:t>
            </a:r>
            <a:r>
              <a:rPr lang="en-US" sz="2400" b="1" i="1" dirty="0" err="1">
                <a:solidFill>
                  <a:srgbClr val="7030A0"/>
                </a:solidFill>
              </a:rPr>
              <a:t>Eg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dirty="0"/>
              <a:t>Free e, h – </a:t>
            </a:r>
            <a:r>
              <a:rPr lang="en-US" sz="2400" i="1" dirty="0"/>
              <a:t>photoconductivity</a:t>
            </a:r>
          </a:p>
          <a:p>
            <a:r>
              <a:rPr lang="en-US" sz="2400" dirty="0" err="1"/>
              <a:t>exciton</a:t>
            </a:r>
            <a:r>
              <a:rPr lang="en-US" sz="2400" dirty="0"/>
              <a:t> : </a:t>
            </a:r>
            <a:r>
              <a:rPr lang="en-US" sz="2400" b="1" i="1" dirty="0">
                <a:solidFill>
                  <a:srgbClr val="CC0066"/>
                </a:solidFill>
              </a:rPr>
              <a:t>E=</a:t>
            </a:r>
            <a:r>
              <a:rPr lang="en-US" sz="2400" b="1" i="1" dirty="0" err="1">
                <a:solidFill>
                  <a:srgbClr val="CC0066"/>
                </a:solidFill>
              </a:rPr>
              <a:t>Eex</a:t>
            </a:r>
            <a:r>
              <a:rPr lang="en-US" sz="2400" b="1" i="1" dirty="0">
                <a:solidFill>
                  <a:srgbClr val="CC0066"/>
                </a:solidFill>
              </a:rPr>
              <a:t> &lt;</a:t>
            </a:r>
            <a:r>
              <a:rPr lang="en-US" sz="2400" b="1" i="1" dirty="0" err="1">
                <a:solidFill>
                  <a:srgbClr val="CC0066"/>
                </a:solidFill>
              </a:rPr>
              <a:t>Eg</a:t>
            </a:r>
            <a:endParaRPr lang="en-US" sz="2400" b="1" i="1" dirty="0">
              <a:solidFill>
                <a:srgbClr val="CC0066"/>
              </a:solidFill>
            </a:endParaRPr>
          </a:p>
          <a:p>
            <a:r>
              <a:rPr lang="en-US" sz="2400" i="1" dirty="0"/>
              <a:t>photoluminescence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7092280" y="285728"/>
            <a:ext cx="1337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err="1" smtClean="0"/>
              <a:t>E</a:t>
            </a:r>
            <a:r>
              <a:rPr lang="en-US" b="0" baseline="-25000" dirty="0" err="1" smtClean="0"/>
              <a:t>g</a:t>
            </a:r>
            <a:r>
              <a:rPr lang="en-US" b="0" dirty="0" smtClean="0"/>
              <a:t>=2</a:t>
            </a:r>
            <a:r>
              <a:rPr lang="el-GR" b="0" dirty="0" smtClean="0"/>
              <a:t>Δ</a:t>
            </a:r>
            <a:endParaRPr lang="en-US" b="0" dirty="0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4419600" y="792163"/>
          <a:ext cx="2151063" cy="995362"/>
        </p:xfrm>
        <a:graphic>
          <a:graphicData uri="http://schemas.openxmlformats.org/presentationml/2006/ole">
            <p:oleObj spid="_x0000_s377858" name="Équation" r:id="rId3" imgW="101592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F960D2-A87E-4A3E-B7DD-B68A26F44D14}" type="slidenum">
              <a:rPr lang="fr-FR" smtClean="0"/>
              <a:pPr/>
              <a:t>19</a:t>
            </a:fld>
            <a:endParaRPr lang="fr-FR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8275" y="1524000"/>
            <a:ext cx="2560638" cy="2895600"/>
            <a:chOff x="106" y="1034"/>
            <a:chExt cx="1790" cy="2134"/>
          </a:xfrm>
        </p:grpSpPr>
        <p:sp>
          <p:nvSpPr>
            <p:cNvPr id="2070" name="Line 3"/>
            <p:cNvSpPr>
              <a:spLocks noChangeShapeType="1"/>
            </p:cNvSpPr>
            <p:nvPr/>
          </p:nvSpPr>
          <p:spPr bwMode="auto">
            <a:xfrm flipV="1">
              <a:off x="816" y="124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6" y="1034"/>
              <a:ext cx="1790" cy="2134"/>
              <a:chOff x="106" y="1034"/>
              <a:chExt cx="1790" cy="2134"/>
            </a:xfrm>
          </p:grpSpPr>
          <p:sp>
            <p:nvSpPr>
              <p:cNvPr id="2072" name="Arc 5"/>
              <p:cNvSpPr>
                <a:spLocks/>
              </p:cNvSpPr>
              <p:nvPr/>
            </p:nvSpPr>
            <p:spPr bwMode="auto">
              <a:xfrm rot="5400000" flipV="1">
                <a:off x="576" y="922"/>
                <a:ext cx="491" cy="1432"/>
              </a:xfrm>
              <a:custGeom>
                <a:avLst/>
                <a:gdLst>
                  <a:gd name="T0" fmla="*/ 0 w 23069"/>
                  <a:gd name="T1" fmla="*/ 0 h 43200"/>
                  <a:gd name="T2" fmla="*/ 0 w 23069"/>
                  <a:gd name="T3" fmla="*/ 2 h 43200"/>
                  <a:gd name="T4" fmla="*/ 0 w 23069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23069"/>
                  <a:gd name="T10" fmla="*/ 0 h 43200"/>
                  <a:gd name="T11" fmla="*/ 23069 w 2306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69" h="43200" fill="none" extrusionOk="0">
                    <a:moveTo>
                      <a:pt x="1468" y="0"/>
                    </a:moveTo>
                    <a:cubicBezTo>
                      <a:pt x="13398" y="0"/>
                      <a:pt x="23069" y="9670"/>
                      <a:pt x="23069" y="21600"/>
                    </a:cubicBezTo>
                    <a:cubicBezTo>
                      <a:pt x="23069" y="33529"/>
                      <a:pt x="13398" y="43200"/>
                      <a:pt x="1469" y="43200"/>
                    </a:cubicBezTo>
                    <a:cubicBezTo>
                      <a:pt x="978" y="43200"/>
                      <a:pt x="488" y="43183"/>
                      <a:pt x="0" y="43149"/>
                    </a:cubicBezTo>
                  </a:path>
                  <a:path w="23069" h="43200" stroke="0" extrusionOk="0">
                    <a:moveTo>
                      <a:pt x="1468" y="0"/>
                    </a:moveTo>
                    <a:cubicBezTo>
                      <a:pt x="13398" y="0"/>
                      <a:pt x="23069" y="9670"/>
                      <a:pt x="23069" y="21600"/>
                    </a:cubicBezTo>
                    <a:cubicBezTo>
                      <a:pt x="23069" y="33529"/>
                      <a:pt x="13398" y="43200"/>
                      <a:pt x="1469" y="43200"/>
                    </a:cubicBezTo>
                    <a:cubicBezTo>
                      <a:pt x="978" y="43200"/>
                      <a:pt x="488" y="43183"/>
                      <a:pt x="0" y="43149"/>
                    </a:cubicBezTo>
                    <a:lnTo>
                      <a:pt x="146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3" name="Arc 6"/>
              <p:cNvSpPr>
                <a:spLocks/>
              </p:cNvSpPr>
              <p:nvPr/>
            </p:nvSpPr>
            <p:spPr bwMode="auto">
              <a:xfrm rot="-5400000">
                <a:off x="504" y="2135"/>
                <a:ext cx="635" cy="1432"/>
              </a:xfrm>
              <a:custGeom>
                <a:avLst/>
                <a:gdLst>
                  <a:gd name="T0" fmla="*/ 0 w 23069"/>
                  <a:gd name="T1" fmla="*/ 0 h 43200"/>
                  <a:gd name="T2" fmla="*/ 0 w 23069"/>
                  <a:gd name="T3" fmla="*/ 2 h 43200"/>
                  <a:gd name="T4" fmla="*/ 0 w 23069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23069"/>
                  <a:gd name="T10" fmla="*/ 0 h 43200"/>
                  <a:gd name="T11" fmla="*/ 23069 w 2306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069" h="43200" fill="none" extrusionOk="0">
                    <a:moveTo>
                      <a:pt x="1468" y="0"/>
                    </a:moveTo>
                    <a:cubicBezTo>
                      <a:pt x="13398" y="0"/>
                      <a:pt x="23069" y="9670"/>
                      <a:pt x="23069" y="21600"/>
                    </a:cubicBezTo>
                    <a:cubicBezTo>
                      <a:pt x="23069" y="33529"/>
                      <a:pt x="13398" y="43200"/>
                      <a:pt x="1469" y="43200"/>
                    </a:cubicBezTo>
                    <a:cubicBezTo>
                      <a:pt x="978" y="43200"/>
                      <a:pt x="488" y="43183"/>
                      <a:pt x="0" y="43149"/>
                    </a:cubicBezTo>
                  </a:path>
                  <a:path w="23069" h="43200" stroke="0" extrusionOk="0">
                    <a:moveTo>
                      <a:pt x="1468" y="0"/>
                    </a:moveTo>
                    <a:cubicBezTo>
                      <a:pt x="13398" y="0"/>
                      <a:pt x="23069" y="9670"/>
                      <a:pt x="23069" y="21600"/>
                    </a:cubicBezTo>
                    <a:cubicBezTo>
                      <a:pt x="23069" y="33529"/>
                      <a:pt x="13398" y="43200"/>
                      <a:pt x="1469" y="43200"/>
                    </a:cubicBezTo>
                    <a:cubicBezTo>
                      <a:pt x="978" y="43200"/>
                      <a:pt x="488" y="43183"/>
                      <a:pt x="0" y="43149"/>
                    </a:cubicBezTo>
                    <a:lnTo>
                      <a:pt x="146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74" name="Line 7"/>
              <p:cNvSpPr>
                <a:spLocks noChangeShapeType="1"/>
              </p:cNvSpPr>
              <p:nvPr/>
            </p:nvSpPr>
            <p:spPr bwMode="auto">
              <a:xfrm>
                <a:off x="106" y="2256"/>
                <a:ext cx="15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Text Box 8"/>
              <p:cNvSpPr txBox="1">
                <a:spLocks noChangeArrowheads="1"/>
              </p:cNvSpPr>
              <p:nvPr/>
            </p:nvSpPr>
            <p:spPr bwMode="auto">
              <a:xfrm>
                <a:off x="1649" y="2319"/>
                <a:ext cx="247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k</a:t>
                </a:r>
              </a:p>
            </p:txBody>
          </p:sp>
          <p:sp>
            <p:nvSpPr>
              <p:cNvPr id="2076" name="Text Box 9"/>
              <p:cNvSpPr txBox="1">
                <a:spLocks noChangeArrowheads="1"/>
              </p:cNvSpPr>
              <p:nvPr/>
            </p:nvSpPr>
            <p:spPr bwMode="auto">
              <a:xfrm>
                <a:off x="774" y="1034"/>
                <a:ext cx="271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</a:p>
            </p:txBody>
          </p:sp>
          <p:sp>
            <p:nvSpPr>
              <p:cNvPr id="2077" name="Line 10"/>
              <p:cNvSpPr>
                <a:spLocks noChangeShapeType="1"/>
              </p:cNvSpPr>
              <p:nvPr/>
            </p:nvSpPr>
            <p:spPr bwMode="auto">
              <a:xfrm flipV="1">
                <a:off x="822" y="1883"/>
                <a:ext cx="0" cy="650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Line 11"/>
              <p:cNvSpPr>
                <a:spLocks noChangeShapeType="1"/>
              </p:cNvSpPr>
              <p:nvPr/>
            </p:nvSpPr>
            <p:spPr bwMode="auto">
              <a:xfrm>
                <a:off x="106" y="1968"/>
                <a:ext cx="1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6" name="Rectangle 12"/>
          <p:cNvSpPr>
            <a:spLocks noGrp="1" noChangeArrowheads="1"/>
          </p:cNvSpPr>
          <p:nvPr>
            <p:ph type="title"/>
          </p:nvPr>
        </p:nvSpPr>
        <p:spPr>
          <a:xfrm>
            <a:off x="107504" y="44625"/>
            <a:ext cx="6408712" cy="360039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00FF"/>
                </a:solidFill>
              </a:rPr>
              <a:t>1D </a:t>
            </a:r>
            <a:r>
              <a:rPr lang="en-US" sz="2400" b="1" dirty="0" err="1" smtClean="0">
                <a:solidFill>
                  <a:srgbClr val="FF00FF"/>
                </a:solidFill>
              </a:rPr>
              <a:t>excitons</a:t>
            </a:r>
            <a:r>
              <a:rPr lang="en-US" sz="2400" b="1" dirty="0" smtClean="0">
                <a:solidFill>
                  <a:srgbClr val="FF00FF"/>
                </a:solidFill>
              </a:rPr>
              <a:t> in solid state physics</a:t>
            </a:r>
            <a:endParaRPr lang="en-US" sz="2400" dirty="0" smtClean="0">
              <a:solidFill>
                <a:srgbClr val="FF00FF"/>
              </a:solidFill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4268788" y="381000"/>
            <a:ext cx="47990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 err="1">
                <a:solidFill>
                  <a:srgbClr val="7030A0"/>
                </a:solidFill>
              </a:rPr>
              <a:t>Wannier</a:t>
            </a:r>
            <a:r>
              <a:rPr lang="en-US" sz="2000" b="1" i="1" dirty="0">
                <a:solidFill>
                  <a:srgbClr val="7030A0"/>
                </a:solidFill>
              </a:rPr>
              <a:t>-Mott </a:t>
            </a:r>
            <a:r>
              <a:rPr lang="en-US" sz="2000" b="1" i="1" dirty="0" err="1">
                <a:solidFill>
                  <a:srgbClr val="7030A0"/>
                </a:solidFill>
              </a:rPr>
              <a:t>exciton</a:t>
            </a:r>
            <a:r>
              <a:rPr lang="en-US" sz="2000" b="1" i="1" dirty="0">
                <a:solidFill>
                  <a:srgbClr val="7030A0"/>
                </a:solidFill>
              </a:rPr>
              <a:t>: </a:t>
            </a:r>
            <a:r>
              <a:rPr lang="en-US" sz="2000" dirty="0"/>
              <a:t>large bands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W </a:t>
            </a:r>
          </a:p>
          <a:p>
            <a:r>
              <a:rPr lang="en-US" sz="2000" dirty="0"/>
              <a:t>small energy </a:t>
            </a:r>
            <a:r>
              <a:rPr lang="en-US" sz="2000" dirty="0" err="1"/>
              <a:t>E</a:t>
            </a:r>
            <a:r>
              <a:rPr lang="en-US" sz="2000" baseline="-25000" dirty="0" err="1"/>
              <a:t>b</a:t>
            </a:r>
            <a:r>
              <a:rPr lang="en-US" sz="2000" dirty="0"/>
              <a:t>&lt;&lt; </a:t>
            </a:r>
            <a:r>
              <a:rPr lang="en-US" sz="2000" dirty="0" err="1"/>
              <a:t>E</a:t>
            </a:r>
            <a:r>
              <a:rPr lang="en-US" sz="2000" baseline="-25000" dirty="0" err="1"/>
              <a:t>g</a:t>
            </a:r>
            <a:r>
              <a:rPr lang="en-US" sz="2000" dirty="0"/>
              <a:t> large R - </a:t>
            </a:r>
          </a:p>
          <a:p>
            <a:r>
              <a:rPr lang="en-US" sz="2000" dirty="0"/>
              <a:t>basis of the states near the band edge.</a:t>
            </a:r>
          </a:p>
          <a:p>
            <a:r>
              <a:rPr lang="en-US" sz="2000" dirty="0"/>
              <a:t>Kohn-</a:t>
            </a:r>
            <a:r>
              <a:rPr lang="en-US" sz="2000" dirty="0" err="1"/>
              <a:t>Luttinger</a:t>
            </a:r>
            <a:r>
              <a:rPr lang="en-US" sz="2000" dirty="0"/>
              <a:t> effective mass approach.</a:t>
            </a:r>
          </a:p>
          <a:p>
            <a:r>
              <a:rPr lang="en-US" sz="2000" dirty="0">
                <a:sym typeface="Symbol" pitchFamily="18" charset="2"/>
              </a:rPr>
              <a:t>E&lt;&lt;W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251520" y="476672"/>
            <a:ext cx="1128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</a:t>
            </a:r>
            <a:r>
              <a:rPr lang="en-US" sz="2000" dirty="0" err="1">
                <a:sym typeface="Symbol" pitchFamily="18" charset="2"/>
              </a:rPr>
              <a:t>p</a:t>
            </a:r>
            <a:r>
              <a:rPr lang="en-US" sz="2000" dirty="0" err="1" smtClean="0">
                <a:sym typeface="Symbol" pitchFamily="18" charset="2"/>
              </a:rPr>
              <a:t>x</a:t>
            </a:r>
            <a:r>
              <a:rPr lang="en-US" sz="2000" dirty="0" smtClean="0">
                <a:sym typeface="Symbol"/>
              </a:rPr>
              <a:t>  </a:t>
            </a:r>
            <a:r>
              <a:rPr lang="en-US" sz="2000" dirty="0" smtClean="0">
                <a:ea typeface="MS Mincho" pitchFamily="49" charset="-128"/>
                <a:sym typeface="MT Extra" pitchFamily="18" charset="2"/>
              </a:rPr>
              <a:t></a:t>
            </a:r>
            <a:endParaRPr lang="en-US" sz="2000" dirty="0"/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1832049" y="476672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 -  band width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228600" y="5076825"/>
            <a:ext cx="2895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 err="1">
                <a:solidFill>
                  <a:srgbClr val="7030A0"/>
                </a:solidFill>
              </a:rPr>
              <a:t>Frenkel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exciton</a:t>
            </a:r>
            <a:r>
              <a:rPr lang="en-US" sz="2000" b="1" i="1" dirty="0">
                <a:solidFill>
                  <a:srgbClr val="7030A0"/>
                </a:solidFill>
              </a:rPr>
              <a:t>: </a:t>
            </a:r>
          </a:p>
          <a:p>
            <a:r>
              <a:rPr lang="en-US" sz="2000" dirty="0"/>
              <a:t>narrow bands,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b</a:t>
            </a:r>
            <a:r>
              <a:rPr lang="en-US" sz="2000" dirty="0" smtClean="0">
                <a:sym typeface="Symbol"/>
              </a:rPr>
              <a:t> </a:t>
            </a:r>
            <a:r>
              <a:rPr lang="en-US" sz="2000" dirty="0" smtClean="0"/>
              <a:t> </a:t>
            </a:r>
            <a:r>
              <a:rPr lang="en-US" sz="2000" dirty="0" err="1"/>
              <a:t>E</a:t>
            </a:r>
            <a:r>
              <a:rPr lang="en-US" sz="2000" baseline="-25000" dirty="0" err="1"/>
              <a:t>g</a:t>
            </a:r>
            <a:endParaRPr lang="en-US" sz="2000" dirty="0"/>
          </a:p>
          <a:p>
            <a:r>
              <a:rPr lang="en-US" sz="2000" dirty="0"/>
              <a:t> we need the states from the whole band W,</a:t>
            </a:r>
          </a:p>
          <a:p>
            <a:r>
              <a:rPr lang="en-US" sz="2000" dirty="0"/>
              <a:t>small R, large p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124200" y="2133600"/>
            <a:ext cx="5715000" cy="762000"/>
            <a:chOff x="1968" y="1776"/>
            <a:chExt cx="3600" cy="480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968" y="1776"/>
            <a:ext cx="1413" cy="480"/>
          </p:xfrm>
          <a:graphic>
            <a:graphicData uri="http://schemas.openxmlformats.org/presentationml/2006/ole">
              <p:oleObj spid="_x0000_s380932" name="Equations" r:id="rId3" imgW="1295280" imgH="482400" progId="Equation.2">
                <p:embed/>
              </p:oleObj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856" y="1824"/>
            <a:ext cx="1712" cy="350"/>
          </p:xfrm>
          <a:graphic>
            <a:graphicData uri="http://schemas.openxmlformats.org/presentationml/2006/ole">
              <p:oleObj spid="_x0000_s380933" name="Equations" r:id="rId4" imgW="1574640" imgH="419040" progId="Equation.2">
                <p:embed/>
              </p:oleObj>
            </a:graphicData>
          </a:graphic>
        </p:graphicFrame>
        <p:sp>
          <p:nvSpPr>
            <p:cNvPr id="2069" name="Line 20"/>
            <p:cNvSpPr>
              <a:spLocks noChangeShapeType="1"/>
            </p:cNvSpPr>
            <p:nvPr/>
          </p:nvSpPr>
          <p:spPr bwMode="auto">
            <a:xfrm>
              <a:off x="3504" y="2004"/>
              <a:ext cx="2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15816" y="3429000"/>
          <a:ext cx="3103984" cy="887413"/>
        </p:xfrm>
        <a:graphic>
          <a:graphicData uri="http://schemas.openxmlformats.org/presentationml/2006/ole">
            <p:oleObj spid="_x0000_s380930" name="Equations" r:id="rId5" imgW="1091880" imgH="419040" progId="Equation.2">
              <p:embed/>
            </p:oleObj>
          </a:graphicData>
        </a:graphic>
      </p:graphicFrame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724400" y="5753100"/>
            <a:ext cx="3048000" cy="876300"/>
            <a:chOff x="3696" y="3624"/>
            <a:chExt cx="1920" cy="552"/>
          </a:xfrm>
        </p:grpSpPr>
        <p:sp>
          <p:nvSpPr>
            <p:cNvPr id="2064" name="Oval 23"/>
            <p:cNvSpPr>
              <a:spLocks noChangeArrowheads="1"/>
            </p:cNvSpPr>
            <p:nvPr/>
          </p:nvSpPr>
          <p:spPr bwMode="auto">
            <a:xfrm>
              <a:off x="3696" y="3888"/>
              <a:ext cx="1920" cy="288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792" y="3624"/>
              <a:ext cx="1728" cy="504"/>
              <a:chOff x="3792" y="3624"/>
              <a:chExt cx="1728" cy="504"/>
            </a:xfrm>
          </p:grpSpPr>
          <p:sp>
            <p:nvSpPr>
              <p:cNvPr id="2066" name="Oval 25"/>
              <p:cNvSpPr>
                <a:spLocks noChangeArrowheads="1"/>
              </p:cNvSpPr>
              <p:nvPr/>
            </p:nvSpPr>
            <p:spPr bwMode="auto">
              <a:xfrm>
                <a:off x="3792" y="3936"/>
                <a:ext cx="1728" cy="192"/>
              </a:xfrm>
              <a:prstGeom prst="ellips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67" name="Text Box 26"/>
              <p:cNvSpPr txBox="1">
                <a:spLocks noChangeArrowheads="1"/>
              </p:cNvSpPr>
              <p:nvPr/>
            </p:nvSpPr>
            <p:spPr bwMode="auto">
              <a:xfrm>
                <a:off x="3974" y="3624"/>
                <a:ext cx="6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5050"/>
                    </a:solidFill>
                  </a:rPr>
                  <a:t>electron</a:t>
                </a:r>
              </a:p>
            </p:txBody>
          </p:sp>
          <p:sp>
            <p:nvSpPr>
              <p:cNvPr id="2068" name="Text Box 27"/>
              <p:cNvSpPr txBox="1">
                <a:spLocks noChangeArrowheads="1"/>
              </p:cNvSpPr>
              <p:nvPr/>
            </p:nvSpPr>
            <p:spPr bwMode="auto">
              <a:xfrm>
                <a:off x="5078" y="3624"/>
                <a:ext cx="3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00FF00"/>
                    </a:solidFill>
                  </a:rPr>
                  <a:t>hole</a:t>
                </a:r>
              </a:p>
            </p:txBody>
          </p:sp>
        </p:grpSp>
      </p:grpSp>
      <p:sp>
        <p:nvSpPr>
          <p:cNvPr id="2063" name="Text Box 28"/>
          <p:cNvSpPr txBox="1">
            <a:spLocks noChangeArrowheads="1"/>
          </p:cNvSpPr>
          <p:nvPr/>
        </p:nvSpPr>
        <p:spPr bwMode="auto">
          <a:xfrm>
            <a:off x="3491880" y="5003884"/>
            <a:ext cx="5650201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7030A0"/>
                </a:solidFill>
              </a:rPr>
              <a:t>Ln</a:t>
            </a:r>
            <a:r>
              <a:rPr lang="en-US" sz="1800" b="1" i="1" baseline="30000" dirty="0">
                <a:solidFill>
                  <a:srgbClr val="7030A0"/>
                </a:solidFill>
              </a:rPr>
              <a:t>2</a:t>
            </a:r>
            <a:r>
              <a:rPr lang="en-US" sz="1800" b="1" i="1" dirty="0">
                <a:solidFill>
                  <a:srgbClr val="7030A0"/>
                </a:solidFill>
              </a:rPr>
              <a:t> – factor : “</a:t>
            </a:r>
            <a:r>
              <a:rPr lang="en-US" sz="1800" b="1" i="1" dirty="0" err="1">
                <a:solidFill>
                  <a:srgbClr val="7030A0"/>
                </a:solidFill>
              </a:rPr>
              <a:t>capacitance”of</a:t>
            </a:r>
            <a:r>
              <a:rPr lang="en-US" sz="1800" b="1" i="1" dirty="0">
                <a:solidFill>
                  <a:srgbClr val="7030A0"/>
                </a:solidFill>
              </a:rPr>
              <a:t> elongated cigars of charges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004050" y="3449638"/>
          <a:ext cx="1911350" cy="741362"/>
        </p:xfrm>
        <a:graphic>
          <a:graphicData uri="http://schemas.openxmlformats.org/presentationml/2006/ole">
            <p:oleObj spid="_x0000_s380931" name="Equations" r:id="rId6" imgW="1079280" imgH="419040" progId="Equation.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FBA0E-F1A5-4766-BE45-51A42A44305F}" type="slidenum">
              <a:rPr lang="en-US" altLang="zh-TW"/>
              <a:pPr/>
              <a:t>2</a:t>
            </a:fld>
            <a:endParaRPr lang="en-US" altLang="zh-TW"/>
          </a:p>
        </p:txBody>
      </p:sp>
      <p:pic>
        <p:nvPicPr>
          <p:cNvPr id="37893" name="Picture 2" descr="fig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1196975"/>
            <a:ext cx="3553634" cy="266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07504" y="4077072"/>
            <a:ext cx="8208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/>
              <a:t>A </a:t>
            </a:r>
            <a:r>
              <a:rPr lang="en-US" altLang="zh-TW" sz="2000" b="1" i="1" dirty="0" smtClean="0"/>
              <a:t>Flexible</a:t>
            </a:r>
            <a:r>
              <a:rPr lang="en-US" altLang="zh-TW" sz="2000" dirty="0"/>
              <a:t>, </a:t>
            </a:r>
            <a:r>
              <a:rPr lang="en-US" altLang="zh-TW" sz="2000" b="1" i="1" dirty="0"/>
              <a:t>printed</a:t>
            </a:r>
            <a:r>
              <a:rPr lang="en-US" altLang="zh-TW" sz="2000" dirty="0"/>
              <a:t> plastic solar cell with </a:t>
            </a:r>
            <a:r>
              <a:rPr lang="en-US" altLang="zh-TW" sz="2000" b="1" i="1" dirty="0"/>
              <a:t>high efficiency</a:t>
            </a:r>
            <a:r>
              <a:rPr lang="en-US" altLang="zh-TW" sz="2000" dirty="0"/>
              <a:t>  made by SIMENS AG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32588" y="2565400"/>
            <a:ext cx="1979612" cy="1800225"/>
            <a:chOff x="3560" y="1565"/>
            <a:chExt cx="864" cy="920"/>
          </a:xfrm>
        </p:grpSpPr>
        <p:sp>
          <p:nvSpPr>
            <p:cNvPr id="37897" name="Rectangle 5"/>
            <p:cNvSpPr>
              <a:spLocks noChangeArrowheads="1"/>
            </p:cNvSpPr>
            <p:nvPr/>
          </p:nvSpPr>
          <p:spPr bwMode="auto">
            <a:xfrm>
              <a:off x="3560" y="1735"/>
              <a:ext cx="864" cy="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898" name="Rectangle 6" descr="大網點"/>
            <p:cNvSpPr>
              <a:spLocks noChangeArrowheads="1"/>
            </p:cNvSpPr>
            <p:nvPr/>
          </p:nvSpPr>
          <p:spPr bwMode="auto">
            <a:xfrm>
              <a:off x="3599" y="1603"/>
              <a:ext cx="792" cy="108"/>
            </a:xfrm>
            <a:prstGeom prst="rect">
              <a:avLst/>
            </a:prstGeom>
            <a:pattFill prst="lgConfetti">
              <a:fgClr>
                <a:srgbClr val="CC0000"/>
              </a:fgClr>
              <a:bgClr>
                <a:srgbClr val="0000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3656" y="1565"/>
              <a:ext cx="684" cy="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00" name="Rectangle 8"/>
            <p:cNvSpPr>
              <a:spLocks noChangeArrowheads="1"/>
            </p:cNvSpPr>
            <p:nvPr/>
          </p:nvSpPr>
          <p:spPr bwMode="auto">
            <a:xfrm>
              <a:off x="3560" y="1711"/>
              <a:ext cx="864" cy="2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3787" y="2251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b="1" i="1">
                  <a:latin typeface="Times New Roman" pitchFamily="18" charset="0"/>
                </a:rPr>
                <a:t>hν</a:t>
              </a:r>
            </a:p>
          </p:txBody>
        </p:sp>
        <p:sp>
          <p:nvSpPr>
            <p:cNvPr id="37902" name="AutoShape 10"/>
            <p:cNvSpPr>
              <a:spLocks noChangeArrowheads="1"/>
            </p:cNvSpPr>
            <p:nvPr/>
          </p:nvSpPr>
          <p:spPr bwMode="auto">
            <a:xfrm>
              <a:off x="3918" y="1834"/>
              <a:ext cx="136" cy="363"/>
            </a:xfrm>
            <a:prstGeom prst="upArrow">
              <a:avLst>
                <a:gd name="adj1" fmla="val 50000"/>
                <a:gd name="adj2" fmla="val 66728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214282" y="214290"/>
            <a:ext cx="6084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dirty="0"/>
              <a:t>Flexible </a:t>
            </a:r>
            <a:r>
              <a:rPr lang="en-US" altLang="zh-TW" sz="3600" dirty="0" smtClean="0"/>
              <a:t>solar </a:t>
            </a:r>
            <a:r>
              <a:rPr lang="en-US" altLang="zh-TW" sz="3600" dirty="0"/>
              <a:t>cells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53012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Physics of various optically active excitations,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their </a:t>
            </a:r>
            <a:r>
              <a:rPr lang="en-US" sz="2400" dirty="0" smtClean="0"/>
              <a:t>mutual transformations, dynamics and kinetics, constitute the most important fundamental and R&amp;D science.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e 3"/>
          <p:cNvGrpSpPr/>
          <p:nvPr/>
        </p:nvGrpSpPr>
        <p:grpSpPr>
          <a:xfrm>
            <a:off x="571472" y="1972600"/>
            <a:ext cx="3762372" cy="990600"/>
            <a:chOff x="4419600" y="4772044"/>
            <a:chExt cx="4343400" cy="1371600"/>
          </a:xfrm>
        </p:grpSpPr>
        <p:grpSp>
          <p:nvGrpSpPr>
            <p:cNvPr id="5" name="Group 1038"/>
            <p:cNvGrpSpPr>
              <a:grpSpLocks/>
            </p:cNvGrpSpPr>
            <p:nvPr/>
          </p:nvGrpSpPr>
          <p:grpSpPr bwMode="auto">
            <a:xfrm>
              <a:off x="4419600" y="4772044"/>
              <a:ext cx="4343400" cy="1371600"/>
              <a:chOff x="8541" y="5792"/>
              <a:chExt cx="6840" cy="2160"/>
            </a:xfrm>
          </p:grpSpPr>
          <p:sp>
            <p:nvSpPr>
              <p:cNvPr id="8" name="Rectangle 1039"/>
              <p:cNvSpPr>
                <a:spLocks noChangeArrowheads="1"/>
              </p:cNvSpPr>
              <p:nvPr/>
            </p:nvSpPr>
            <p:spPr bwMode="auto">
              <a:xfrm>
                <a:off x="8541" y="5792"/>
                <a:ext cx="6840" cy="7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Rectangle 1040"/>
              <p:cNvSpPr>
                <a:spLocks noChangeArrowheads="1"/>
              </p:cNvSpPr>
              <p:nvPr/>
            </p:nvSpPr>
            <p:spPr bwMode="auto">
              <a:xfrm>
                <a:off x="8541" y="7232"/>
                <a:ext cx="6840" cy="72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Oval 1041"/>
              <p:cNvSpPr>
                <a:spLocks noChangeArrowheads="1"/>
              </p:cNvSpPr>
              <p:nvPr/>
            </p:nvSpPr>
            <p:spPr bwMode="auto">
              <a:xfrm>
                <a:off x="8901" y="759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Oval 1042"/>
              <p:cNvSpPr>
                <a:spLocks noChangeArrowheads="1"/>
              </p:cNvSpPr>
              <p:nvPr/>
            </p:nvSpPr>
            <p:spPr bwMode="auto">
              <a:xfrm>
                <a:off x="14481" y="7592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Oval 1043"/>
              <p:cNvSpPr>
                <a:spLocks noChangeArrowheads="1"/>
              </p:cNvSpPr>
              <p:nvPr/>
            </p:nvSpPr>
            <p:spPr bwMode="auto">
              <a:xfrm>
                <a:off x="8901" y="6152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Oval 1044"/>
              <p:cNvSpPr>
                <a:spLocks noChangeArrowheads="1"/>
              </p:cNvSpPr>
              <p:nvPr/>
            </p:nvSpPr>
            <p:spPr bwMode="auto">
              <a:xfrm>
                <a:off x="12501" y="6212"/>
                <a:ext cx="180" cy="1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" name="Oval 1047"/>
            <p:cNvSpPr>
              <a:spLocks noChangeArrowheads="1"/>
            </p:cNvSpPr>
            <p:nvPr/>
          </p:nvSpPr>
          <p:spPr bwMode="auto">
            <a:xfrm>
              <a:off x="4495800" y="4953000"/>
              <a:ext cx="457200" cy="1143000"/>
            </a:xfrm>
            <a:prstGeom prst="ellipse">
              <a:avLst/>
            </a:prstGeom>
            <a:noFill/>
            <a:ln w="9525">
              <a:solidFill>
                <a:srgbClr val="993366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993366"/>
                </a:solidFill>
              </a:endParaRPr>
            </a:p>
          </p:txBody>
        </p:sp>
        <p:sp>
          <p:nvSpPr>
            <p:cNvPr id="7" name="Oval 1049"/>
            <p:cNvSpPr>
              <a:spLocks noChangeArrowheads="1"/>
            </p:cNvSpPr>
            <p:nvPr/>
          </p:nvSpPr>
          <p:spPr bwMode="auto">
            <a:xfrm rot="-3172690">
              <a:off x="7335044" y="4544219"/>
              <a:ext cx="547687" cy="2003425"/>
            </a:xfrm>
            <a:prstGeom prst="ellipse">
              <a:avLst/>
            </a:prstGeom>
            <a:noFill/>
            <a:ln w="9525">
              <a:solidFill>
                <a:srgbClr val="99336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" name="Group 1029"/>
          <p:cNvGrpSpPr>
            <a:grpSpLocks/>
          </p:cNvGrpSpPr>
          <p:nvPr/>
        </p:nvGrpSpPr>
        <p:grpSpPr bwMode="auto">
          <a:xfrm>
            <a:off x="6301910" y="1901162"/>
            <a:ext cx="1627786" cy="990600"/>
            <a:chOff x="3141" y="5792"/>
            <a:chExt cx="2695" cy="1980"/>
          </a:xfrm>
        </p:grpSpPr>
        <p:sp>
          <p:nvSpPr>
            <p:cNvPr id="15" name="Rectangle 1030"/>
            <p:cNvSpPr>
              <a:spLocks noChangeArrowheads="1"/>
            </p:cNvSpPr>
            <p:nvPr/>
          </p:nvSpPr>
          <p:spPr bwMode="auto">
            <a:xfrm>
              <a:off x="3141" y="5792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1031"/>
            <p:cNvSpPr>
              <a:spLocks noChangeArrowheads="1"/>
            </p:cNvSpPr>
            <p:nvPr/>
          </p:nvSpPr>
          <p:spPr bwMode="auto">
            <a:xfrm>
              <a:off x="3141" y="7232"/>
              <a:ext cx="2340" cy="5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Oval 1032"/>
            <p:cNvSpPr>
              <a:spLocks noChangeArrowheads="1"/>
            </p:cNvSpPr>
            <p:nvPr/>
          </p:nvSpPr>
          <p:spPr bwMode="auto">
            <a:xfrm>
              <a:off x="3774" y="5972"/>
              <a:ext cx="180" cy="1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Oval 1033"/>
            <p:cNvSpPr>
              <a:spLocks noChangeArrowheads="1"/>
            </p:cNvSpPr>
            <p:nvPr/>
          </p:nvSpPr>
          <p:spPr bwMode="auto">
            <a:xfrm>
              <a:off x="4946" y="7412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036"/>
            <p:cNvSpPr>
              <a:spLocks noChangeShapeType="1"/>
            </p:cNvSpPr>
            <p:nvPr/>
          </p:nvSpPr>
          <p:spPr bwMode="auto">
            <a:xfrm flipH="1">
              <a:off x="3234" y="5972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37"/>
            <p:cNvSpPr>
              <a:spLocks noChangeShapeType="1"/>
            </p:cNvSpPr>
            <p:nvPr/>
          </p:nvSpPr>
          <p:spPr bwMode="auto">
            <a:xfrm>
              <a:off x="5296" y="7592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lèche droite 20"/>
          <p:cNvSpPr/>
          <p:nvPr/>
        </p:nvSpPr>
        <p:spPr bwMode="auto">
          <a:xfrm>
            <a:off x="4786314" y="2258352"/>
            <a:ext cx="1000132" cy="330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1472" y="3198194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small electric field F – </a:t>
            </a:r>
            <a:r>
              <a:rPr lang="en-US" sz="1800" b="0" dirty="0" err="1" smtClean="0"/>
              <a:t>exiton</a:t>
            </a:r>
            <a:r>
              <a:rPr lang="en-US" sz="1800" b="0" dirty="0" smtClean="0"/>
              <a:t> is </a:t>
            </a:r>
            <a:r>
              <a:rPr lang="en-US" sz="1800" b="0" dirty="0" err="1" smtClean="0"/>
              <a:t>preseved</a:t>
            </a:r>
            <a:endParaRPr lang="en-US" sz="1800" b="0" dirty="0"/>
          </a:p>
        </p:txBody>
      </p:sp>
      <p:sp>
        <p:nvSpPr>
          <p:cNvPr id="23" name="ZoneTexte 22"/>
          <p:cNvSpPr txBox="1"/>
          <p:nvPr/>
        </p:nvSpPr>
        <p:spPr>
          <a:xfrm>
            <a:off x="4786314" y="3044170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High electric field F – </a:t>
            </a:r>
            <a:r>
              <a:rPr lang="en-US" sz="1800" b="0" dirty="0" err="1" smtClean="0"/>
              <a:t>exciton</a:t>
            </a:r>
            <a:r>
              <a:rPr lang="en-US" sz="1800" b="0" dirty="0" smtClean="0"/>
              <a:t> is destroyed and particles participate in photoconductivity</a:t>
            </a:r>
            <a:endParaRPr lang="en-US" sz="1800" b="0" dirty="0"/>
          </a:p>
        </p:txBody>
      </p:sp>
      <p:sp>
        <p:nvSpPr>
          <p:cNvPr id="24" name="ZoneTexte 23"/>
          <p:cNvSpPr txBox="1"/>
          <p:nvPr/>
        </p:nvSpPr>
        <p:spPr>
          <a:xfrm>
            <a:off x="5508104" y="4365104"/>
            <a:ext cx="1526280" cy="46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eFR</a:t>
            </a:r>
            <a:r>
              <a:rPr lang="en-US" baseline="-25000" dirty="0" err="1" smtClean="0"/>
              <a:t>ex</a:t>
            </a:r>
            <a:r>
              <a:rPr lang="en-US" dirty="0" smtClean="0"/>
              <a:t>&gt;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76200" y="76200"/>
            <a:ext cx="8229600" cy="914400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CC0066"/>
                </a:solidFill>
                <a:latin typeface="+mj-lt"/>
                <a:ea typeface="+mj-ea"/>
                <a:cs typeface="+mj-cs"/>
              </a:rPr>
              <a:t>Ionization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a shallow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Wannier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-Mott  exciton by the electric field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(field induced exciton dissociation)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FE5D-21E6-4CEC-AE3C-E54AC72E88CF}" type="slidenum">
              <a:rPr lang="fr-FR"/>
              <a:pPr/>
              <a:t>21</a:t>
            </a:fld>
            <a:endParaRPr lang="fr-FR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200" y="4841875"/>
            <a:ext cx="4724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2000" b="0" dirty="0">
                <a:effectLst/>
              </a:rPr>
              <a:t>D. Moses, A.J. </a:t>
            </a:r>
            <a:r>
              <a:rPr lang="fr-FR" sz="2000" b="0" dirty="0" err="1">
                <a:effectLst/>
              </a:rPr>
              <a:t>Heeger</a:t>
            </a:r>
            <a:r>
              <a:rPr lang="fr-FR" sz="2000" b="0" dirty="0">
                <a:effectLst/>
              </a:rPr>
              <a:t>, </a:t>
            </a:r>
            <a:r>
              <a:rPr lang="fr-FR" sz="2000" b="0" dirty="0" smtClean="0">
                <a:effectLst/>
              </a:rPr>
              <a:t>S.B., </a:t>
            </a:r>
            <a:r>
              <a:rPr lang="fr-FR" sz="2000" b="0" dirty="0" err="1" smtClean="0">
                <a:effectLst/>
              </a:rPr>
              <a:t>N.Kirova</a:t>
            </a:r>
            <a:r>
              <a:rPr lang="fr-FR" sz="2000" b="0" dirty="0" smtClean="0">
                <a:effectLst/>
              </a:rPr>
              <a:t>., </a:t>
            </a:r>
            <a:r>
              <a:rPr lang="fr-FR" sz="2000" b="0" dirty="0">
                <a:effectLst/>
              </a:rPr>
              <a:t>2000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709988" y="3130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>
              <a:effectLst/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486400" y="4038600"/>
          <a:ext cx="2743200" cy="803275"/>
        </p:xfrm>
        <a:graphic>
          <a:graphicData uri="http://schemas.openxmlformats.org/presentationml/2006/ole">
            <p:oleObj spid="_x0000_s364546" name="Équation" r:id="rId4" imgW="1727200" imgH="508000" progId="Equation.3">
              <p:embed/>
            </p:oleObj>
          </a:graphicData>
        </a:graphic>
      </p:graphicFrame>
      <p:pic>
        <p:nvPicPr>
          <p:cNvPr id="41992" name="Picture 8" descr="C:\Documents and Settings\Kirova\Bureau\Excitons-CSR_fichiers\b917724h-f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4664"/>
            <a:ext cx="3457575" cy="25908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28600" y="5589240"/>
            <a:ext cx="8961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 smtClean="0">
                <a:solidFill>
                  <a:srgbClr val="6562F4"/>
                </a:solidFill>
                <a:effectLst/>
              </a:rPr>
              <a:t> </a:t>
            </a:r>
            <a:r>
              <a:rPr lang="fr-FR" sz="2200" i="1" dirty="0" err="1" smtClean="0">
                <a:solidFill>
                  <a:srgbClr val="6562F4"/>
                </a:solidFill>
              </a:rPr>
              <a:t>Pr</a:t>
            </a:r>
            <a:r>
              <a:rPr lang="fr-FR" sz="2200" i="1" dirty="0" err="1" smtClean="0">
                <a:solidFill>
                  <a:srgbClr val="6562F4"/>
                </a:solidFill>
                <a:effectLst/>
              </a:rPr>
              <a:t>oblem</a:t>
            </a:r>
            <a:r>
              <a:rPr lang="fr-FR" sz="2200" i="1" dirty="0" smtClean="0">
                <a:solidFill>
                  <a:srgbClr val="6562F4"/>
                </a:solidFill>
                <a:effectLst/>
              </a:rPr>
              <a:t> 1: </a:t>
            </a:r>
            <a:r>
              <a:rPr lang="fr-FR" sz="2200" b="0" dirty="0" smtClean="0">
                <a:effectLst/>
              </a:rPr>
              <a:t>singlet </a:t>
            </a:r>
            <a:r>
              <a:rPr lang="fr-FR" sz="2200" b="0" dirty="0" err="1" smtClean="0">
                <a:effectLst/>
              </a:rPr>
              <a:t>excton</a:t>
            </a:r>
            <a:r>
              <a:rPr lang="fr-FR" sz="2200" b="0" dirty="0" smtClean="0">
                <a:effectLst/>
              </a:rPr>
              <a:t> </a:t>
            </a:r>
            <a:r>
              <a:rPr lang="fr-FR" sz="2200" b="0" dirty="0" err="1" smtClean="0">
                <a:effectLst/>
              </a:rPr>
              <a:t>estimated</a:t>
            </a:r>
            <a:r>
              <a:rPr lang="fr-FR" sz="2200" b="0" dirty="0" smtClean="0">
                <a:effectLst/>
              </a:rPr>
              <a:t> </a:t>
            </a:r>
            <a:r>
              <a:rPr lang="fr-FR" sz="2200" b="0" dirty="0" err="1" smtClean="0">
                <a:effectLst/>
              </a:rPr>
              <a:t>energy</a:t>
            </a:r>
            <a:r>
              <a:rPr lang="fr-FR" sz="2200" b="0" dirty="0" smtClean="0">
                <a:effectLst/>
              </a:rPr>
              <a:t> </a:t>
            </a:r>
            <a:r>
              <a:rPr lang="fr-FR" sz="2200" b="0" dirty="0" err="1" smtClean="0">
                <a:effectLst/>
              </a:rPr>
              <a:t>is</a:t>
            </a:r>
            <a:r>
              <a:rPr lang="fr-FR" sz="2200" b="0" dirty="0" smtClean="0">
                <a:effectLst/>
              </a:rPr>
              <a:t> </a:t>
            </a:r>
            <a:r>
              <a:rPr lang="fr-FR" sz="2200" b="0" dirty="0" err="1" smtClean="0">
                <a:effectLst/>
              </a:rPr>
              <a:t>too</a:t>
            </a:r>
            <a:r>
              <a:rPr lang="fr-FR" sz="2200" b="0" dirty="0" smtClean="0">
                <a:effectLst/>
              </a:rPr>
              <a:t> </a:t>
            </a:r>
            <a:r>
              <a:rPr lang="fr-FR" sz="2200" b="0" dirty="0" err="1" smtClean="0">
                <a:effectLst/>
              </a:rPr>
              <a:t>small</a:t>
            </a:r>
            <a:r>
              <a:rPr lang="fr-FR" sz="2200" b="0" dirty="0" smtClean="0">
                <a:effectLst/>
              </a:rPr>
              <a:t>, &lt;0.1eV </a:t>
            </a:r>
          </a:p>
          <a:p>
            <a:r>
              <a:rPr lang="fr-FR" sz="2200" i="1" dirty="0" err="1" smtClean="0">
                <a:solidFill>
                  <a:srgbClr val="6562F4"/>
                </a:solidFill>
              </a:rPr>
              <a:t>P</a:t>
            </a:r>
            <a:r>
              <a:rPr lang="fr-FR" sz="2200" i="1" dirty="0" err="1" smtClean="0">
                <a:solidFill>
                  <a:srgbClr val="6562F4"/>
                </a:solidFill>
                <a:effectLst/>
              </a:rPr>
              <a:t>roblem</a:t>
            </a:r>
            <a:r>
              <a:rPr lang="fr-FR" sz="2200" i="1" dirty="0" smtClean="0">
                <a:solidFill>
                  <a:srgbClr val="6562F4"/>
                </a:solidFill>
                <a:effectLst/>
              </a:rPr>
              <a:t> 2: </a:t>
            </a:r>
            <a:r>
              <a:rPr lang="fr-FR" sz="2200" b="0" dirty="0" smtClean="0">
                <a:effectLst/>
              </a:rPr>
              <a:t>triplet exciton </a:t>
            </a:r>
            <a:r>
              <a:rPr lang="fr-FR" sz="2200" b="0" dirty="0" err="1" smtClean="0">
                <a:effectLst/>
              </a:rPr>
              <a:t>binding</a:t>
            </a:r>
            <a:r>
              <a:rPr lang="fr-FR" sz="2200" b="0" dirty="0" smtClean="0">
                <a:effectLst/>
              </a:rPr>
              <a:t> </a:t>
            </a:r>
            <a:r>
              <a:rPr lang="fr-FR" sz="2200" b="0" dirty="0" err="1" smtClean="0">
                <a:effectLst/>
              </a:rPr>
              <a:t>energy</a:t>
            </a:r>
            <a:r>
              <a:rPr lang="fr-FR" sz="2200" b="0" dirty="0" smtClean="0">
                <a:effectLst/>
              </a:rPr>
              <a:t> ~0.7-0.9 </a:t>
            </a:r>
            <a:r>
              <a:rPr lang="fr-FR" sz="2200" b="0" dirty="0" smtClean="0">
                <a:effectLst/>
              </a:rPr>
              <a:t>eV </a:t>
            </a:r>
            <a:r>
              <a:rPr lang="fr-FR" sz="2200" b="0" dirty="0" err="1" smtClean="0">
                <a:effectLst/>
              </a:rPr>
              <a:t>is</a:t>
            </a:r>
            <a:r>
              <a:rPr lang="fr-FR" sz="2200" b="0" dirty="0" smtClean="0">
                <a:effectLst/>
              </a:rPr>
              <a:t> </a:t>
            </a:r>
            <a:r>
              <a:rPr lang="fr-FR" sz="2200" b="0" dirty="0" err="1" smtClean="0">
                <a:effectLst/>
              </a:rPr>
              <a:t>too</a:t>
            </a:r>
            <a:r>
              <a:rPr lang="fr-FR" sz="2200" b="0" dirty="0" smtClean="0">
                <a:effectLst/>
              </a:rPr>
              <a:t> </a:t>
            </a:r>
            <a:r>
              <a:rPr lang="fr-FR" sz="2200" b="0" dirty="0" err="1" smtClean="0">
                <a:effectLst/>
              </a:rPr>
              <a:t>high</a:t>
            </a:r>
            <a:endParaRPr lang="fr-FR" sz="2200" b="0" dirty="0" smtClean="0">
              <a:effectLst/>
            </a:endParaRPr>
          </a:p>
          <a:p>
            <a:r>
              <a:rPr lang="fr-FR" sz="2200" i="1" dirty="0" err="1" smtClean="0">
                <a:solidFill>
                  <a:srgbClr val="6562F4"/>
                </a:solidFill>
                <a:effectLst/>
              </a:rPr>
              <a:t>Resolution</a:t>
            </a:r>
            <a:r>
              <a:rPr lang="fr-FR" sz="2200" i="1" dirty="0" smtClean="0">
                <a:solidFill>
                  <a:srgbClr val="6562F4"/>
                </a:solidFill>
                <a:effectLst/>
              </a:rPr>
              <a:t>: </a:t>
            </a:r>
            <a:r>
              <a:rPr lang="fr-FR" sz="2200" dirty="0" err="1" smtClean="0">
                <a:solidFill>
                  <a:srgbClr val="E96DD7"/>
                </a:solidFill>
                <a:effectLst/>
              </a:rPr>
              <a:t>electronic</a:t>
            </a:r>
            <a:r>
              <a:rPr lang="fr-FR" sz="2200" dirty="0" smtClean="0">
                <a:solidFill>
                  <a:srgbClr val="E96DD7"/>
                </a:solidFill>
                <a:effectLst/>
              </a:rPr>
              <a:t> </a:t>
            </a:r>
            <a:r>
              <a:rPr lang="fr-FR" sz="2200" dirty="0" err="1" smtClean="0">
                <a:solidFill>
                  <a:srgbClr val="E96DD7"/>
                </a:solidFill>
                <a:effectLst/>
              </a:rPr>
              <a:t>correlations</a:t>
            </a:r>
            <a:endParaRPr lang="fr-FR" sz="2200" dirty="0">
              <a:solidFill>
                <a:srgbClr val="E96DD7"/>
              </a:solidFill>
              <a:effectLst/>
            </a:endParaRPr>
          </a:p>
        </p:txBody>
      </p:sp>
      <p:grpSp>
        <p:nvGrpSpPr>
          <p:cNvPr id="2" name="Groupe 23"/>
          <p:cNvGrpSpPr/>
          <p:nvPr/>
        </p:nvGrpSpPr>
        <p:grpSpPr>
          <a:xfrm>
            <a:off x="-252536" y="-27384"/>
            <a:ext cx="4191000" cy="3927475"/>
            <a:chOff x="76200" y="914400"/>
            <a:chExt cx="4572000" cy="434340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6200" y="914400"/>
              <a:ext cx="4572000" cy="4343400"/>
              <a:chOff x="-192" y="624"/>
              <a:chExt cx="3312" cy="3168"/>
            </a:xfrm>
          </p:grpSpPr>
          <p:pic>
            <p:nvPicPr>
              <p:cNvPr id="41987" name="Picture 3" descr="figure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192" y="624"/>
                <a:ext cx="3312" cy="3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7" name="Rectangle 13"/>
              <p:cNvSpPr>
                <a:spLocks noChangeArrowheads="1"/>
              </p:cNvSpPr>
              <p:nvPr/>
            </p:nvSpPr>
            <p:spPr bwMode="auto">
              <a:xfrm>
                <a:off x="1296" y="2256"/>
                <a:ext cx="1392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304800" y="1143000"/>
              <a:ext cx="1021329" cy="442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Exciton</a:t>
              </a:r>
              <a:endParaRPr lang="fr-FR" sz="2000" dirty="0"/>
            </a:p>
          </p:txBody>
        </p:sp>
        <p:cxnSp>
          <p:nvCxnSpPr>
            <p:cNvPr id="17" name="Connecteur droit avec flèche 16"/>
            <p:cNvCxnSpPr>
              <a:stCxn id="11" idx="2"/>
            </p:cNvCxnSpPr>
            <p:nvPr/>
          </p:nvCxnSpPr>
          <p:spPr bwMode="auto">
            <a:xfrm>
              <a:off x="815464" y="1585482"/>
              <a:ext cx="1089536" cy="4719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2590800" y="990600"/>
              <a:ext cx="1400523" cy="442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/>
                <a:t>Band </a:t>
              </a:r>
              <a:r>
                <a:rPr lang="fr-FR" sz="2000" dirty="0" err="1" smtClean="0"/>
                <a:t>edge</a:t>
              </a:r>
              <a:endParaRPr lang="fr-FR" sz="2000" dirty="0"/>
            </a:p>
          </p:txBody>
        </p:sp>
        <p:cxnSp>
          <p:nvCxnSpPr>
            <p:cNvPr id="20" name="Connecteur droit avec flèche 19"/>
            <p:cNvCxnSpPr/>
            <p:nvPr/>
          </p:nvCxnSpPr>
          <p:spPr bwMode="auto">
            <a:xfrm rot="5400000">
              <a:off x="2432566" y="1365766"/>
              <a:ext cx="392668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47D6-A1E0-4B37-9F42-9E277698D9A9}" type="slidenum">
              <a:rPr lang="fr-FR"/>
              <a:pPr/>
              <a:t>22</a:t>
            </a:fld>
            <a:endParaRPr lang="fr-FR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458200" cy="1124744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EELS method- electron energy loss spectroscopy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sz="2700" b="1" dirty="0" smtClean="0"/>
              <a:t>Access to the </a:t>
            </a:r>
            <a:r>
              <a:rPr lang="en-US" sz="2700" b="1" dirty="0" err="1" smtClean="0"/>
              <a:t>exciton’s</a:t>
            </a:r>
            <a:r>
              <a:rPr lang="en-US" sz="2700" b="1" dirty="0" smtClean="0"/>
              <a:t> momentum (unlike P=0 only in optics).</a:t>
            </a:r>
            <a:br>
              <a:rPr lang="en-US" sz="2700" b="1" dirty="0" smtClean="0"/>
            </a:br>
            <a:r>
              <a:rPr lang="en-US" sz="2700" b="1" dirty="0" smtClean="0"/>
              <a:t>Proof for </a:t>
            </a:r>
            <a:r>
              <a:rPr lang="en-US" sz="2700" b="1" dirty="0" err="1" smtClean="0"/>
              <a:t>coexistance</a:t>
            </a:r>
            <a:r>
              <a:rPr lang="en-US" sz="2700" b="1" dirty="0" smtClean="0"/>
              <a:t> of localized and mobile </a:t>
            </a:r>
            <a:r>
              <a:rPr lang="en-US" sz="2700" b="1" dirty="0" err="1" smtClean="0"/>
              <a:t>excitons</a:t>
            </a:r>
            <a:r>
              <a:rPr lang="en-US" sz="2700" b="1" dirty="0" smtClean="0"/>
              <a:t>.</a:t>
            </a:r>
            <a:endParaRPr lang="en-US" sz="2700" b="1" dirty="0"/>
          </a:p>
        </p:txBody>
      </p:sp>
      <p:pic>
        <p:nvPicPr>
          <p:cNvPr id="30725" name="Picture 5" descr="C:\DOCUME~1\brazov\LOCALS~1\Temp\\msotw9_temp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528" y="1412776"/>
            <a:ext cx="5436096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62400" y="6048375"/>
            <a:ext cx="48768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b="0" dirty="0" err="1">
                <a:solidFill>
                  <a:schemeClr val="accent2"/>
                </a:solidFill>
              </a:rPr>
              <a:t>Localized</a:t>
            </a:r>
            <a:r>
              <a:rPr lang="fr-FR" sz="2000" b="0" dirty="0">
                <a:solidFill>
                  <a:schemeClr val="accent2"/>
                </a:solidFill>
              </a:rPr>
              <a:t> and </a:t>
            </a:r>
            <a:r>
              <a:rPr lang="fr-FR" sz="2000" b="0" dirty="0" err="1">
                <a:solidFill>
                  <a:schemeClr val="accent2"/>
                </a:solidFill>
              </a:rPr>
              <a:t>delocalized</a:t>
            </a:r>
            <a:r>
              <a:rPr lang="fr-FR" sz="2000" b="0" dirty="0">
                <a:solidFill>
                  <a:schemeClr val="accent2"/>
                </a:solidFill>
              </a:rPr>
              <a:t> singlet </a:t>
            </a:r>
            <a:r>
              <a:rPr lang="fr-FR" sz="2000" b="0" dirty="0" smtClean="0">
                <a:solidFill>
                  <a:schemeClr val="accent2"/>
                </a:solidFill>
              </a:rPr>
              <a:t>excitons</a:t>
            </a:r>
            <a:endParaRPr lang="fr-FR" sz="2000" b="0" dirty="0">
              <a:solidFill>
                <a:schemeClr val="accent2"/>
              </a:solidFill>
            </a:endParaRPr>
          </a:p>
          <a:p>
            <a:r>
              <a:rPr lang="fr-FR" sz="2000" b="0" dirty="0">
                <a:solidFill>
                  <a:schemeClr val="accent2"/>
                </a:solidFill>
              </a:rPr>
              <a:t>M. </a:t>
            </a:r>
            <a:r>
              <a:rPr lang="fr-FR" sz="2000" b="0" dirty="0" err="1">
                <a:solidFill>
                  <a:schemeClr val="accent2"/>
                </a:solidFill>
              </a:rPr>
              <a:t>Knupfer</a:t>
            </a:r>
            <a:r>
              <a:rPr lang="fr-FR" sz="2000" b="0" dirty="0">
                <a:solidFill>
                  <a:schemeClr val="accent2"/>
                </a:solidFill>
              </a:rPr>
              <a:t> et al, </a:t>
            </a:r>
            <a:r>
              <a:rPr lang="fr-FR" sz="2000" b="0" dirty="0" smtClean="0">
                <a:solidFill>
                  <a:schemeClr val="accent2"/>
                </a:solidFill>
              </a:rPr>
              <a:t>Germany (1998)</a:t>
            </a:r>
            <a:endParaRPr lang="en-US" sz="2000" b="0" dirty="0">
              <a:solidFill>
                <a:schemeClr val="accent2"/>
              </a:solidFill>
            </a:endParaRPr>
          </a:p>
        </p:txBody>
      </p:sp>
      <p:grpSp>
        <p:nvGrpSpPr>
          <p:cNvPr id="2" name="Groupe 6"/>
          <p:cNvGrpSpPr/>
          <p:nvPr/>
        </p:nvGrpSpPr>
        <p:grpSpPr>
          <a:xfrm>
            <a:off x="428596" y="4497140"/>
            <a:ext cx="3200235" cy="1616481"/>
            <a:chOff x="428596" y="3071810"/>
            <a:chExt cx="3200235" cy="1616481"/>
          </a:xfrm>
        </p:grpSpPr>
        <p:cxnSp>
          <p:nvCxnSpPr>
            <p:cNvPr id="8" name="Connecteur droit avec flèche 7"/>
            <p:cNvCxnSpPr/>
            <p:nvPr/>
          </p:nvCxnSpPr>
          <p:spPr bwMode="auto">
            <a:xfrm>
              <a:off x="428596" y="3786190"/>
              <a:ext cx="107157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ZoneTexte 8"/>
            <p:cNvSpPr txBox="1"/>
            <p:nvPr/>
          </p:nvSpPr>
          <p:spPr>
            <a:xfrm>
              <a:off x="428596" y="3143248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e: </a:t>
              </a:r>
              <a:r>
                <a:rPr lang="en-US" dirty="0" err="1" smtClean="0"/>
                <a:t>E,p</a:t>
              </a:r>
              <a:endParaRPr lang="en-US" dirty="0"/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flipV="1">
              <a:off x="1500166" y="3429000"/>
              <a:ext cx="969373" cy="3571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ZoneTexte 11"/>
            <p:cNvSpPr txBox="1"/>
            <p:nvPr/>
          </p:nvSpPr>
          <p:spPr>
            <a:xfrm>
              <a:off x="2469539" y="3071810"/>
              <a:ext cx="1159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e: </a:t>
              </a:r>
              <a:r>
                <a:rPr lang="en-US" dirty="0" err="1" smtClean="0"/>
                <a:t>E`,p</a:t>
              </a:r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13" name="Freeform 45"/>
            <p:cNvSpPr>
              <a:spLocks/>
            </p:cNvSpPr>
            <p:nvPr/>
          </p:nvSpPr>
          <p:spPr bwMode="auto">
            <a:xfrm rot="2171999">
              <a:off x="1455247" y="3937850"/>
              <a:ext cx="558389" cy="137116"/>
            </a:xfrm>
            <a:custGeom>
              <a:avLst/>
              <a:gdLst>
                <a:gd name="T0" fmla="*/ 0 w 336"/>
                <a:gd name="T1" fmla="*/ 120967514 h 104"/>
                <a:gd name="T2" fmla="*/ 120967506 w 336"/>
                <a:gd name="T3" fmla="*/ 241935028 h 104"/>
                <a:gd name="T4" fmla="*/ 362902467 w 336"/>
                <a:gd name="T5" fmla="*/ 0 h 104"/>
                <a:gd name="T6" fmla="*/ 604837479 w 336"/>
                <a:gd name="T7" fmla="*/ 241935028 h 104"/>
                <a:gd name="T8" fmla="*/ 846772589 w 336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04"/>
                <a:gd name="T17" fmla="*/ 336 w 336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04">
                  <a:moveTo>
                    <a:pt x="0" y="48"/>
                  </a:moveTo>
                  <a:cubicBezTo>
                    <a:pt x="12" y="76"/>
                    <a:pt x="24" y="104"/>
                    <a:pt x="48" y="96"/>
                  </a:cubicBezTo>
                  <a:cubicBezTo>
                    <a:pt x="72" y="88"/>
                    <a:pt x="112" y="0"/>
                    <a:pt x="144" y="0"/>
                  </a:cubicBezTo>
                  <a:cubicBezTo>
                    <a:pt x="176" y="0"/>
                    <a:pt x="208" y="96"/>
                    <a:pt x="240" y="96"/>
                  </a:cubicBezTo>
                  <a:cubicBezTo>
                    <a:pt x="272" y="96"/>
                    <a:pt x="304" y="48"/>
                    <a:pt x="336" y="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00232" y="4226626"/>
              <a:ext cx="1083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err="1" smtClean="0"/>
                <a:t>exciton</a:t>
              </a:r>
              <a:endParaRPr lang="en-US" sz="2400" b="0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42844" y="1560772"/>
            <a:ext cx="5437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High energy electrons passes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through </a:t>
            </a:r>
            <a:r>
              <a:rPr lang="en-US" sz="2400" b="0" dirty="0" smtClean="0"/>
              <a:t>the crystal</a:t>
            </a:r>
          </a:p>
          <a:p>
            <a:r>
              <a:rPr lang="en-US" sz="2400" b="0" dirty="0" smtClean="0"/>
              <a:t>The output energy </a:t>
            </a:r>
            <a:r>
              <a:rPr lang="en-US" sz="2400" b="0" dirty="0" smtClean="0"/>
              <a:t>E` </a:t>
            </a:r>
            <a:r>
              <a:rPr lang="en-US" sz="2400" b="0" dirty="0" smtClean="0"/>
              <a:t>and momentum p` determine the losses inside the crystal, hence the energy of emitted elementary excitations  (excitons)</a:t>
            </a:r>
          </a:p>
          <a:p>
            <a:r>
              <a:rPr lang="en-US" sz="2400" b="1" dirty="0" smtClean="0"/>
              <a:t>E`(p`)-E(p) = </a:t>
            </a:r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ex</a:t>
            </a:r>
            <a:r>
              <a:rPr lang="en-US" sz="2400" b="1" dirty="0" smtClean="0"/>
              <a:t>(p`-p)</a:t>
            </a:r>
            <a:endParaRPr lang="en-US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174682" cy="57606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Non-geminate excitons</a:t>
            </a:r>
            <a:br>
              <a:rPr lang="en-US" sz="2400" b="1" dirty="0" smtClean="0">
                <a:solidFill>
                  <a:srgbClr val="FF00FF"/>
                </a:solidFill>
              </a:rPr>
            </a:br>
            <a:r>
              <a:rPr lang="en-US" sz="2200" b="1" dirty="0" smtClean="0">
                <a:solidFill>
                  <a:srgbClr val="FF00FF"/>
                </a:solidFill>
              </a:rPr>
              <a:t>They are formed in light emitting diodes (LED), or under intensive pumping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400" b="1" dirty="0" smtClean="0">
              <a:solidFill>
                <a:srgbClr val="FF00FF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0781"/>
            <a:ext cx="6660232" cy="186022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Electron in conducting band meets a hole in valence band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The two can form a hydrogen-like bound state. 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Exciton</a:t>
            </a:r>
            <a:r>
              <a:rPr lang="en-US" sz="2400" b="1" i="1" dirty="0" smtClean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Can have any orbital angular </a:t>
            </a:r>
            <a:r>
              <a:rPr lang="en-US" dirty="0" smtClean="0"/>
              <a:t>momentum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/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Can have total spin  s=0 or spin </a:t>
            </a:r>
            <a:r>
              <a:rPr lang="en-US" dirty="0" smtClean="0"/>
              <a:t>s=1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600" dirty="0" smtClean="0"/>
              <a:t>Ratio of TE/SE=3/1</a:t>
            </a:r>
            <a:endParaRPr lang="en-US" sz="2600" dirty="0" smtClean="0"/>
          </a:p>
        </p:txBody>
      </p:sp>
      <p:grpSp>
        <p:nvGrpSpPr>
          <p:cNvPr id="2" name="Groupe 66"/>
          <p:cNvGrpSpPr>
            <a:grpSpLocks/>
          </p:cNvGrpSpPr>
          <p:nvPr/>
        </p:nvGrpSpPr>
        <p:grpSpPr bwMode="auto">
          <a:xfrm>
            <a:off x="6948264" y="1412776"/>
            <a:ext cx="1757362" cy="1752600"/>
            <a:chOff x="7086600" y="2209800"/>
            <a:chExt cx="1757382" cy="1752593"/>
          </a:xfrm>
        </p:grpSpPr>
        <p:sp>
          <p:nvSpPr>
            <p:cNvPr id="28677" name="Text Box 9"/>
            <p:cNvSpPr txBox="1">
              <a:spLocks noChangeArrowheads="1"/>
            </p:cNvSpPr>
            <p:nvPr/>
          </p:nvSpPr>
          <p:spPr bwMode="auto">
            <a:xfrm>
              <a:off x="7086600" y="2209800"/>
              <a:ext cx="3127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grpSp>
          <p:nvGrpSpPr>
            <p:cNvPr id="3" name="Groupe 65"/>
            <p:cNvGrpSpPr>
              <a:grpSpLocks/>
            </p:cNvGrpSpPr>
            <p:nvPr/>
          </p:nvGrpSpPr>
          <p:grpSpPr bwMode="auto">
            <a:xfrm>
              <a:off x="7357289" y="2500306"/>
              <a:ext cx="1486693" cy="1462087"/>
              <a:chOff x="7357289" y="2500306"/>
              <a:chExt cx="1486693" cy="1462087"/>
            </a:xfrm>
          </p:grpSpPr>
          <p:grpSp>
            <p:nvGrpSpPr>
              <p:cNvPr id="4" name="Groupe 62"/>
              <p:cNvGrpSpPr>
                <a:grpSpLocks/>
              </p:cNvGrpSpPr>
              <p:nvPr/>
            </p:nvGrpSpPr>
            <p:grpSpPr bwMode="auto">
              <a:xfrm>
                <a:off x="7358082" y="2671766"/>
                <a:ext cx="1485900" cy="1257300"/>
                <a:chOff x="1143000" y="785794"/>
                <a:chExt cx="1485900" cy="1257300"/>
              </a:xfrm>
            </p:grpSpPr>
            <p:grpSp>
              <p:nvGrpSpPr>
                <p:cNvPr id="5" name="Group 1029"/>
                <p:cNvGrpSpPr>
                  <a:grpSpLocks/>
                </p:cNvGrpSpPr>
                <p:nvPr/>
              </p:nvGrpSpPr>
              <p:grpSpPr bwMode="auto">
                <a:xfrm>
                  <a:off x="1143000" y="785794"/>
                  <a:ext cx="1485900" cy="1257300"/>
                  <a:chOff x="3141" y="5792"/>
                  <a:chExt cx="2340" cy="1980"/>
                </a:xfrm>
              </p:grpSpPr>
              <p:sp>
                <p:nvSpPr>
                  <p:cNvPr id="28683" name="Rectangle 1030"/>
                  <p:cNvSpPr>
                    <a:spLocks noChangeArrowheads="1"/>
                  </p:cNvSpPr>
                  <p:nvPr/>
                </p:nvSpPr>
                <p:spPr bwMode="auto">
                  <a:xfrm>
                    <a:off x="3141" y="5792"/>
                    <a:ext cx="2340" cy="54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84" name="Rectangle 1031"/>
                  <p:cNvSpPr>
                    <a:spLocks noChangeArrowheads="1"/>
                  </p:cNvSpPr>
                  <p:nvPr/>
                </p:nvSpPr>
                <p:spPr bwMode="auto">
                  <a:xfrm>
                    <a:off x="3141" y="7232"/>
                    <a:ext cx="2340" cy="540"/>
                  </a:xfrm>
                  <a:prstGeom prst="rect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85" name="Oval 1032"/>
                  <p:cNvSpPr>
                    <a:spLocks noChangeArrowheads="1"/>
                  </p:cNvSpPr>
                  <p:nvPr/>
                </p:nvSpPr>
                <p:spPr bwMode="auto">
                  <a:xfrm>
                    <a:off x="4221" y="5972"/>
                    <a:ext cx="180" cy="18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686" name="Oval 1033"/>
                  <p:cNvSpPr>
                    <a:spLocks noChangeArrowheads="1"/>
                  </p:cNvSpPr>
                  <p:nvPr/>
                </p:nvSpPr>
                <p:spPr bwMode="auto">
                  <a:xfrm>
                    <a:off x="4221" y="7412"/>
                    <a:ext cx="1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8682" name="Ellipse 60"/>
                <p:cNvSpPr>
                  <a:spLocks noChangeArrowheads="1"/>
                </p:cNvSpPr>
                <p:nvPr/>
              </p:nvSpPr>
              <p:spPr bwMode="auto">
                <a:xfrm>
                  <a:off x="1643042" y="785794"/>
                  <a:ext cx="571504" cy="1257300"/>
                </a:xfrm>
                <a:prstGeom prst="ellipse">
                  <a:avLst/>
                </a:prstGeom>
                <a:noFill/>
                <a:ln w="28575" algn="ctr">
                  <a:solidFill>
                    <a:srgbClr val="FF505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8680" name="Connecteur droit avec flèche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27039" y="3230556"/>
                <a:ext cx="1462087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3243258" cy="67626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Singlet -Triplet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A0A47-31D2-4E45-84D3-E31854CF15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grpSp>
        <p:nvGrpSpPr>
          <p:cNvPr id="5" name="Groupe 56"/>
          <p:cNvGrpSpPr/>
          <p:nvPr/>
        </p:nvGrpSpPr>
        <p:grpSpPr>
          <a:xfrm>
            <a:off x="685800" y="928670"/>
            <a:ext cx="6457968" cy="882334"/>
            <a:chOff x="685800" y="1357298"/>
            <a:chExt cx="6457968" cy="882334"/>
          </a:xfrm>
        </p:grpSpPr>
        <p:sp>
          <p:nvSpPr>
            <p:cNvPr id="4" name="ZoneTexte 3"/>
            <p:cNvSpPr txBox="1"/>
            <p:nvPr/>
          </p:nvSpPr>
          <p:spPr>
            <a:xfrm>
              <a:off x="685800" y="1500174"/>
              <a:ext cx="37561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1" dirty="0" smtClean="0"/>
                <a:t>One electron in magnetic field: </a:t>
              </a:r>
            </a:p>
            <a:p>
              <a:r>
                <a:rPr lang="en-US" sz="1800" b="0" dirty="0" smtClean="0"/>
                <a:t>Zeeman splitting in two levels s=±1/2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9" name="Groupe 16"/>
            <p:cNvGrpSpPr/>
            <p:nvPr/>
          </p:nvGrpSpPr>
          <p:grpSpPr>
            <a:xfrm>
              <a:off x="5000628" y="1357298"/>
              <a:ext cx="2143140" cy="882334"/>
              <a:chOff x="5000628" y="1357298"/>
              <a:chExt cx="2143140" cy="882334"/>
            </a:xfrm>
          </p:grpSpPr>
          <p:grpSp>
            <p:nvGrpSpPr>
              <p:cNvPr id="11" name="Groupe 12"/>
              <p:cNvGrpSpPr/>
              <p:nvPr/>
            </p:nvGrpSpPr>
            <p:grpSpPr>
              <a:xfrm>
                <a:off x="5000628" y="1500174"/>
                <a:ext cx="2143140" cy="663578"/>
                <a:chOff x="5000628" y="1500174"/>
                <a:chExt cx="2786082" cy="663578"/>
              </a:xfrm>
            </p:grpSpPr>
            <p:cxnSp>
              <p:nvCxnSpPr>
                <p:cNvPr id="6" name="Connecteur droit 5"/>
                <p:cNvCxnSpPr/>
                <p:nvPr/>
              </p:nvCxnSpPr>
              <p:spPr bwMode="auto">
                <a:xfrm>
                  <a:off x="5000628" y="1857364"/>
                  <a:ext cx="1214446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" name="Connecteur droit 6"/>
                <p:cNvCxnSpPr/>
                <p:nvPr/>
              </p:nvCxnSpPr>
              <p:spPr bwMode="auto">
                <a:xfrm>
                  <a:off x="6572264" y="1500174"/>
                  <a:ext cx="1214446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" name="Connecteur droit 7"/>
                <p:cNvCxnSpPr/>
                <p:nvPr/>
              </p:nvCxnSpPr>
              <p:spPr bwMode="auto">
                <a:xfrm>
                  <a:off x="6572264" y="2162164"/>
                  <a:ext cx="1214446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" name="Connecteur droit 9"/>
                <p:cNvCxnSpPr/>
                <p:nvPr/>
              </p:nvCxnSpPr>
              <p:spPr bwMode="auto">
                <a:xfrm rot="5400000" flipH="1" flipV="1">
                  <a:off x="6214280" y="1500968"/>
                  <a:ext cx="358778" cy="35719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" name="Connecteur droit 11"/>
                <p:cNvCxnSpPr/>
                <p:nvPr/>
              </p:nvCxnSpPr>
              <p:spPr bwMode="auto">
                <a:xfrm>
                  <a:off x="6215074" y="1858952"/>
                  <a:ext cx="357190" cy="30321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5" name="Connecteur droit avec flèche 14"/>
              <p:cNvCxnSpPr/>
              <p:nvPr/>
            </p:nvCxnSpPr>
            <p:spPr bwMode="auto">
              <a:xfrm rot="5400000" flipH="1" flipV="1">
                <a:off x="6363257" y="2048895"/>
                <a:ext cx="379886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Connecteur droit avec flèche 15"/>
              <p:cNvCxnSpPr/>
              <p:nvPr/>
            </p:nvCxnSpPr>
            <p:spPr bwMode="auto">
              <a:xfrm rot="16200000" flipH="1">
                <a:off x="6515657" y="1546447"/>
                <a:ext cx="379886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9" name="ZoneTexte 18"/>
          <p:cNvSpPr txBox="1"/>
          <p:nvPr/>
        </p:nvSpPr>
        <p:spPr>
          <a:xfrm>
            <a:off x="685800" y="2143116"/>
            <a:ext cx="371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smtClean="0"/>
              <a:t>Two electrons in magnetic field: </a:t>
            </a:r>
          </a:p>
        </p:txBody>
      </p:sp>
      <p:grpSp>
        <p:nvGrpSpPr>
          <p:cNvPr id="13" name="Groupe 55"/>
          <p:cNvGrpSpPr/>
          <p:nvPr/>
        </p:nvGrpSpPr>
        <p:grpSpPr>
          <a:xfrm>
            <a:off x="428596" y="5775346"/>
            <a:ext cx="6949133" cy="725488"/>
            <a:chOff x="428596" y="5775346"/>
            <a:chExt cx="6949133" cy="725488"/>
          </a:xfrm>
        </p:grpSpPr>
        <p:graphicFrame>
          <p:nvGraphicFramePr>
            <p:cNvPr id="64516" name="Object 4"/>
            <p:cNvGraphicFramePr>
              <a:graphicFrameLocks noChangeAspect="1"/>
            </p:cNvGraphicFramePr>
            <p:nvPr/>
          </p:nvGraphicFramePr>
          <p:xfrm>
            <a:off x="428596" y="5775346"/>
            <a:ext cx="1949450" cy="725488"/>
          </p:xfrm>
          <a:graphic>
            <a:graphicData uri="http://schemas.openxmlformats.org/presentationml/2006/ole">
              <p:oleObj spid="_x0000_s372741" name="Équation" r:id="rId3" imgW="1091880" imgH="406080" progId="Equation.3">
                <p:embed/>
              </p:oleObj>
            </a:graphicData>
          </a:graphic>
        </p:graphicFrame>
        <p:sp>
          <p:nvSpPr>
            <p:cNvPr id="51" name="Ellipse 50"/>
            <p:cNvSpPr/>
            <p:nvPr/>
          </p:nvSpPr>
          <p:spPr bwMode="auto">
            <a:xfrm>
              <a:off x="2714612" y="5857892"/>
              <a:ext cx="1638021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786314" y="5929330"/>
              <a:ext cx="259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/>
                <a:t>Gain of the kinetic energy</a:t>
              </a:r>
              <a:endParaRPr lang="en-US" sz="1800" b="0" dirty="0"/>
            </a:p>
          </p:txBody>
        </p:sp>
      </p:grpSp>
      <p:grpSp>
        <p:nvGrpSpPr>
          <p:cNvPr id="14" name="Groupe 54"/>
          <p:cNvGrpSpPr/>
          <p:nvPr/>
        </p:nvGrpSpPr>
        <p:grpSpPr>
          <a:xfrm>
            <a:off x="428596" y="5060950"/>
            <a:ext cx="7407103" cy="725488"/>
            <a:chOff x="428596" y="5060950"/>
            <a:chExt cx="7407103" cy="725488"/>
          </a:xfrm>
        </p:grpSpPr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428596" y="5060950"/>
            <a:ext cx="1949450" cy="725488"/>
          </p:xfrm>
          <a:graphic>
            <a:graphicData uri="http://schemas.openxmlformats.org/presentationml/2006/ole">
              <p:oleObj spid="_x0000_s372740" name="Équation" r:id="rId4" imgW="1091880" imgH="406080" progId="Equation.3">
                <p:embed/>
              </p:oleObj>
            </a:graphicData>
          </a:graphic>
        </p:graphicFrame>
        <p:grpSp>
          <p:nvGrpSpPr>
            <p:cNvPr id="17" name="Groupe 48"/>
            <p:cNvGrpSpPr/>
            <p:nvPr/>
          </p:nvGrpSpPr>
          <p:grpSpPr>
            <a:xfrm>
              <a:off x="2571736" y="5203826"/>
              <a:ext cx="1928826" cy="439752"/>
              <a:chOff x="2571736" y="5060950"/>
              <a:chExt cx="1928826" cy="439752"/>
            </a:xfrm>
          </p:grpSpPr>
          <p:sp>
            <p:nvSpPr>
              <p:cNvPr id="47" name="Ellipse 46"/>
              <p:cNvSpPr/>
              <p:nvPr/>
            </p:nvSpPr>
            <p:spPr bwMode="auto">
              <a:xfrm>
                <a:off x="2571736" y="5060950"/>
                <a:ext cx="971256" cy="43975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 bwMode="auto">
              <a:xfrm>
                <a:off x="3529306" y="5060950"/>
                <a:ext cx="971256" cy="43975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4" name="ZoneTexte 53"/>
            <p:cNvSpPr txBox="1"/>
            <p:nvPr/>
          </p:nvSpPr>
          <p:spPr>
            <a:xfrm>
              <a:off x="5000628" y="5286388"/>
              <a:ext cx="2835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/>
                <a:t>Gain of the exchange energy</a:t>
              </a:r>
              <a:endParaRPr lang="en-US" sz="1800" b="0" dirty="0"/>
            </a:p>
          </p:txBody>
        </p:sp>
      </p:grpSp>
      <p:grpSp>
        <p:nvGrpSpPr>
          <p:cNvPr id="18" name="Groupe 58"/>
          <p:cNvGrpSpPr/>
          <p:nvPr/>
        </p:nvGrpSpPr>
        <p:grpSpPr>
          <a:xfrm>
            <a:off x="285720" y="2571744"/>
            <a:ext cx="7550158" cy="725494"/>
            <a:chOff x="285720" y="2571744"/>
            <a:chExt cx="7550158" cy="725494"/>
          </a:xfrm>
        </p:grpSpPr>
        <p:grpSp>
          <p:nvGrpSpPr>
            <p:cNvPr id="21" name="Groupe 43"/>
            <p:cNvGrpSpPr/>
            <p:nvPr/>
          </p:nvGrpSpPr>
          <p:grpSpPr>
            <a:xfrm>
              <a:off x="947410" y="2571744"/>
              <a:ext cx="6888468" cy="725494"/>
              <a:chOff x="947410" y="3714752"/>
              <a:chExt cx="6888468" cy="725494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947410" y="4000504"/>
                <a:ext cx="259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 smtClean="0"/>
                  <a:t>Singlet state – no splitting</a:t>
                </a:r>
                <a:endParaRPr lang="en-US" sz="1800" b="0" dirty="0"/>
              </a:p>
            </p:txBody>
          </p:sp>
          <p:cxnSp>
            <p:nvCxnSpPr>
              <p:cNvPr id="24" name="Connecteur droit 23"/>
              <p:cNvCxnSpPr/>
              <p:nvPr/>
            </p:nvCxnSpPr>
            <p:spPr bwMode="auto">
              <a:xfrm>
                <a:off x="4071934" y="4143380"/>
                <a:ext cx="934189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64514" name="Object 2"/>
              <p:cNvGraphicFramePr>
                <a:graphicFrameLocks noChangeAspect="1"/>
              </p:cNvGraphicFramePr>
              <p:nvPr/>
            </p:nvGraphicFramePr>
            <p:xfrm>
              <a:off x="5500694" y="3714752"/>
              <a:ext cx="2335184" cy="725494"/>
            </p:xfrm>
            <a:graphic>
              <a:graphicData uri="http://schemas.openxmlformats.org/presentationml/2006/ole">
                <p:oleObj spid="_x0000_s372739" name="Équation" r:id="rId5" imgW="1307880" imgH="406080" progId="Equation.3">
                  <p:embed/>
                </p:oleObj>
              </a:graphicData>
            </a:graphic>
          </p:graphicFrame>
        </p:grpSp>
        <p:sp>
          <p:nvSpPr>
            <p:cNvPr id="58" name="ZoneTexte 57"/>
            <p:cNvSpPr txBox="1"/>
            <p:nvPr/>
          </p:nvSpPr>
          <p:spPr>
            <a:xfrm>
              <a:off x="285720" y="2786058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S=0</a:t>
              </a:r>
              <a:endParaRPr lang="en-US" dirty="0"/>
            </a:p>
          </p:txBody>
        </p:sp>
      </p:grpSp>
      <p:grpSp>
        <p:nvGrpSpPr>
          <p:cNvPr id="22" name="Groupe 60"/>
          <p:cNvGrpSpPr/>
          <p:nvPr/>
        </p:nvGrpSpPr>
        <p:grpSpPr>
          <a:xfrm>
            <a:off x="285720" y="3429000"/>
            <a:ext cx="7143800" cy="1114490"/>
            <a:chOff x="285720" y="3429000"/>
            <a:chExt cx="7143800" cy="1114490"/>
          </a:xfrm>
        </p:grpSpPr>
        <p:grpSp>
          <p:nvGrpSpPr>
            <p:cNvPr id="23" name="Groupe 44"/>
            <p:cNvGrpSpPr/>
            <p:nvPr/>
          </p:nvGrpSpPr>
          <p:grpSpPr>
            <a:xfrm>
              <a:off x="1518134" y="3429000"/>
              <a:ext cx="5911386" cy="1114490"/>
              <a:chOff x="1214414" y="4572008"/>
              <a:chExt cx="5911386" cy="1114490"/>
            </a:xfrm>
          </p:grpSpPr>
          <p:sp>
            <p:nvSpPr>
              <p:cNvPr id="28" name="ZoneTexte 27"/>
              <p:cNvSpPr txBox="1"/>
              <p:nvPr/>
            </p:nvSpPr>
            <p:spPr>
              <a:xfrm>
                <a:off x="1214414" y="5000636"/>
                <a:ext cx="12858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 smtClean="0"/>
                  <a:t>Triplet state</a:t>
                </a:r>
                <a:endParaRPr lang="en-US" sz="1800" b="0" dirty="0"/>
              </a:p>
            </p:txBody>
          </p:sp>
          <p:grpSp>
            <p:nvGrpSpPr>
              <p:cNvPr id="25" name="Groupe 12"/>
              <p:cNvGrpSpPr/>
              <p:nvPr/>
            </p:nvGrpSpPr>
            <p:grpSpPr>
              <a:xfrm>
                <a:off x="3000364" y="4857760"/>
                <a:ext cx="2143139" cy="663578"/>
                <a:chOff x="5000628" y="1500174"/>
                <a:chExt cx="2786082" cy="663578"/>
              </a:xfrm>
            </p:grpSpPr>
            <p:cxnSp>
              <p:nvCxnSpPr>
                <p:cNvPr id="33" name="Connecteur droit 32"/>
                <p:cNvCxnSpPr/>
                <p:nvPr/>
              </p:nvCxnSpPr>
              <p:spPr bwMode="auto">
                <a:xfrm>
                  <a:off x="5000628" y="1857364"/>
                  <a:ext cx="2786082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Connecteur droit 33"/>
                <p:cNvCxnSpPr/>
                <p:nvPr/>
              </p:nvCxnSpPr>
              <p:spPr bwMode="auto">
                <a:xfrm>
                  <a:off x="6572264" y="1500174"/>
                  <a:ext cx="1214446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Connecteur droit 34"/>
                <p:cNvCxnSpPr/>
                <p:nvPr/>
              </p:nvCxnSpPr>
              <p:spPr bwMode="auto">
                <a:xfrm>
                  <a:off x="6572264" y="2162164"/>
                  <a:ext cx="1214446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Connecteur droit 35"/>
                <p:cNvCxnSpPr/>
                <p:nvPr/>
              </p:nvCxnSpPr>
              <p:spPr bwMode="auto">
                <a:xfrm rot="5400000" flipH="1" flipV="1">
                  <a:off x="6214280" y="1500968"/>
                  <a:ext cx="358778" cy="35719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Connecteur droit 36"/>
                <p:cNvCxnSpPr/>
                <p:nvPr/>
              </p:nvCxnSpPr>
              <p:spPr bwMode="auto">
                <a:xfrm>
                  <a:off x="6215074" y="1858952"/>
                  <a:ext cx="357190" cy="30321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ZoneTexte 38"/>
              <p:cNvSpPr txBox="1"/>
              <p:nvPr/>
            </p:nvSpPr>
            <p:spPr>
              <a:xfrm>
                <a:off x="5348643" y="5286388"/>
                <a:ext cx="931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S=|↑↑&gt;</a:t>
                </a: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5429256" y="4572008"/>
                <a:ext cx="931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S=|↓↓&gt;</a:t>
                </a:r>
                <a:endParaRPr lang="en-US" sz="2000" dirty="0"/>
              </a:p>
            </p:txBody>
          </p:sp>
          <p:graphicFrame>
            <p:nvGraphicFramePr>
              <p:cNvPr id="42" name="Objet 41"/>
              <p:cNvGraphicFramePr>
                <a:graphicFrameLocks noChangeAspect="1"/>
              </p:cNvGraphicFramePr>
              <p:nvPr/>
            </p:nvGraphicFramePr>
            <p:xfrm>
              <a:off x="5357818" y="4879988"/>
              <a:ext cx="1767982" cy="549276"/>
            </p:xfrm>
            <a:graphic>
              <a:graphicData uri="http://schemas.openxmlformats.org/presentationml/2006/ole">
                <p:oleObj spid="_x0000_s372738" name="Équation" r:id="rId6" imgW="1307880" imgH="406080" progId="Equation.3">
                  <p:embed/>
                </p:oleObj>
              </a:graphicData>
            </a:graphic>
          </p:graphicFrame>
        </p:grpSp>
        <p:sp>
          <p:nvSpPr>
            <p:cNvPr id="60" name="ZoneTexte 59"/>
            <p:cNvSpPr txBox="1"/>
            <p:nvPr/>
          </p:nvSpPr>
          <p:spPr>
            <a:xfrm>
              <a:off x="285720" y="3857628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S=1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A0A47-31D2-4E45-84D3-E31854CF15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57224" y="428604"/>
            <a:ext cx="6690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Compatibility </a:t>
            </a:r>
            <a:r>
              <a:rPr lang="en-US" sz="2400" dirty="0" smtClean="0"/>
              <a:t>of spins and coordinates for Fermions: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-36512" y="908720"/>
            <a:ext cx="8242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S=0 – only symmetric </a:t>
            </a:r>
            <a:r>
              <a:rPr lang="el-GR" sz="2400" dirty="0" smtClean="0"/>
              <a:t>ψ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– kinetic energy </a:t>
            </a:r>
            <a:r>
              <a:rPr lang="en-US" sz="2400" dirty="0" smtClean="0"/>
              <a:t>gain</a:t>
            </a:r>
          </a:p>
          <a:p>
            <a:r>
              <a:rPr lang="en-US" sz="2400" dirty="0" smtClean="0"/>
              <a:t>S=1 – only antisymmetric </a:t>
            </a:r>
            <a:r>
              <a:rPr lang="el-GR" sz="2400" dirty="0" smtClean="0"/>
              <a:t>ψ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– exchange energy </a:t>
            </a:r>
            <a:r>
              <a:rPr lang="en-US" sz="2400" dirty="0" err="1" smtClean="0"/>
              <a:t>energy</a:t>
            </a:r>
            <a:r>
              <a:rPr lang="en-US" sz="2400" dirty="0" smtClean="0"/>
              <a:t> </a:t>
            </a:r>
            <a:r>
              <a:rPr lang="en-US" sz="2400" dirty="0" smtClean="0"/>
              <a:t>gain</a:t>
            </a:r>
          </a:p>
          <a:p>
            <a:r>
              <a:rPr lang="en-US" sz="2400" dirty="0" smtClean="0"/>
              <a:t>S-T splitting (exchange energy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179512" y="2132856"/>
          <a:ext cx="5529723" cy="1179674"/>
        </p:xfrm>
        <a:graphic>
          <a:graphicData uri="http://schemas.openxmlformats.org/presentationml/2006/ole">
            <p:oleObj spid="_x0000_s373762" name="Équation" r:id="rId3" imgW="2857320" imgH="60948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2267744" y="3501008"/>
          <a:ext cx="2336800" cy="765175"/>
        </p:xfrm>
        <a:graphic>
          <a:graphicData uri="http://schemas.openxmlformats.org/presentationml/2006/ole">
            <p:oleObj spid="_x0000_s373764" name="Équation" r:id="rId4" imgW="1282680" imgH="419040" progId="Equation.3">
              <p:embed/>
            </p:oleObj>
          </a:graphicData>
        </a:graphic>
      </p:graphicFrame>
      <p:grpSp>
        <p:nvGrpSpPr>
          <p:cNvPr id="2" name="Groupe 31"/>
          <p:cNvGrpSpPr/>
          <p:nvPr/>
        </p:nvGrpSpPr>
        <p:grpSpPr>
          <a:xfrm>
            <a:off x="6732240" y="3789040"/>
            <a:ext cx="2090766" cy="1574812"/>
            <a:chOff x="6553200" y="2927346"/>
            <a:chExt cx="2090766" cy="1574812"/>
          </a:xfrm>
        </p:grpSpPr>
        <p:grpSp>
          <p:nvGrpSpPr>
            <p:cNvPr id="12" name="Groupe 16"/>
            <p:cNvGrpSpPr/>
            <p:nvPr/>
          </p:nvGrpSpPr>
          <p:grpSpPr>
            <a:xfrm>
              <a:off x="7072330" y="3427412"/>
              <a:ext cx="1457563" cy="146052"/>
              <a:chOff x="7072330" y="3427412"/>
              <a:chExt cx="1457563" cy="146052"/>
            </a:xfrm>
          </p:grpSpPr>
          <p:cxnSp>
            <p:nvCxnSpPr>
              <p:cNvPr id="14" name="Connecteur droit 13"/>
              <p:cNvCxnSpPr/>
              <p:nvPr/>
            </p:nvCxnSpPr>
            <p:spPr bwMode="auto">
              <a:xfrm>
                <a:off x="7072330" y="3427412"/>
                <a:ext cx="1457563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>
                <a:off x="7072330" y="3571876"/>
                <a:ext cx="1457563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Connecteur droit avec flèche 18"/>
            <p:cNvCxnSpPr/>
            <p:nvPr/>
          </p:nvCxnSpPr>
          <p:spPr bwMode="auto">
            <a:xfrm rot="5400000">
              <a:off x="6554652" y="3695551"/>
              <a:ext cx="1035357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0" name="ZoneTexte 19"/>
            <p:cNvSpPr txBox="1"/>
            <p:nvPr/>
          </p:nvSpPr>
          <p:spPr>
            <a:xfrm>
              <a:off x="6553200" y="34290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Eg</a:t>
              </a:r>
              <a:endParaRPr lang="en-US" sz="1800" dirty="0"/>
            </a:p>
          </p:txBody>
        </p:sp>
        <p:cxnSp>
          <p:nvCxnSpPr>
            <p:cNvPr id="22" name="Connecteur droit avec flèche 21"/>
            <p:cNvCxnSpPr/>
            <p:nvPr/>
          </p:nvCxnSpPr>
          <p:spPr bwMode="auto">
            <a:xfrm rot="5400000">
              <a:off x="7302369" y="3374874"/>
              <a:ext cx="397179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3" name="ZoneTexte 22"/>
            <p:cNvSpPr txBox="1"/>
            <p:nvPr/>
          </p:nvSpPr>
          <p:spPr>
            <a:xfrm>
              <a:off x="7417002" y="357187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</a:t>
              </a:r>
              <a:r>
                <a:rPr lang="en-US" sz="1800" baseline="-25000" dirty="0" smtClean="0"/>
                <a:t>T</a:t>
              </a:r>
              <a:endParaRPr lang="en-US" sz="1800" baseline="-25000" dirty="0"/>
            </a:p>
          </p:txBody>
        </p:sp>
        <p:cxnSp>
          <p:nvCxnSpPr>
            <p:cNvPr id="25" name="Connecteur droit avec flèche 24"/>
            <p:cNvCxnSpPr/>
            <p:nvPr/>
          </p:nvCxnSpPr>
          <p:spPr bwMode="auto">
            <a:xfrm rot="5400000">
              <a:off x="7811560" y="3177475"/>
              <a:ext cx="238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onnecteur droit avec flèche 26"/>
            <p:cNvCxnSpPr/>
            <p:nvPr/>
          </p:nvCxnSpPr>
          <p:spPr bwMode="auto">
            <a:xfrm rot="5400000">
              <a:off x="8024065" y="3304230"/>
              <a:ext cx="24954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8" name="ZoneTexte 27"/>
            <p:cNvSpPr txBox="1"/>
            <p:nvPr/>
          </p:nvSpPr>
          <p:spPr>
            <a:xfrm>
              <a:off x="8215644" y="314324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Es</a:t>
              </a:r>
              <a:endParaRPr lang="en-US" sz="1800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072330" y="4214818"/>
              <a:ext cx="1456768" cy="28734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044322" y="2927346"/>
              <a:ext cx="1456768" cy="2873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6300192" y="1988840"/>
          <a:ext cx="2160588" cy="806450"/>
        </p:xfrm>
        <a:graphic>
          <a:graphicData uri="http://schemas.openxmlformats.org/presentationml/2006/ole">
            <p:oleObj spid="_x0000_s373765" name="Equation" r:id="rId5" imgW="1257120" imgH="469800" progId="Equation.3">
              <p:embed/>
            </p:oleObj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251520" y="4581128"/>
            <a:ext cx="858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N.B. </a:t>
            </a:r>
            <a:r>
              <a:rPr lang="en-US" sz="2000" dirty="0" smtClean="0"/>
              <a:t>Energy decrease of triplet state for repulsive electrons.</a:t>
            </a:r>
          </a:p>
          <a:p>
            <a:r>
              <a:rPr lang="en-US" sz="2000" dirty="0" smtClean="0"/>
              <a:t>This is a background for: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Hund</a:t>
            </a:r>
            <a:r>
              <a:rPr lang="en-US" sz="2000" dirty="0" smtClean="0"/>
              <a:t> rule in atoms,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ferromagnetism,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some cases of triplet superconductivity in organic metals</a:t>
            </a:r>
          </a:p>
          <a:p>
            <a:r>
              <a:rPr lang="en-US" sz="2000" dirty="0" smtClean="0">
                <a:solidFill>
                  <a:srgbClr val="FF00FF"/>
                </a:solidFill>
              </a:rPr>
              <a:t>For us: </a:t>
            </a:r>
            <a:r>
              <a:rPr lang="en-US" sz="2000" dirty="0" smtClean="0"/>
              <a:t>the sunk of light emitting singlet excitons to </a:t>
            </a:r>
            <a:r>
              <a:rPr lang="en-US" sz="2000" dirty="0" smtClean="0"/>
              <a:t>the long </a:t>
            </a:r>
            <a:r>
              <a:rPr lang="en-US" sz="2000" dirty="0" smtClean="0"/>
              <a:t>leaving triplet ones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3A34-2F50-4A4C-A067-8068C21B44EF}" type="slidenum">
              <a:rPr lang="ja-JP" altLang="fr-FR"/>
              <a:pPr/>
              <a:t>26</a:t>
            </a:fld>
            <a:endParaRPr lang="fr-FR" altLang="ja-JP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815408" y="0"/>
            <a:ext cx="5328592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CC0066"/>
                </a:solidFill>
              </a:rPr>
              <a:t>Intra-molecular </a:t>
            </a:r>
            <a:r>
              <a:rPr lang="en-US" sz="2400" dirty="0" smtClean="0">
                <a:solidFill>
                  <a:srgbClr val="CC0066"/>
                </a:solidFill>
              </a:rPr>
              <a:t>electronic correlations:</a:t>
            </a:r>
            <a:br>
              <a:rPr lang="en-US" sz="2400" dirty="0" smtClean="0">
                <a:solidFill>
                  <a:srgbClr val="CC0066"/>
                </a:solidFill>
              </a:rPr>
            </a:br>
            <a:r>
              <a:rPr lang="en-US" sz="2400" dirty="0" smtClean="0">
                <a:solidFill>
                  <a:srgbClr val="CC0066"/>
                </a:solidFill>
              </a:rPr>
              <a:t>Benzene </a:t>
            </a:r>
            <a:r>
              <a:rPr lang="en-US" sz="2400" dirty="0">
                <a:solidFill>
                  <a:srgbClr val="CC0066"/>
                </a:solidFill>
              </a:rPr>
              <a:t>ring, optical transitions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24241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Calculated w</a:t>
            </a:r>
            <a:r>
              <a:rPr lang="en-US" sz="2000" dirty="0" smtClean="0">
                <a:solidFill>
                  <a:schemeClr val="accent2"/>
                </a:solidFill>
              </a:rPr>
              <a:t>ithout 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Coulomb </a:t>
            </a:r>
            <a:r>
              <a:rPr lang="en-US" sz="2000" dirty="0">
                <a:solidFill>
                  <a:schemeClr val="accent2"/>
                </a:solidFill>
              </a:rPr>
              <a:t>correlations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6228184" y="908720"/>
            <a:ext cx="119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In reality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2601590"/>
            <a:ext cx="3444875" cy="1187450"/>
            <a:chOff x="96" y="1604"/>
            <a:chExt cx="2170" cy="748"/>
          </a:xfrm>
        </p:grpSpPr>
        <p:sp>
          <p:nvSpPr>
            <p:cNvPr id="153606" name="Line 6"/>
            <p:cNvSpPr>
              <a:spLocks noChangeShapeType="1"/>
            </p:cNvSpPr>
            <p:nvPr/>
          </p:nvSpPr>
          <p:spPr bwMode="auto">
            <a:xfrm>
              <a:off x="96" y="199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07" name="Text Box 7"/>
            <p:cNvSpPr txBox="1">
              <a:spLocks noChangeArrowheads="1"/>
            </p:cNvSpPr>
            <p:nvPr/>
          </p:nvSpPr>
          <p:spPr bwMode="auto">
            <a:xfrm>
              <a:off x="1324" y="1604"/>
              <a:ext cx="3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CC33"/>
                  </a:solidFill>
                </a:rPr>
                <a:t> T</a:t>
              </a:r>
            </a:p>
            <a:p>
              <a:r>
                <a:rPr lang="en-US">
                  <a:solidFill>
                    <a:srgbClr val="33CC33"/>
                  </a:solidFill>
                </a:rPr>
                <a:t> 0</a:t>
              </a:r>
            </a:p>
            <a:p>
              <a:r>
                <a:rPr lang="en-US">
                  <a:solidFill>
                    <a:srgbClr val="33CC33"/>
                  </a:solidFill>
                </a:rPr>
                <a:t>-T</a:t>
              </a:r>
            </a:p>
          </p:txBody>
        </p:sp>
        <p:sp>
          <p:nvSpPr>
            <p:cNvPr id="153608" name="Line 8"/>
            <p:cNvSpPr>
              <a:spLocks noChangeShapeType="1"/>
            </p:cNvSpPr>
            <p:nvPr/>
          </p:nvSpPr>
          <p:spPr bwMode="auto">
            <a:xfrm>
              <a:off x="96" y="223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09" name="Line 9"/>
            <p:cNvSpPr>
              <a:spLocks noChangeShapeType="1"/>
            </p:cNvSpPr>
            <p:nvPr/>
          </p:nvSpPr>
          <p:spPr bwMode="auto">
            <a:xfrm>
              <a:off x="96" y="175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10" name="Line 10"/>
            <p:cNvSpPr>
              <a:spLocks noChangeShapeType="1"/>
            </p:cNvSpPr>
            <p:nvPr/>
          </p:nvSpPr>
          <p:spPr bwMode="auto">
            <a:xfrm flipV="1">
              <a:off x="816" y="1776"/>
              <a:ext cx="0" cy="43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11" name="Text Box 11"/>
            <p:cNvSpPr txBox="1">
              <a:spLocks noChangeArrowheads="1"/>
            </p:cNvSpPr>
            <p:nvPr/>
          </p:nvSpPr>
          <p:spPr bwMode="auto">
            <a:xfrm>
              <a:off x="1632" y="1680"/>
              <a:ext cx="634" cy="2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66"/>
                  </a:solidFill>
                </a:rPr>
                <a:t>4.8 eV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9600" y="914400"/>
            <a:ext cx="4445000" cy="3297238"/>
            <a:chOff x="2960" y="1008"/>
            <a:chExt cx="2800" cy="2077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960" y="1008"/>
              <a:ext cx="2800" cy="2077"/>
              <a:chOff x="2870" y="1584"/>
              <a:chExt cx="2800" cy="2077"/>
            </a:xfrm>
          </p:grpSpPr>
          <p:sp>
            <p:nvSpPr>
              <p:cNvPr id="153614" name="Rectangle 14"/>
              <p:cNvSpPr>
                <a:spLocks noChangeArrowheads="1"/>
              </p:cNvSpPr>
              <p:nvPr/>
            </p:nvSpPr>
            <p:spPr bwMode="auto">
              <a:xfrm>
                <a:off x="2873" y="1584"/>
                <a:ext cx="82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FF00"/>
                    </a:solidFill>
                  </a:rPr>
                  <a:t>gg*-uu*</a:t>
                </a:r>
              </a:p>
              <a:p>
                <a:r>
                  <a:rPr lang="en-US">
                    <a:solidFill>
                      <a:srgbClr val="00FF00"/>
                    </a:solidFill>
                  </a:rPr>
                  <a:t>gu*+ug*</a:t>
                </a:r>
              </a:p>
            </p:txBody>
          </p:sp>
          <p:sp>
            <p:nvSpPr>
              <p:cNvPr id="153615" name="Text Box 15"/>
              <p:cNvSpPr txBox="1">
                <a:spLocks noChangeArrowheads="1"/>
              </p:cNvSpPr>
              <p:nvPr/>
            </p:nvSpPr>
            <p:spPr bwMode="auto">
              <a:xfrm>
                <a:off x="4946" y="1693"/>
                <a:ext cx="7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33CC33"/>
                    </a:solidFill>
                  </a:rPr>
                  <a:t>6.76 eV</a:t>
                </a:r>
              </a:p>
            </p:txBody>
          </p:sp>
          <p:sp>
            <p:nvSpPr>
              <p:cNvPr id="153616" name="Line 16"/>
              <p:cNvSpPr>
                <a:spLocks noChangeShapeType="1"/>
              </p:cNvSpPr>
              <p:nvPr/>
            </p:nvSpPr>
            <p:spPr bwMode="auto">
              <a:xfrm>
                <a:off x="3702" y="1837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7" name="Text Box 17"/>
              <p:cNvSpPr txBox="1">
                <a:spLocks noChangeArrowheads="1"/>
              </p:cNvSpPr>
              <p:nvPr/>
            </p:nvSpPr>
            <p:spPr bwMode="auto">
              <a:xfrm>
                <a:off x="2873" y="2199"/>
                <a:ext cx="8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gg*+uu</a:t>
                </a:r>
                <a:r>
                  <a:rPr lang="en-US"/>
                  <a:t>*</a:t>
                </a:r>
              </a:p>
            </p:txBody>
          </p:sp>
          <p:sp>
            <p:nvSpPr>
              <p:cNvPr id="153618" name="Line 18"/>
              <p:cNvSpPr>
                <a:spLocks noChangeShapeType="1"/>
              </p:cNvSpPr>
              <p:nvPr/>
            </p:nvSpPr>
            <p:spPr bwMode="auto">
              <a:xfrm>
                <a:off x="3702" y="2365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9" name="Text Box 19"/>
              <p:cNvSpPr txBox="1">
                <a:spLocks noChangeArrowheads="1"/>
              </p:cNvSpPr>
              <p:nvPr/>
            </p:nvSpPr>
            <p:spPr bwMode="auto">
              <a:xfrm>
                <a:off x="2870" y="2688"/>
                <a:ext cx="7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CC0066"/>
                    </a:solidFill>
                  </a:rPr>
                  <a:t>gu*-ug*</a:t>
                </a:r>
              </a:p>
            </p:txBody>
          </p:sp>
          <p:sp>
            <p:nvSpPr>
              <p:cNvPr id="153620" name="Line 20"/>
              <p:cNvSpPr>
                <a:spLocks noChangeShapeType="1"/>
              </p:cNvSpPr>
              <p:nvPr/>
            </p:nvSpPr>
            <p:spPr bwMode="auto">
              <a:xfrm>
                <a:off x="3702" y="2845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1" name="Text Box 21"/>
              <p:cNvSpPr txBox="1">
                <a:spLocks noChangeArrowheads="1"/>
              </p:cNvSpPr>
              <p:nvPr/>
            </p:nvSpPr>
            <p:spPr bwMode="auto">
              <a:xfrm>
                <a:off x="4993" y="2208"/>
                <a:ext cx="6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</a:rPr>
                  <a:t>5.96 eV</a:t>
                </a:r>
              </a:p>
            </p:txBody>
          </p:sp>
          <p:sp>
            <p:nvSpPr>
              <p:cNvPr id="153622" name="Text Box 22"/>
              <p:cNvSpPr txBox="1">
                <a:spLocks noChangeArrowheads="1"/>
              </p:cNvSpPr>
              <p:nvPr/>
            </p:nvSpPr>
            <p:spPr bwMode="auto">
              <a:xfrm>
                <a:off x="4993" y="2688"/>
                <a:ext cx="6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CC0066"/>
                    </a:solidFill>
                  </a:rPr>
                  <a:t>4.71 eV</a:t>
                </a:r>
              </a:p>
            </p:txBody>
          </p:sp>
          <p:sp>
            <p:nvSpPr>
              <p:cNvPr id="153623" name="Line 23"/>
              <p:cNvSpPr>
                <a:spLocks noChangeShapeType="1"/>
              </p:cNvSpPr>
              <p:nvPr/>
            </p:nvSpPr>
            <p:spPr bwMode="auto">
              <a:xfrm>
                <a:off x="3750" y="3661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624" name="Line 24"/>
            <p:cNvSpPr>
              <a:spLocks noChangeShapeType="1"/>
            </p:cNvSpPr>
            <p:nvPr/>
          </p:nvSpPr>
          <p:spPr bwMode="auto">
            <a:xfrm flipV="1">
              <a:off x="4026" y="2256"/>
              <a:ext cx="0" cy="816"/>
            </a:xfrm>
            <a:prstGeom prst="line">
              <a:avLst/>
            </a:prstGeom>
            <a:noFill/>
            <a:ln w="9525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25" name="Line 25"/>
            <p:cNvSpPr>
              <a:spLocks noChangeShapeType="1"/>
            </p:cNvSpPr>
            <p:nvPr/>
          </p:nvSpPr>
          <p:spPr bwMode="auto">
            <a:xfrm flipV="1">
              <a:off x="4458" y="1776"/>
              <a:ext cx="0" cy="12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26" name="Line 26"/>
            <p:cNvSpPr>
              <a:spLocks noChangeShapeType="1"/>
            </p:cNvSpPr>
            <p:nvPr/>
          </p:nvSpPr>
          <p:spPr bwMode="auto">
            <a:xfrm flipV="1">
              <a:off x="4842" y="1248"/>
              <a:ext cx="0" cy="182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27" name="Line 27"/>
          <p:cNvSpPr>
            <a:spLocks noChangeShapeType="1"/>
          </p:cNvSpPr>
          <p:nvPr/>
        </p:nvSpPr>
        <p:spPr bwMode="auto">
          <a:xfrm>
            <a:off x="304800" y="5486400"/>
            <a:ext cx="1905000" cy="0"/>
          </a:xfrm>
          <a:prstGeom prst="line">
            <a:avLst/>
          </a:prstGeom>
          <a:noFill/>
          <a:ln w="9525">
            <a:solidFill>
              <a:srgbClr val="CC006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>
            <a:off x="2254250" y="5137150"/>
            <a:ext cx="488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 T</a:t>
            </a:r>
          </a:p>
          <a:p>
            <a:r>
              <a:rPr lang="en-US" dirty="0">
                <a:solidFill>
                  <a:srgbClr val="33CC33"/>
                </a:solidFill>
              </a:rPr>
              <a:t> 0</a:t>
            </a:r>
          </a:p>
          <a:p>
            <a:r>
              <a:rPr lang="en-US" dirty="0">
                <a:solidFill>
                  <a:srgbClr val="33CC33"/>
                </a:solidFill>
              </a:rPr>
              <a:t>-T</a:t>
            </a:r>
          </a:p>
        </p:txBody>
      </p:sp>
      <p:sp>
        <p:nvSpPr>
          <p:cNvPr id="153629" name="Line 29"/>
          <p:cNvSpPr>
            <a:spLocks noChangeShapeType="1"/>
          </p:cNvSpPr>
          <p:nvPr/>
        </p:nvSpPr>
        <p:spPr bwMode="auto">
          <a:xfrm>
            <a:off x="304800" y="613092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30" name="Line 30"/>
          <p:cNvSpPr>
            <a:spLocks noChangeShapeType="1"/>
          </p:cNvSpPr>
          <p:nvPr/>
        </p:nvSpPr>
        <p:spPr bwMode="auto">
          <a:xfrm>
            <a:off x="304800" y="536892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31" name="Line 31"/>
          <p:cNvSpPr>
            <a:spLocks noChangeShapeType="1"/>
          </p:cNvSpPr>
          <p:nvPr/>
        </p:nvSpPr>
        <p:spPr bwMode="auto">
          <a:xfrm flipV="1">
            <a:off x="1447800" y="5410200"/>
            <a:ext cx="0" cy="6858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32" name="Line 32"/>
          <p:cNvSpPr>
            <a:spLocks noChangeShapeType="1"/>
          </p:cNvSpPr>
          <p:nvPr/>
        </p:nvSpPr>
        <p:spPr bwMode="auto">
          <a:xfrm>
            <a:off x="304800" y="4876800"/>
            <a:ext cx="19050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33" name="Line 33"/>
          <p:cNvSpPr>
            <a:spLocks noChangeShapeType="1"/>
          </p:cNvSpPr>
          <p:nvPr/>
        </p:nvSpPr>
        <p:spPr bwMode="auto">
          <a:xfrm>
            <a:off x="304800" y="4343400"/>
            <a:ext cx="1905000" cy="0"/>
          </a:xfrm>
          <a:prstGeom prst="line">
            <a:avLst/>
          </a:prstGeom>
          <a:noFill/>
          <a:ln w="9525">
            <a:solidFill>
              <a:srgbClr val="33CC3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96336" y="2996952"/>
            <a:ext cx="129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Triplets 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4.71 eV </a:t>
            </a:r>
            <a:endParaRPr lang="en-US" sz="2000" dirty="0" smtClean="0"/>
          </a:p>
          <a:p>
            <a:r>
              <a:rPr lang="en-US" sz="2000" dirty="0" smtClean="0"/>
              <a:t>3.59 </a:t>
            </a:r>
            <a:r>
              <a:rPr lang="en-US" sz="2000" dirty="0" smtClean="0"/>
              <a:t>eV, </a:t>
            </a:r>
            <a:endParaRPr lang="en-US" sz="2000" dirty="0"/>
          </a:p>
        </p:txBody>
      </p: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251520" y="0"/>
            <a:ext cx="1512168" cy="1268760"/>
            <a:chOff x="3569" y="1584"/>
            <a:chExt cx="1375" cy="1262"/>
          </a:xfrm>
        </p:grpSpPr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3569" y="2200"/>
              <a:ext cx="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3922" y="1937"/>
              <a:ext cx="681" cy="568"/>
            </a:xfrm>
            <a:prstGeom prst="hexagon">
              <a:avLst>
                <a:gd name="adj" fmla="val 29974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4603" y="2221"/>
              <a:ext cx="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4032" y="1982"/>
              <a:ext cx="455" cy="4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4433" y="1767"/>
              <a:ext cx="114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979" y="1767"/>
              <a:ext cx="113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3967" y="2517"/>
              <a:ext cx="113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4446" y="2517"/>
              <a:ext cx="114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47"/>
            <p:cNvSpPr>
              <a:spLocks/>
            </p:cNvSpPr>
            <p:nvPr/>
          </p:nvSpPr>
          <p:spPr bwMode="auto">
            <a:xfrm>
              <a:off x="3683" y="1653"/>
              <a:ext cx="113" cy="1193"/>
            </a:xfrm>
            <a:prstGeom prst="leftBracket">
              <a:avLst>
                <a:gd name="adj" fmla="val 8797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48"/>
            <p:cNvSpPr>
              <a:spLocks/>
            </p:cNvSpPr>
            <p:nvPr/>
          </p:nvSpPr>
          <p:spPr bwMode="auto">
            <a:xfrm>
              <a:off x="4821" y="1584"/>
              <a:ext cx="75" cy="1193"/>
            </a:xfrm>
            <a:prstGeom prst="rightBracket">
              <a:avLst>
                <a:gd name="adj" fmla="val 13255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F1AA-3066-4234-B7E4-B58DE5C314D1}" type="slidenum">
              <a:rPr lang="fr-FR"/>
              <a:pPr/>
              <a:t>27</a:t>
            </a:fld>
            <a:endParaRPr lang="fr-FR" dirty="0"/>
          </a:p>
        </p:txBody>
      </p:sp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76200" y="5029200"/>
            <a:ext cx="838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E96DD7"/>
                </a:solidFill>
                <a:effectLst/>
              </a:rPr>
              <a:t>Delocalization breaks the intra ring scheme </a:t>
            </a:r>
            <a:r>
              <a:rPr lang="en-US" sz="2000" dirty="0" smtClean="0">
                <a:solidFill>
                  <a:srgbClr val="E96DD7"/>
                </a:solidFill>
                <a:effectLst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The g-states most </a:t>
            </a:r>
            <a:r>
              <a:rPr lang="en-US" sz="2000" dirty="0" err="1" smtClean="0">
                <a:effectLst/>
              </a:rPr>
              <a:t>favoable</a:t>
            </a:r>
            <a:r>
              <a:rPr lang="en-US" sz="2000" dirty="0" smtClean="0">
                <a:effectLst/>
              </a:rPr>
              <a:t> for the band delocalization contribute to the highest </a:t>
            </a:r>
            <a:r>
              <a:rPr lang="en-US" sz="2000" dirty="0" err="1" smtClean="0">
                <a:effectLst/>
              </a:rPr>
              <a:t>intramolecular</a:t>
            </a:r>
            <a:r>
              <a:rPr lang="en-US" sz="2000" dirty="0" smtClean="0">
                <a:effectLst/>
              </a:rPr>
              <a:t> states (~4eV difference)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effectLst/>
              </a:rPr>
              <a:t>Lowest </a:t>
            </a:r>
            <a:r>
              <a:rPr lang="en-US" sz="2000" dirty="0" err="1" smtClean="0">
                <a:effectLst/>
              </a:rPr>
              <a:t>intamolecular</a:t>
            </a:r>
            <a:r>
              <a:rPr lang="en-US" sz="2000" dirty="0" smtClean="0">
                <a:effectLst/>
              </a:rPr>
              <a:t> state involves u-states, which do not benefit of delocalization (2-3 </a:t>
            </a:r>
            <a:r>
              <a:rPr lang="en-US" sz="2000" dirty="0" err="1" smtClean="0">
                <a:effectLst/>
              </a:rPr>
              <a:t>eV</a:t>
            </a:r>
            <a:r>
              <a:rPr lang="en-US" sz="2000" dirty="0" smtClean="0">
                <a:effectLst/>
              </a:rPr>
              <a:t>).</a:t>
            </a:r>
            <a:endParaRPr lang="en-US" sz="2000" dirty="0">
              <a:effectLst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52400"/>
            <a:ext cx="8610600" cy="4572000"/>
            <a:chOff x="144" y="432"/>
            <a:chExt cx="5472" cy="336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4" y="432"/>
              <a:ext cx="5472" cy="3360"/>
              <a:chOff x="144" y="432"/>
              <a:chExt cx="5472" cy="3360"/>
            </a:xfrm>
          </p:grpSpPr>
          <p:sp>
            <p:nvSpPr>
              <p:cNvPr id="349190" name="Line 6"/>
              <p:cNvSpPr>
                <a:spLocks noChangeShapeType="1"/>
              </p:cNvSpPr>
              <p:nvPr/>
            </p:nvSpPr>
            <p:spPr bwMode="auto">
              <a:xfrm flipV="1">
                <a:off x="2544" y="970"/>
                <a:ext cx="960" cy="384"/>
              </a:xfrm>
              <a:prstGeom prst="line">
                <a:avLst/>
              </a:prstGeom>
              <a:noFill/>
              <a:ln w="38100">
                <a:solidFill>
                  <a:srgbClr val="CC33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191" name="Line 7"/>
              <p:cNvSpPr>
                <a:spLocks noChangeShapeType="1"/>
              </p:cNvSpPr>
              <p:nvPr/>
            </p:nvSpPr>
            <p:spPr bwMode="auto">
              <a:xfrm>
                <a:off x="2544" y="1296"/>
                <a:ext cx="960" cy="163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192" name="Line 8"/>
              <p:cNvSpPr>
                <a:spLocks noChangeShapeType="1"/>
              </p:cNvSpPr>
              <p:nvPr/>
            </p:nvSpPr>
            <p:spPr bwMode="auto">
              <a:xfrm>
                <a:off x="2544" y="1296"/>
                <a:ext cx="960" cy="192"/>
              </a:xfrm>
              <a:prstGeom prst="line">
                <a:avLst/>
              </a:prstGeom>
              <a:noFill/>
              <a:ln w="38100">
                <a:solidFill>
                  <a:srgbClr val="CC3399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193" name="Line 9"/>
              <p:cNvSpPr>
                <a:spLocks noChangeShapeType="1"/>
              </p:cNvSpPr>
              <p:nvPr/>
            </p:nvSpPr>
            <p:spPr bwMode="auto">
              <a:xfrm>
                <a:off x="2544" y="1872"/>
                <a:ext cx="960" cy="105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44" y="432"/>
                <a:ext cx="5472" cy="3360"/>
                <a:chOff x="144" y="432"/>
                <a:chExt cx="5472" cy="3360"/>
              </a:xfrm>
            </p:grpSpPr>
            <p:sp>
              <p:nvSpPr>
                <p:cNvPr id="349195" name="Line 11"/>
                <p:cNvSpPr>
                  <a:spLocks noChangeShapeType="1"/>
                </p:cNvSpPr>
                <p:nvPr/>
              </p:nvSpPr>
              <p:spPr bwMode="auto">
                <a:xfrm>
                  <a:off x="3552" y="3744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91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80" y="3024"/>
                  <a:ext cx="110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effectLst/>
                    </a:rPr>
                    <a:t>2.4 –3eV</a:t>
                  </a:r>
                </a:p>
              </p:txBody>
            </p:sp>
            <p:sp>
              <p:nvSpPr>
                <p:cNvPr id="34919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20" y="1152"/>
                  <a:ext cx="4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effectLst/>
                    </a:rPr>
                    <a:t>6eV</a:t>
                  </a:r>
                </a:p>
              </p:txBody>
            </p:sp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>
                  <a:off x="144" y="432"/>
                  <a:ext cx="5472" cy="3360"/>
                  <a:chOff x="144" y="432"/>
                  <a:chExt cx="5472" cy="3360"/>
                </a:xfrm>
              </p:grpSpPr>
              <p:grpSp>
                <p:nvGrpSpPr>
                  <p:cNvPr id="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44" y="576"/>
                    <a:ext cx="5472" cy="3216"/>
                    <a:chOff x="144" y="576"/>
                    <a:chExt cx="5472" cy="3216"/>
                  </a:xfrm>
                </p:grpSpPr>
                <p:grpSp>
                  <p:nvGrpSpPr>
                    <p:cNvPr id="7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" y="576"/>
                      <a:ext cx="2400" cy="3216"/>
                      <a:chOff x="144" y="576"/>
                      <a:chExt cx="2400" cy="3216"/>
                    </a:xfrm>
                  </p:grpSpPr>
                  <p:sp>
                    <p:nvSpPr>
                      <p:cNvPr id="349201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6" y="576"/>
                        <a:ext cx="1968" cy="2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>
                            <a:effectLst/>
                          </a:rPr>
                          <a:t>Isolated benzene ring</a:t>
                        </a:r>
                      </a:p>
                    </p:txBody>
                  </p:sp>
                  <p:grpSp>
                    <p:nvGrpSpPr>
                      <p:cNvPr id="8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" y="1056"/>
                        <a:ext cx="2400" cy="2736"/>
                        <a:chOff x="144" y="538"/>
                        <a:chExt cx="2400" cy="2736"/>
                      </a:xfrm>
                    </p:grpSpPr>
                    <p:sp>
                      <p:nvSpPr>
                        <p:cNvPr id="349203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23" y="1780"/>
                          <a:ext cx="3" cy="149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49204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63" y="1338"/>
                          <a:ext cx="17" cy="193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349205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303" y="778"/>
                          <a:ext cx="0" cy="249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9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4" y="538"/>
                          <a:ext cx="2400" cy="2736"/>
                          <a:chOff x="144" y="576"/>
                          <a:chExt cx="2400" cy="2736"/>
                        </a:xfrm>
                      </p:grpSpPr>
                      <p:sp>
                        <p:nvSpPr>
                          <p:cNvPr id="349207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" y="576"/>
                            <a:ext cx="971" cy="336"/>
                          </a:xfrm>
                          <a:prstGeom prst="rect">
                            <a:avLst/>
                          </a:prstGeom>
                          <a:solidFill>
                            <a:srgbClr val="99FF99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en-US" sz="1600" b="0" baseline="30000">
                                <a:effectLst/>
                              </a:rPr>
                              <a:t>1</a:t>
                            </a:r>
                            <a:r>
                              <a:rPr lang="en-US" sz="1600" b="0">
                                <a:effectLst/>
                              </a:rPr>
                              <a:t>E</a:t>
                            </a:r>
                            <a:r>
                              <a:rPr lang="en-US" sz="1600" b="0" baseline="-25000">
                                <a:effectLst/>
                              </a:rPr>
                              <a:t>1u   </a:t>
                            </a:r>
                            <a:r>
                              <a:rPr lang="en-US" sz="1600" b="0">
                                <a:effectLst/>
                              </a:rPr>
                              <a:t>gu*+ug*</a:t>
                            </a:r>
                          </a:p>
                          <a:p>
                            <a:pPr algn="ctr"/>
                            <a:r>
                              <a:rPr lang="en-US" sz="1600" b="0">
                                <a:effectLst/>
                              </a:rPr>
                              <a:t>        gg*-uu*</a:t>
                            </a:r>
                          </a:p>
                        </p:txBody>
                      </p:sp>
                      <p:sp>
                        <p:nvSpPr>
                          <p:cNvPr id="349208" name="Rectangle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" y="1224"/>
                            <a:ext cx="887" cy="216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en-US" sz="1600" b="0" baseline="30000" dirty="0">
                                <a:effectLst/>
                              </a:rPr>
                              <a:t>1</a:t>
                            </a:r>
                            <a:r>
                              <a:rPr lang="en-US" sz="1600" b="0" dirty="0">
                                <a:effectLst/>
                              </a:rPr>
                              <a:t>B</a:t>
                            </a:r>
                            <a:r>
                              <a:rPr lang="en-US" sz="1600" b="0" baseline="-25000" dirty="0">
                                <a:effectLst/>
                              </a:rPr>
                              <a:t>1u  </a:t>
                            </a:r>
                            <a:r>
                              <a:rPr lang="en-US" sz="1600" b="0" dirty="0" err="1">
                                <a:effectLst/>
                              </a:rPr>
                              <a:t>gg</a:t>
                            </a:r>
                            <a:r>
                              <a:rPr lang="en-US" sz="1600" b="0" dirty="0">
                                <a:effectLst/>
                              </a:rPr>
                              <a:t>*+</a:t>
                            </a:r>
                            <a:r>
                              <a:rPr lang="en-US" sz="1600" b="0" dirty="0" err="1">
                                <a:effectLst/>
                              </a:rPr>
                              <a:t>uu</a:t>
                            </a:r>
                            <a:r>
                              <a:rPr lang="en-US" sz="1600" b="0" dirty="0">
                                <a:effectLst/>
                              </a:rPr>
                              <a:t>*</a:t>
                            </a:r>
                          </a:p>
                        </p:txBody>
                      </p:sp>
                      <p:sp>
                        <p:nvSpPr>
                          <p:cNvPr id="349209" name="Rectangle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" y="1729"/>
                            <a:ext cx="845" cy="221"/>
                          </a:xfrm>
                          <a:prstGeom prst="rect">
                            <a:avLst/>
                          </a:prstGeom>
                          <a:solidFill>
                            <a:srgbClr val="00FF00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lang="en-US" sz="1600" b="0" baseline="30000">
                                <a:effectLst/>
                              </a:rPr>
                              <a:t>1</a:t>
                            </a:r>
                            <a:r>
                              <a:rPr lang="en-US" sz="1600" b="0">
                                <a:effectLst/>
                              </a:rPr>
                              <a:t>B</a:t>
                            </a:r>
                            <a:r>
                              <a:rPr lang="en-US" sz="1600" b="0" baseline="-25000">
                                <a:effectLst/>
                              </a:rPr>
                              <a:t>2u</a:t>
                            </a:r>
                            <a:r>
                              <a:rPr lang="en-US" sz="1600" b="0">
                                <a:effectLst/>
                              </a:rPr>
                              <a:t> gu*-ug*</a:t>
                            </a:r>
                          </a:p>
                        </p:txBody>
                      </p:sp>
                      <p:grpSp>
                        <p:nvGrpSpPr>
                          <p:cNvPr id="10" name="Group 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78" y="624"/>
                            <a:ext cx="1466" cy="2688"/>
                            <a:chOff x="1078" y="624"/>
                            <a:chExt cx="1466" cy="2688"/>
                          </a:xfrm>
                        </p:grpSpPr>
                        <p:sp>
                          <p:nvSpPr>
                            <p:cNvPr id="349211" name="Text Box 2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55" y="624"/>
                              <a:ext cx="521" cy="21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r>
                                <a:rPr lang="en-US" sz="1600">
                                  <a:effectLst/>
                                </a:rPr>
                                <a:t>6.76 eV</a:t>
                              </a:r>
                            </a:p>
                          </p:txBody>
                        </p:sp>
                        <p:sp>
                          <p:nvSpPr>
                            <p:cNvPr id="349212" name="Text Box 2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78" y="1728"/>
                              <a:ext cx="506" cy="21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r>
                                <a:rPr lang="en-US" sz="1600">
                                  <a:effectLst/>
                                </a:rPr>
                                <a:t>4.71eV</a:t>
                              </a:r>
                              <a:r>
                                <a:rPr lang="en-US" sz="1600" b="0">
                                  <a:effectLst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349213" name="Line 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615" y="3312"/>
                              <a:ext cx="929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 type="triangle" w="med" len="med"/>
                              <a:tailEnd type="triangl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49214" name="Line 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615" y="1818"/>
                              <a:ext cx="929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333399"/>
                              </a:solidFill>
                              <a:round/>
                              <a:headEnd type="triangle" w="med" len="med"/>
                              <a:tailEnd type="triangl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49215" name="Line 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657" y="1376"/>
                              <a:ext cx="887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CC0000"/>
                              </a:solidFill>
                              <a:round/>
                              <a:headEnd type="triangle" w="med" len="med"/>
                              <a:tailEnd type="triangl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49216" name="Line 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00" y="845"/>
                              <a:ext cx="844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3366FF"/>
                              </a:solidFill>
                              <a:round/>
                              <a:headEnd type="triangle" w="med" len="med"/>
                              <a:tailEnd type="triangl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49217" name="Line 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700" y="801"/>
                              <a:ext cx="844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CC0000"/>
                              </a:solidFill>
                              <a:round/>
                              <a:headEnd type="triangle" w="med" len="med"/>
                              <a:tailEnd type="triangl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sp>
                          <p:nvSpPr>
                            <p:cNvPr id="349218" name="Rectangle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52" y="1248"/>
                              <a:ext cx="576" cy="21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r>
                                <a:rPr lang="en-US" sz="1600">
                                  <a:effectLst/>
                                </a:rPr>
                                <a:t>5.96eV</a:t>
                              </a: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3492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864"/>
                      <a:ext cx="2112" cy="2064"/>
                    </a:xfrm>
                    <a:prstGeom prst="rect">
                      <a:avLst/>
                    </a:prstGeom>
                    <a:solidFill>
                      <a:srgbClr val="99FF99"/>
                    </a:solidFill>
                    <a:ln w="9525">
                      <a:solidFill>
                        <a:srgbClr val="33CC33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>
                        <a:effectLst/>
                      </a:endParaRPr>
                    </a:p>
                  </p:txBody>
                </p:sp>
              </p:grpSp>
              <p:sp>
                <p:nvSpPr>
                  <p:cNvPr id="349220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6" y="432"/>
                    <a:ext cx="808" cy="288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effectLst/>
                      </a:rPr>
                      <a:t>Polymer</a:t>
                    </a:r>
                  </a:p>
                </p:txBody>
              </p:sp>
              <p:sp>
                <p:nvSpPr>
                  <p:cNvPr id="34922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3" y="1641"/>
                    <a:ext cx="816" cy="25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2000">
                        <a:effectLst/>
                      </a:rPr>
                      <a:t>DL*±LD*</a:t>
                    </a:r>
                    <a:endParaRPr lang="fr-FR">
                      <a:effectLst/>
                    </a:endParaRPr>
                  </a:p>
                </p:txBody>
              </p:sp>
              <p:sp>
                <p:nvSpPr>
                  <p:cNvPr id="349222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1641"/>
                    <a:ext cx="434" cy="25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2000">
                        <a:effectLst/>
                      </a:rPr>
                      <a:t>DD*</a:t>
                    </a:r>
                    <a:endParaRPr lang="fr-FR">
                      <a:effectLst/>
                    </a:endParaRPr>
                  </a:p>
                </p:txBody>
              </p:sp>
              <p:sp>
                <p:nvSpPr>
                  <p:cNvPr id="34922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4" y="1065"/>
                    <a:ext cx="416" cy="25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2000">
                        <a:effectLst/>
                      </a:rPr>
                      <a:t>LL*</a:t>
                    </a:r>
                    <a:endParaRPr lang="fr-FR">
                      <a:effectLst/>
                    </a:endParaRPr>
                  </a:p>
                </p:txBody>
              </p:sp>
              <p:sp>
                <p:nvSpPr>
                  <p:cNvPr id="349224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48" y="1200"/>
                    <a:ext cx="24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349225" name="Line 41"/>
            <p:cNvSpPr>
              <a:spLocks noChangeShapeType="1"/>
            </p:cNvSpPr>
            <p:nvPr/>
          </p:nvSpPr>
          <p:spPr bwMode="auto">
            <a:xfrm>
              <a:off x="3504" y="1488"/>
              <a:ext cx="2112" cy="0"/>
            </a:xfrm>
            <a:prstGeom prst="line">
              <a:avLst/>
            </a:prstGeom>
            <a:noFill/>
            <a:ln w="38100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9226" name="Line 42"/>
            <p:cNvSpPr>
              <a:spLocks noChangeShapeType="1"/>
            </p:cNvSpPr>
            <p:nvPr/>
          </p:nvSpPr>
          <p:spPr bwMode="auto">
            <a:xfrm>
              <a:off x="3504" y="2160"/>
              <a:ext cx="211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9227" name="Line 43"/>
            <p:cNvSpPr>
              <a:spLocks noChangeShapeType="1"/>
            </p:cNvSpPr>
            <p:nvPr/>
          </p:nvSpPr>
          <p:spPr bwMode="auto">
            <a:xfrm flipH="1">
              <a:off x="3888" y="864"/>
              <a:ext cx="0" cy="2064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228" name="Line 44"/>
            <p:cNvSpPr>
              <a:spLocks noChangeShapeType="1"/>
            </p:cNvSpPr>
            <p:nvPr/>
          </p:nvSpPr>
          <p:spPr bwMode="auto">
            <a:xfrm flipV="1">
              <a:off x="4608" y="8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4156075" y="5129897"/>
            <a:ext cx="4683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Exciton energy is higher </a:t>
            </a:r>
            <a:r>
              <a:rPr lang="en-US" sz="2000" dirty="0" smtClean="0"/>
              <a:t>than </a:t>
            </a:r>
            <a:r>
              <a:rPr lang="en-US" sz="2000" dirty="0"/>
              <a:t>the energy of free </a:t>
            </a:r>
            <a:r>
              <a:rPr lang="en-US" sz="2000" dirty="0" err="1"/>
              <a:t>e+h</a:t>
            </a:r>
            <a:r>
              <a:rPr lang="en-US" sz="2000" dirty="0"/>
              <a:t> on the molecule,</a:t>
            </a:r>
          </a:p>
          <a:p>
            <a:r>
              <a:rPr lang="en-US" sz="2000" dirty="0"/>
              <a:t>e-h binding energy is positive</a:t>
            </a:r>
          </a:p>
          <a:p>
            <a:r>
              <a:rPr lang="en-US" sz="2000" dirty="0"/>
              <a:t>effective </a:t>
            </a:r>
            <a:r>
              <a:rPr lang="en-US" sz="2000" dirty="0">
                <a:solidFill>
                  <a:srgbClr val="CC0066"/>
                </a:solidFill>
              </a:rPr>
              <a:t>on-site e-h repulsion!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39F4-6689-4744-851D-1D1612CC3252}" type="slidenum">
              <a:rPr lang="fr-FR"/>
              <a:pPr/>
              <a:t>29</a:t>
            </a:fld>
            <a:endParaRPr lang="fr-FR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239000" cy="838200"/>
          </a:xfrm>
          <a:solidFill>
            <a:srgbClr val="FFFF66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b="1" dirty="0">
                <a:solidFill>
                  <a:srgbClr val="CC0000"/>
                </a:solidFill>
              </a:rPr>
              <a:t>Long range Coulomb attraction and intra-monomer repulsion for e-h pair</a:t>
            </a:r>
            <a:r>
              <a:rPr lang="en-US" sz="2400" dirty="0">
                <a:solidFill>
                  <a:srgbClr val="CC0000"/>
                </a:solidFill>
              </a:rPr>
              <a:t>.</a:t>
            </a:r>
            <a:endParaRPr lang="fr-FR" sz="2000" b="1" dirty="0">
              <a:solidFill>
                <a:srgbClr val="660033"/>
              </a:solidFill>
              <a:latin typeface="Arial Unicode MS" pitchFamily="34" charset="-128"/>
            </a:endParaRPr>
          </a:p>
        </p:txBody>
      </p:sp>
      <p:grpSp>
        <p:nvGrpSpPr>
          <p:cNvPr id="2" name="Groupe 26"/>
          <p:cNvGrpSpPr/>
          <p:nvPr/>
        </p:nvGrpSpPr>
        <p:grpSpPr>
          <a:xfrm>
            <a:off x="228600" y="1052736"/>
            <a:ext cx="4495800" cy="3189288"/>
            <a:chOff x="228600" y="1981200"/>
            <a:chExt cx="5334000" cy="3646488"/>
          </a:xfrm>
        </p:grpSpPr>
        <p:sp>
          <p:nvSpPr>
            <p:cNvPr id="155653" name="Line 5"/>
            <p:cNvSpPr>
              <a:spLocks noChangeShapeType="1"/>
            </p:cNvSpPr>
            <p:nvPr/>
          </p:nvSpPr>
          <p:spPr bwMode="auto">
            <a:xfrm>
              <a:off x="3200400" y="1981200"/>
              <a:ext cx="0" cy="23622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54" name="Arc 6"/>
            <p:cNvSpPr>
              <a:spLocks/>
            </p:cNvSpPr>
            <p:nvPr/>
          </p:nvSpPr>
          <p:spPr bwMode="auto">
            <a:xfrm flipH="1">
              <a:off x="3200400" y="3352800"/>
              <a:ext cx="2286000" cy="990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e 25"/>
            <p:cNvGrpSpPr/>
            <p:nvPr/>
          </p:nvGrpSpPr>
          <p:grpSpPr>
            <a:xfrm>
              <a:off x="228600" y="1981200"/>
              <a:ext cx="5334000" cy="1295400"/>
              <a:chOff x="228600" y="1981200"/>
              <a:chExt cx="5334000" cy="1295400"/>
            </a:xfrm>
          </p:grpSpPr>
          <p:sp>
            <p:nvSpPr>
              <p:cNvPr id="155651" name="Line 3"/>
              <p:cNvSpPr>
                <a:spLocks noChangeShapeType="1"/>
              </p:cNvSpPr>
              <p:nvPr/>
            </p:nvSpPr>
            <p:spPr bwMode="auto">
              <a:xfrm>
                <a:off x="228600" y="3276600"/>
                <a:ext cx="533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2" name="Line 4"/>
              <p:cNvSpPr>
                <a:spLocks noChangeShapeType="1"/>
              </p:cNvSpPr>
              <p:nvPr/>
            </p:nvSpPr>
            <p:spPr bwMode="auto">
              <a:xfrm>
                <a:off x="2514600" y="1981200"/>
                <a:ext cx="68580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524000" y="2819400"/>
                <a:ext cx="2743200" cy="0"/>
                <a:chOff x="960" y="1776"/>
                <a:chExt cx="1728" cy="0"/>
              </a:xfrm>
            </p:grpSpPr>
            <p:sp>
              <p:nvSpPr>
                <p:cNvPr id="155656" name="Line 8"/>
                <p:cNvSpPr>
                  <a:spLocks noChangeShapeType="1"/>
                </p:cNvSpPr>
                <p:nvPr/>
              </p:nvSpPr>
              <p:spPr bwMode="auto">
                <a:xfrm>
                  <a:off x="960" y="1776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57" name="Line 9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5658" name="Line 10"/>
              <p:cNvSpPr>
                <a:spLocks noChangeShapeType="1"/>
              </p:cNvSpPr>
              <p:nvPr/>
            </p:nvSpPr>
            <p:spPr bwMode="auto">
              <a:xfrm flipH="1">
                <a:off x="1447800" y="2514600"/>
                <a:ext cx="1066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 flipH="1">
                <a:off x="1371600" y="3124200"/>
                <a:ext cx="2743200" cy="0"/>
                <a:chOff x="960" y="1776"/>
                <a:chExt cx="1728" cy="0"/>
              </a:xfrm>
            </p:grpSpPr>
            <p:sp>
              <p:nvSpPr>
                <p:cNvPr id="155660" name="Line 12"/>
                <p:cNvSpPr>
                  <a:spLocks noChangeShapeType="1"/>
                </p:cNvSpPr>
                <p:nvPr/>
              </p:nvSpPr>
              <p:spPr bwMode="auto">
                <a:xfrm>
                  <a:off x="960" y="1776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61" name="Line 13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5662" name="Line 14"/>
              <p:cNvSpPr>
                <a:spLocks noChangeShapeType="1"/>
              </p:cNvSpPr>
              <p:nvPr/>
            </p:nvSpPr>
            <p:spPr bwMode="auto">
              <a:xfrm>
                <a:off x="3200400" y="2514600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3" name="Text Box 15"/>
              <p:cNvSpPr txBox="1">
                <a:spLocks noChangeArrowheads="1"/>
              </p:cNvSpPr>
              <p:nvPr/>
            </p:nvSpPr>
            <p:spPr bwMode="auto">
              <a:xfrm>
                <a:off x="4184650" y="2784475"/>
                <a:ext cx="3190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009900"/>
                    </a:solidFill>
                    <a:effectLst/>
                  </a:rPr>
                  <a:t>e</a:t>
                </a:r>
              </a:p>
            </p:txBody>
          </p:sp>
          <p:sp>
            <p:nvSpPr>
              <p:cNvPr id="155664" name="Text Box 16"/>
              <p:cNvSpPr txBox="1">
                <a:spLocks noChangeArrowheads="1"/>
              </p:cNvSpPr>
              <p:nvPr/>
            </p:nvSpPr>
            <p:spPr bwMode="auto">
              <a:xfrm>
                <a:off x="1347788" y="2022475"/>
                <a:ext cx="354012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2"/>
                    </a:solidFill>
                    <a:effectLst/>
                  </a:rPr>
                  <a:t>h</a:t>
                </a:r>
              </a:p>
            </p:txBody>
          </p:sp>
        </p:grpSp>
        <p:sp>
          <p:nvSpPr>
            <p:cNvPr id="155665" name="Line 17"/>
            <p:cNvSpPr>
              <a:spLocks noChangeShapeType="1"/>
            </p:cNvSpPr>
            <p:nvPr/>
          </p:nvSpPr>
          <p:spPr bwMode="auto">
            <a:xfrm flipH="1">
              <a:off x="2514600" y="1981200"/>
              <a:ext cx="0" cy="23622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666" name="Arc 18"/>
            <p:cNvSpPr>
              <a:spLocks/>
            </p:cNvSpPr>
            <p:nvPr/>
          </p:nvSpPr>
          <p:spPr bwMode="auto">
            <a:xfrm>
              <a:off x="228600" y="3352800"/>
              <a:ext cx="2286000" cy="990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7" name="Arc 19"/>
            <p:cNvSpPr>
              <a:spLocks/>
            </p:cNvSpPr>
            <p:nvPr/>
          </p:nvSpPr>
          <p:spPr bwMode="auto">
            <a:xfrm>
              <a:off x="2438400" y="4191000"/>
              <a:ext cx="228600" cy="1436688"/>
            </a:xfrm>
            <a:custGeom>
              <a:avLst/>
              <a:gdLst>
                <a:gd name="G0" fmla="+- 0 0 0"/>
                <a:gd name="G1" fmla="+- 21566 0 0"/>
                <a:gd name="G2" fmla="+- 21600 0 0"/>
                <a:gd name="T0" fmla="*/ 1204 w 21596"/>
                <a:gd name="T1" fmla="*/ 0 h 21566"/>
                <a:gd name="T2" fmla="*/ 21596 w 21596"/>
                <a:gd name="T3" fmla="*/ 21165 h 21566"/>
                <a:gd name="T4" fmla="*/ 0 w 21596"/>
                <a:gd name="T5" fmla="*/ 21566 h 2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66" fill="none" extrusionOk="0">
                  <a:moveTo>
                    <a:pt x="1204" y="-1"/>
                  </a:moveTo>
                  <a:cubicBezTo>
                    <a:pt x="12493" y="629"/>
                    <a:pt x="21386" y="9859"/>
                    <a:pt x="21596" y="21164"/>
                  </a:cubicBezTo>
                </a:path>
                <a:path w="21596" h="21566" stroke="0" extrusionOk="0">
                  <a:moveTo>
                    <a:pt x="1204" y="-1"/>
                  </a:moveTo>
                  <a:cubicBezTo>
                    <a:pt x="12493" y="629"/>
                    <a:pt x="21386" y="9859"/>
                    <a:pt x="21596" y="21164"/>
                  </a:cubicBezTo>
                  <a:lnTo>
                    <a:pt x="0" y="21566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8" name="Arc 20"/>
            <p:cNvSpPr>
              <a:spLocks/>
            </p:cNvSpPr>
            <p:nvPr/>
          </p:nvSpPr>
          <p:spPr bwMode="auto">
            <a:xfrm flipH="1">
              <a:off x="2971800" y="4191000"/>
              <a:ext cx="304800" cy="1371600"/>
            </a:xfrm>
            <a:custGeom>
              <a:avLst/>
              <a:gdLst>
                <a:gd name="G0" fmla="+- 0 0 0"/>
                <a:gd name="G1" fmla="+- 21566 0 0"/>
                <a:gd name="G2" fmla="+- 21600 0 0"/>
                <a:gd name="T0" fmla="*/ 1204 w 21596"/>
                <a:gd name="T1" fmla="*/ 0 h 21566"/>
                <a:gd name="T2" fmla="*/ 21596 w 21596"/>
                <a:gd name="T3" fmla="*/ 21151 h 21566"/>
                <a:gd name="T4" fmla="*/ 0 w 21596"/>
                <a:gd name="T5" fmla="*/ 21566 h 2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66" fill="none" extrusionOk="0">
                  <a:moveTo>
                    <a:pt x="1204" y="-1"/>
                  </a:moveTo>
                  <a:cubicBezTo>
                    <a:pt x="12488" y="629"/>
                    <a:pt x="21378" y="9851"/>
                    <a:pt x="21596" y="21150"/>
                  </a:cubicBezTo>
                </a:path>
                <a:path w="21596" h="21566" stroke="0" extrusionOk="0">
                  <a:moveTo>
                    <a:pt x="1204" y="-1"/>
                  </a:moveTo>
                  <a:cubicBezTo>
                    <a:pt x="12488" y="629"/>
                    <a:pt x="21378" y="9851"/>
                    <a:pt x="21596" y="21150"/>
                  </a:cubicBezTo>
                  <a:lnTo>
                    <a:pt x="0" y="21566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5715000" y="25749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2000" b="0">
              <a:solidFill>
                <a:schemeClr val="accent2"/>
              </a:solidFill>
              <a:effectLst/>
            </a:endParaRP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>
            <a:off x="251520" y="3861048"/>
            <a:ext cx="8305800" cy="120032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effectLst/>
              </a:rPr>
              <a:t>Classical visualization: </a:t>
            </a:r>
            <a:r>
              <a:rPr lang="en-US" sz="2400" i="1" dirty="0" smtClean="0">
                <a:solidFill>
                  <a:schemeClr val="accent2"/>
                </a:solidFill>
                <a:effectLst/>
              </a:rPr>
              <a:t>e-h</a:t>
            </a:r>
            <a:r>
              <a:rPr lang="en-US" sz="2400" b="0" dirty="0" smtClean="0">
                <a:solidFill>
                  <a:schemeClr val="accent2"/>
                </a:solidFill>
                <a:effectLst/>
              </a:rPr>
              <a:t>  </a:t>
            </a:r>
            <a:r>
              <a:rPr lang="en-US" sz="2400" b="0" dirty="0">
                <a:solidFill>
                  <a:schemeClr val="accent2"/>
                </a:solidFill>
                <a:effectLst/>
              </a:rPr>
              <a:t>pair  moves  towards each other accelerating by Coulomb attraction. Instead of free passing like in  </a:t>
            </a:r>
            <a:r>
              <a:rPr lang="en-US" sz="2400" dirty="0" smtClean="0">
                <a:solidFill>
                  <a:schemeClr val="accent2"/>
                </a:solidFill>
              </a:rPr>
              <a:t>a </a:t>
            </a:r>
            <a:r>
              <a:rPr lang="en-US" sz="2400" b="0" dirty="0" err="1" smtClean="0">
                <a:solidFill>
                  <a:schemeClr val="accent2"/>
                </a:solidFill>
                <a:effectLst/>
              </a:rPr>
              <a:t>Wannier</a:t>
            </a:r>
            <a:r>
              <a:rPr lang="en-US" sz="2400" b="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2400" b="0" dirty="0">
                <a:solidFill>
                  <a:schemeClr val="accent2"/>
                </a:solidFill>
                <a:effectLst/>
              </a:rPr>
              <a:t>- Mott exciton, they face a wall </a:t>
            </a:r>
            <a:r>
              <a:rPr lang="en-US" sz="2400" b="0" dirty="0" smtClean="0">
                <a:solidFill>
                  <a:schemeClr val="accent2"/>
                </a:solidFill>
                <a:effectLst/>
              </a:rPr>
              <a:t>of </a:t>
            </a:r>
            <a:r>
              <a:rPr lang="en-US" sz="2400" b="0" dirty="0">
                <a:solidFill>
                  <a:schemeClr val="accent2"/>
                </a:solidFill>
                <a:effectLst/>
              </a:rPr>
              <a:t>onsite repulsion. </a:t>
            </a:r>
          </a:p>
        </p:txBody>
      </p:sp>
      <p:pic>
        <p:nvPicPr>
          <p:cNvPr id="24" name="Image 23" descr="B917724H Entry Fig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980728"/>
            <a:ext cx="3505200" cy="24040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9512" y="558924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effectLst/>
                <a:cs typeface="Times New Roman" pitchFamily="18" charset="0"/>
                <a:sym typeface="MT Extra" pitchFamily="18" charset="2"/>
              </a:rPr>
              <a:t>The impact interaction is equivalent to adding the central </a:t>
            </a:r>
            <a:r>
              <a:rPr lang="en-US" sz="2400" i="1" dirty="0" smtClean="0">
                <a:solidFill>
                  <a:srgbClr val="CC0000"/>
                </a:solidFill>
                <a:effectLst/>
                <a:cs typeface="Times New Roman" pitchFamily="18" charset="0"/>
                <a:sym typeface="MT Extra" pitchFamily="18" charset="2"/>
              </a:rPr>
              <a:t>repulsion</a:t>
            </a:r>
            <a:r>
              <a:rPr lang="en-US" sz="2400" dirty="0" smtClean="0">
                <a:solidFill>
                  <a:srgbClr val="CC0000"/>
                </a:solidFill>
                <a:effectLst/>
                <a:cs typeface="Times New Roman" pitchFamily="18" charset="0"/>
                <a:sym typeface="MT Extra" pitchFamily="18" charset="2"/>
              </a:rPr>
              <a:t> peak potential </a:t>
            </a:r>
            <a:r>
              <a:rPr lang="en-US" sz="2400" i="1" dirty="0" smtClean="0">
                <a:solidFill>
                  <a:srgbClr val="CC0000"/>
                </a:solidFill>
                <a:effectLst/>
                <a:cs typeface="Times New Roman" pitchFamily="18" charset="0"/>
                <a:sym typeface="MT Extra" pitchFamily="18" charset="2"/>
              </a:rPr>
              <a:t>U</a:t>
            </a:r>
            <a:r>
              <a:rPr lang="en-US" sz="2400" i="1" baseline="-30000" dirty="0" smtClean="0">
                <a:solidFill>
                  <a:srgbClr val="CC0000"/>
                </a:solidFill>
                <a:effectLst/>
                <a:cs typeface="Times New Roman" pitchFamily="18" charset="0"/>
                <a:sym typeface="MT Extra" pitchFamily="18" charset="2"/>
              </a:rPr>
              <a:t>0</a:t>
            </a:r>
            <a:r>
              <a:rPr lang="en-US" sz="2400" dirty="0" smtClean="0">
                <a:solidFill>
                  <a:srgbClr val="CC0000"/>
                </a:solidFill>
                <a:effectLst/>
                <a:cs typeface="Times New Roman" pitchFamily="18" charset="0"/>
                <a:sym typeface="MT Extra" pitchFamily="18" charset="2"/>
              </a:rPr>
              <a:t>, the particles must tunnel through. </a:t>
            </a:r>
            <a:endParaRPr lang="en-US" sz="2400" dirty="0">
              <a:solidFill>
                <a:srgbClr val="CC0000"/>
              </a:solidFill>
              <a:effectLst/>
              <a:cs typeface="Times New Roman" pitchFamily="18" charset="0"/>
              <a:sym typeface="MT Extra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DF-76BF-497A-93C3-49CAD55E82D4}" type="slidenum">
              <a:rPr lang="fr-FR"/>
              <a:pPr/>
              <a:t>3</a:t>
            </a:fld>
            <a:endParaRPr lang="fr-FR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172200" cy="838200"/>
          </a:xfrm>
          <a:solidFill>
            <a:srgbClr val="FFFF66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Optically active polymers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665788" y="2209800"/>
            <a:ext cx="2182812" cy="2003425"/>
            <a:chOff x="3569" y="1584"/>
            <a:chExt cx="1375" cy="1262"/>
          </a:xfrm>
        </p:grpSpPr>
        <p:sp>
          <p:nvSpPr>
            <p:cNvPr id="337959" name="Line 39"/>
            <p:cNvSpPr>
              <a:spLocks noChangeShapeType="1"/>
            </p:cNvSpPr>
            <p:nvPr/>
          </p:nvSpPr>
          <p:spPr bwMode="auto">
            <a:xfrm>
              <a:off x="3569" y="2200"/>
              <a:ext cx="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0" name="AutoShape 40"/>
            <p:cNvSpPr>
              <a:spLocks noChangeArrowheads="1"/>
            </p:cNvSpPr>
            <p:nvPr/>
          </p:nvSpPr>
          <p:spPr bwMode="auto">
            <a:xfrm>
              <a:off x="3922" y="1937"/>
              <a:ext cx="681" cy="568"/>
            </a:xfrm>
            <a:prstGeom prst="hexagon">
              <a:avLst>
                <a:gd name="adj" fmla="val 29974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1" name="Line 41"/>
            <p:cNvSpPr>
              <a:spLocks noChangeShapeType="1"/>
            </p:cNvSpPr>
            <p:nvPr/>
          </p:nvSpPr>
          <p:spPr bwMode="auto">
            <a:xfrm>
              <a:off x="4603" y="2221"/>
              <a:ext cx="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2" name="Oval 42"/>
            <p:cNvSpPr>
              <a:spLocks noChangeArrowheads="1"/>
            </p:cNvSpPr>
            <p:nvPr/>
          </p:nvSpPr>
          <p:spPr bwMode="auto">
            <a:xfrm>
              <a:off x="4032" y="1982"/>
              <a:ext cx="455" cy="4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3" name="Line 43"/>
            <p:cNvSpPr>
              <a:spLocks noChangeShapeType="1"/>
            </p:cNvSpPr>
            <p:nvPr/>
          </p:nvSpPr>
          <p:spPr bwMode="auto">
            <a:xfrm flipV="1">
              <a:off x="4433" y="1767"/>
              <a:ext cx="114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4" name="Line 44"/>
            <p:cNvSpPr>
              <a:spLocks noChangeShapeType="1"/>
            </p:cNvSpPr>
            <p:nvPr/>
          </p:nvSpPr>
          <p:spPr bwMode="auto">
            <a:xfrm>
              <a:off x="3979" y="1767"/>
              <a:ext cx="113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5" name="Line 45"/>
            <p:cNvSpPr>
              <a:spLocks noChangeShapeType="1"/>
            </p:cNvSpPr>
            <p:nvPr/>
          </p:nvSpPr>
          <p:spPr bwMode="auto">
            <a:xfrm flipH="1">
              <a:off x="3967" y="2517"/>
              <a:ext cx="113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6" name="Line 46"/>
            <p:cNvSpPr>
              <a:spLocks noChangeShapeType="1"/>
            </p:cNvSpPr>
            <p:nvPr/>
          </p:nvSpPr>
          <p:spPr bwMode="auto">
            <a:xfrm>
              <a:off x="4446" y="2517"/>
              <a:ext cx="114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7" name="AutoShape 47"/>
            <p:cNvSpPr>
              <a:spLocks/>
            </p:cNvSpPr>
            <p:nvPr/>
          </p:nvSpPr>
          <p:spPr bwMode="auto">
            <a:xfrm>
              <a:off x="3683" y="1653"/>
              <a:ext cx="113" cy="1193"/>
            </a:xfrm>
            <a:prstGeom prst="leftBracket">
              <a:avLst>
                <a:gd name="adj" fmla="val 8797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8" name="AutoShape 48"/>
            <p:cNvSpPr>
              <a:spLocks/>
            </p:cNvSpPr>
            <p:nvPr/>
          </p:nvSpPr>
          <p:spPr bwMode="auto">
            <a:xfrm>
              <a:off x="4821" y="1584"/>
              <a:ext cx="75" cy="1193"/>
            </a:xfrm>
            <a:prstGeom prst="rightBracket">
              <a:avLst>
                <a:gd name="adj" fmla="val 13255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e 54"/>
          <p:cNvGrpSpPr/>
          <p:nvPr/>
        </p:nvGrpSpPr>
        <p:grpSpPr>
          <a:xfrm rot="10800000">
            <a:off x="838200" y="1752600"/>
            <a:ext cx="3757613" cy="3810000"/>
            <a:chOff x="838200" y="1752600"/>
            <a:chExt cx="3757613" cy="381000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38200" y="1752600"/>
              <a:ext cx="3757613" cy="3810000"/>
              <a:chOff x="528" y="1104"/>
              <a:chExt cx="2367" cy="2400"/>
            </a:xfrm>
          </p:grpSpPr>
          <p:sp>
            <p:nvSpPr>
              <p:cNvPr id="337924" name="Line 4"/>
              <p:cNvSpPr>
                <a:spLocks noChangeShapeType="1"/>
              </p:cNvSpPr>
              <p:nvPr/>
            </p:nvSpPr>
            <p:spPr bwMode="auto">
              <a:xfrm>
                <a:off x="2296" y="2941"/>
                <a:ext cx="152" cy="227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5" name="AutoShape 5"/>
              <p:cNvSpPr>
                <a:spLocks noChangeArrowheads="1"/>
              </p:cNvSpPr>
              <p:nvPr/>
            </p:nvSpPr>
            <p:spPr bwMode="auto">
              <a:xfrm>
                <a:off x="1310" y="2595"/>
                <a:ext cx="681" cy="568"/>
              </a:xfrm>
              <a:prstGeom prst="hexagon">
                <a:avLst>
                  <a:gd name="adj" fmla="val 29974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6" name="Line 6"/>
              <p:cNvSpPr>
                <a:spLocks noChangeShapeType="1"/>
              </p:cNvSpPr>
              <p:nvPr/>
            </p:nvSpPr>
            <p:spPr bwMode="auto">
              <a:xfrm>
                <a:off x="957" y="2879"/>
                <a:ext cx="34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7" name="Line 7"/>
              <p:cNvSpPr>
                <a:spLocks noChangeShapeType="1"/>
              </p:cNvSpPr>
              <p:nvPr/>
            </p:nvSpPr>
            <p:spPr bwMode="auto">
              <a:xfrm>
                <a:off x="1991" y="2879"/>
                <a:ext cx="34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8" name="Oval 8"/>
              <p:cNvSpPr>
                <a:spLocks noChangeArrowheads="1"/>
              </p:cNvSpPr>
              <p:nvPr/>
            </p:nvSpPr>
            <p:spPr bwMode="auto">
              <a:xfrm>
                <a:off x="1440" y="2640"/>
                <a:ext cx="455" cy="4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29" name="Line 9"/>
              <p:cNvSpPr>
                <a:spLocks noChangeShapeType="1"/>
              </p:cNvSpPr>
              <p:nvPr/>
            </p:nvSpPr>
            <p:spPr bwMode="auto">
              <a:xfrm flipV="1">
                <a:off x="1821" y="2425"/>
                <a:ext cx="114" cy="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0" name="Line 10"/>
              <p:cNvSpPr>
                <a:spLocks noChangeShapeType="1"/>
              </p:cNvSpPr>
              <p:nvPr/>
            </p:nvSpPr>
            <p:spPr bwMode="auto">
              <a:xfrm>
                <a:off x="1367" y="2425"/>
                <a:ext cx="113" cy="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1" name="Line 11"/>
              <p:cNvSpPr>
                <a:spLocks noChangeShapeType="1"/>
              </p:cNvSpPr>
              <p:nvPr/>
            </p:nvSpPr>
            <p:spPr bwMode="auto">
              <a:xfrm flipH="1">
                <a:off x="1355" y="3163"/>
                <a:ext cx="113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2" name="Line 12"/>
              <p:cNvSpPr>
                <a:spLocks noChangeShapeType="1"/>
              </p:cNvSpPr>
              <p:nvPr/>
            </p:nvSpPr>
            <p:spPr bwMode="auto">
              <a:xfrm>
                <a:off x="1809" y="3163"/>
                <a:ext cx="114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3" name="AutoShape 13"/>
              <p:cNvSpPr>
                <a:spLocks/>
              </p:cNvSpPr>
              <p:nvPr/>
            </p:nvSpPr>
            <p:spPr bwMode="auto">
              <a:xfrm>
                <a:off x="1071" y="2311"/>
                <a:ext cx="113" cy="1193"/>
              </a:xfrm>
              <a:prstGeom prst="leftBracket">
                <a:avLst>
                  <a:gd name="adj" fmla="val 87979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4" name="AutoShape 14"/>
              <p:cNvSpPr>
                <a:spLocks/>
              </p:cNvSpPr>
              <p:nvPr/>
            </p:nvSpPr>
            <p:spPr bwMode="auto">
              <a:xfrm>
                <a:off x="2661" y="2311"/>
                <a:ext cx="75" cy="1193"/>
              </a:xfrm>
              <a:prstGeom prst="rightBracket">
                <a:avLst>
                  <a:gd name="adj" fmla="val 132556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5" name="Line 15"/>
              <p:cNvSpPr>
                <a:spLocks noChangeShapeType="1"/>
              </p:cNvSpPr>
              <p:nvPr/>
            </p:nvSpPr>
            <p:spPr bwMode="auto">
              <a:xfrm flipH="1">
                <a:off x="2332" y="2709"/>
                <a:ext cx="114" cy="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6" name="Line 16"/>
              <p:cNvSpPr>
                <a:spLocks noChangeShapeType="1"/>
              </p:cNvSpPr>
              <p:nvPr/>
            </p:nvSpPr>
            <p:spPr bwMode="auto">
              <a:xfrm flipH="1">
                <a:off x="2389" y="3167"/>
                <a:ext cx="114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37" name="Line 17"/>
              <p:cNvSpPr>
                <a:spLocks noChangeShapeType="1"/>
              </p:cNvSpPr>
              <p:nvPr/>
            </p:nvSpPr>
            <p:spPr bwMode="auto">
              <a:xfrm flipH="1" flipV="1">
                <a:off x="2332" y="2879"/>
                <a:ext cx="164" cy="2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528" y="1104"/>
                <a:ext cx="2367" cy="909"/>
                <a:chOff x="574" y="1248"/>
                <a:chExt cx="2367" cy="909"/>
              </a:xfrm>
            </p:grpSpPr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574" y="1248"/>
                  <a:ext cx="2367" cy="909"/>
                  <a:chOff x="574" y="2101"/>
                  <a:chExt cx="2367" cy="909"/>
                </a:xfrm>
              </p:grpSpPr>
              <p:sp>
                <p:nvSpPr>
                  <p:cNvPr id="337940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990" y="2329"/>
                    <a:ext cx="568" cy="567"/>
                  </a:xfrm>
                  <a:prstGeom prst="pentagon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558" y="2556"/>
                    <a:ext cx="41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24" y="2556"/>
                    <a:ext cx="41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74" y="2556"/>
                    <a:ext cx="4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4" name="AutoShape 24"/>
                  <p:cNvSpPr>
                    <a:spLocks/>
                  </p:cNvSpPr>
                  <p:nvPr/>
                </p:nvSpPr>
                <p:spPr bwMode="auto">
                  <a:xfrm>
                    <a:off x="820" y="2272"/>
                    <a:ext cx="114" cy="624"/>
                  </a:xfrm>
                  <a:prstGeom prst="leftBracket">
                    <a:avLst>
                      <a:gd name="adj" fmla="val 45614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5" name="AutoShape 25"/>
                  <p:cNvSpPr>
                    <a:spLocks/>
                  </p:cNvSpPr>
                  <p:nvPr/>
                </p:nvSpPr>
                <p:spPr bwMode="auto">
                  <a:xfrm>
                    <a:off x="2808" y="2207"/>
                    <a:ext cx="57" cy="689"/>
                  </a:xfrm>
                  <a:prstGeom prst="rightBracket">
                    <a:avLst>
                      <a:gd name="adj" fmla="val 100731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445" y="2904"/>
                    <a:ext cx="57" cy="1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274" y="2215"/>
                    <a:ext cx="0" cy="1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7" y="2896"/>
                    <a:ext cx="57" cy="1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49" name="AutoShape 2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68" y="2208"/>
                    <a:ext cx="568" cy="568"/>
                  </a:xfrm>
                  <a:prstGeom prst="pentagon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50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0" y="2783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51" name="Line 31"/>
                  <p:cNvSpPr>
                    <a:spLocks noChangeShapeType="1"/>
                  </p:cNvSpPr>
                  <p:nvPr/>
                </p:nvSpPr>
                <p:spPr bwMode="auto">
                  <a:xfrm rot="-4309204">
                    <a:off x="1303" y="2698"/>
                    <a:ext cx="2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52" name="Line 32"/>
                  <p:cNvSpPr>
                    <a:spLocks noChangeShapeType="1"/>
                  </p:cNvSpPr>
                  <p:nvPr/>
                </p:nvSpPr>
                <p:spPr bwMode="auto">
                  <a:xfrm rot="4309204" flipV="1">
                    <a:off x="962" y="2698"/>
                    <a:ext cx="2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5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975" y="2101"/>
                    <a:ext cx="95" cy="1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5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1" y="2101"/>
                    <a:ext cx="56" cy="1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795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16" y="1392"/>
                  <a:ext cx="96" cy="288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56" name="Line 36"/>
                <p:cNvSpPr>
                  <a:spLocks noChangeShapeType="1"/>
                </p:cNvSpPr>
                <p:nvPr/>
              </p:nvSpPr>
              <p:spPr bwMode="auto">
                <a:xfrm>
                  <a:off x="2400" y="1440"/>
                  <a:ext cx="96" cy="288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7957" name="Line 37"/>
              <p:cNvSpPr>
                <a:spLocks noChangeShapeType="1"/>
              </p:cNvSpPr>
              <p:nvPr/>
            </p:nvSpPr>
            <p:spPr bwMode="auto">
              <a:xfrm>
                <a:off x="2496" y="316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Organigramme : Connecteur 49"/>
            <p:cNvSpPr/>
            <p:nvPr/>
          </p:nvSpPr>
          <p:spPr bwMode="auto">
            <a:xfrm>
              <a:off x="1828800" y="2057400"/>
              <a:ext cx="220663" cy="204788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" name="Organigramme : Connecteur 52"/>
            <p:cNvSpPr/>
            <p:nvPr/>
          </p:nvSpPr>
          <p:spPr bwMode="auto">
            <a:xfrm>
              <a:off x="3360737" y="2690812"/>
              <a:ext cx="220663" cy="204788"/>
            </a:xfrm>
            <a:prstGeom prst="flowChartConnecto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4" name="Organigramme : Connecteur 53"/>
          <p:cNvSpPr/>
          <p:nvPr/>
        </p:nvSpPr>
        <p:spPr bwMode="auto">
          <a:xfrm>
            <a:off x="1529246" y="6272212"/>
            <a:ext cx="220663" cy="20478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846763" y="4829036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Poly-</a:t>
            </a:r>
            <a:r>
              <a:rPr lang="en-US" sz="2000" b="0" dirty="0" err="1" smtClean="0"/>
              <a:t>phenylene</a:t>
            </a:r>
            <a:r>
              <a:rPr lang="en-US" sz="2000" b="0" dirty="0" smtClean="0"/>
              <a:t> PPP</a:t>
            </a:r>
            <a:endParaRPr lang="en-US" sz="2000" b="0" dirty="0"/>
          </a:p>
        </p:txBody>
      </p:sp>
      <p:sp>
        <p:nvSpPr>
          <p:cNvPr id="58" name="ZoneTexte 57"/>
          <p:cNvSpPr txBox="1"/>
          <p:nvPr/>
        </p:nvSpPr>
        <p:spPr>
          <a:xfrm>
            <a:off x="1600200" y="3562290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Poly-</a:t>
            </a:r>
            <a:r>
              <a:rPr lang="en-US" sz="2000" b="0" dirty="0" err="1" smtClean="0"/>
              <a:t>vinyle</a:t>
            </a:r>
            <a:r>
              <a:rPr lang="en-US" sz="2000" b="0" dirty="0" smtClean="0"/>
              <a:t>-</a:t>
            </a:r>
            <a:r>
              <a:rPr lang="en-US" sz="2000" b="0" dirty="0" err="1" smtClean="0"/>
              <a:t>phenylene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PPV</a:t>
            </a:r>
            <a:endParaRPr lang="en-US" sz="2000" b="0" dirty="0"/>
          </a:p>
        </p:txBody>
      </p:sp>
      <p:sp>
        <p:nvSpPr>
          <p:cNvPr id="59" name="ZoneTexte 58"/>
          <p:cNvSpPr txBox="1"/>
          <p:nvPr/>
        </p:nvSpPr>
        <p:spPr>
          <a:xfrm>
            <a:off x="1238949" y="5745896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Poly-</a:t>
            </a:r>
            <a:r>
              <a:rPr lang="en-US" sz="2000" b="0" dirty="0" err="1" smtClean="0"/>
              <a:t>theophene</a:t>
            </a:r>
            <a:r>
              <a:rPr lang="en-US" sz="2000" b="0" dirty="0" smtClean="0"/>
              <a:t> or Poly-</a:t>
            </a:r>
            <a:r>
              <a:rPr lang="en-US" sz="2000" b="0" dirty="0" err="1" smtClean="0"/>
              <a:t>pyrolle</a:t>
            </a:r>
            <a:endParaRPr lang="en-US" sz="2000" b="0" dirty="0"/>
          </a:p>
        </p:txBody>
      </p:sp>
      <p:sp>
        <p:nvSpPr>
          <p:cNvPr id="60" name="ZoneTexte 59"/>
          <p:cNvSpPr txBox="1"/>
          <p:nvPr/>
        </p:nvSpPr>
        <p:spPr>
          <a:xfrm>
            <a:off x="2021528" y="6172200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=</a:t>
            </a:r>
            <a:r>
              <a:rPr lang="en-US" sz="2000" b="0" dirty="0" smtClean="0"/>
              <a:t>S</a:t>
            </a:r>
            <a:r>
              <a:rPr lang="ru-RU" sz="2000" b="0" dirty="0" smtClean="0"/>
              <a:t> </a:t>
            </a:r>
            <a:r>
              <a:rPr lang="en-US" sz="2000" dirty="0" smtClean="0"/>
              <a:t>or </a:t>
            </a:r>
            <a:r>
              <a:rPr lang="en-US" sz="2000" b="0" dirty="0" smtClean="0"/>
              <a:t>N</a:t>
            </a:r>
            <a:endParaRPr lang="en-US" sz="2000" b="0" dirty="0"/>
          </a:p>
        </p:txBody>
      </p:sp>
      <p:sp>
        <p:nvSpPr>
          <p:cNvPr id="61" name="ZoneTexte 60"/>
          <p:cNvSpPr txBox="1"/>
          <p:nvPr/>
        </p:nvSpPr>
        <p:spPr>
          <a:xfrm>
            <a:off x="5628746" y="5741313"/>
            <a:ext cx="2490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1" dirty="0" smtClean="0">
                <a:solidFill>
                  <a:srgbClr val="FF0000"/>
                </a:solidFill>
                <a:effectLst/>
                <a:latin typeface="+mn-lt"/>
              </a:rPr>
              <a:t>Add more examples </a:t>
            </a:r>
          </a:p>
          <a:p>
            <a:r>
              <a:rPr lang="en-US" sz="2200" b="0" i="1" dirty="0" smtClean="0">
                <a:solidFill>
                  <a:srgbClr val="FF0000"/>
                </a:solidFill>
                <a:effectLst/>
                <a:latin typeface="+mn-lt"/>
              </a:rPr>
              <a:t>From the files??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F666-DEDA-441C-902D-A20F592EE63A}" type="slidenum">
              <a:rPr lang="fr-FR"/>
              <a:pPr/>
              <a:t>30</a:t>
            </a:fld>
            <a:endParaRPr lang="fr-FR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32656"/>
            <a:ext cx="7630624" cy="609600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000" b="1" dirty="0">
                <a:solidFill>
                  <a:srgbClr val="7030A0"/>
                </a:solidFill>
                <a:latin typeface="Arial Unicode MS" pitchFamily="34" charset="-128"/>
              </a:rPr>
              <a:t>Electronic correlations </a:t>
            </a:r>
            <a:r>
              <a:rPr lang="en-US" sz="2000" b="1" dirty="0" smtClean="0">
                <a:solidFill>
                  <a:srgbClr val="7030A0"/>
                </a:solidFill>
                <a:latin typeface="Arial Unicode MS" pitchFamily="34" charset="-128"/>
              </a:rPr>
              <a:t>: role of  </a:t>
            </a:r>
            <a:r>
              <a:rPr lang="en-US" sz="2000" b="1" dirty="0">
                <a:solidFill>
                  <a:srgbClr val="7030A0"/>
                </a:solidFill>
                <a:latin typeface="Arial Unicode MS" pitchFamily="34" charset="-128"/>
              </a:rPr>
              <a:t>the impact interaction U</a:t>
            </a:r>
            <a:r>
              <a:rPr lang="en-US" sz="2000" b="1" baseline="-25000" dirty="0">
                <a:solidFill>
                  <a:srgbClr val="7030A0"/>
                </a:solidFill>
                <a:latin typeface="Arial Unicode MS" pitchFamily="34" charset="-128"/>
              </a:rPr>
              <a:t>0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5562600" y="2564904"/>
            <a:ext cx="3429000" cy="261610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2"/>
                </a:solidFill>
                <a:effectLst/>
                <a:cs typeface="Times New Roman" pitchFamily="18" charset="0"/>
              </a:rPr>
              <a:t>U</a:t>
            </a:r>
            <a:r>
              <a:rPr lang="en-US" sz="2000" baseline="-30000" dirty="0">
                <a:solidFill>
                  <a:schemeClr val="accent2"/>
                </a:solidFill>
                <a:effectLst/>
                <a:cs typeface="Times New Roman" pitchFamily="18" charset="0"/>
              </a:rPr>
              <a:t>0 </a:t>
            </a:r>
            <a:r>
              <a:rPr lang="en-US" sz="2000" b="0" i="1" baseline="-30000" dirty="0">
                <a:solidFill>
                  <a:schemeClr val="accent2"/>
                </a:solidFill>
                <a:effectLst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chemeClr val="accent2"/>
                </a:solidFill>
                <a:effectLst/>
                <a:cs typeface="Times New Roman" pitchFamily="18" charset="0"/>
              </a:rPr>
              <a:t>depends on overlap between quantum states of free band particles (</a:t>
            </a:r>
            <a:r>
              <a:rPr lang="en-US" sz="2000" b="0" i="1" dirty="0" err="1">
                <a:solidFill>
                  <a:schemeClr val="accent2"/>
                </a:solidFill>
                <a:effectLst/>
                <a:cs typeface="Times New Roman" pitchFamily="18" charset="0"/>
              </a:rPr>
              <a:t>e,h</a:t>
            </a:r>
            <a:r>
              <a:rPr lang="en-US" sz="2000" b="0" dirty="0">
                <a:solidFill>
                  <a:schemeClr val="accent2"/>
                </a:solidFill>
                <a:effectLst/>
                <a:cs typeface="Times New Roman" pitchFamily="18" charset="0"/>
              </a:rPr>
              <a:t>) and exact correlated intra-molecular states. </a:t>
            </a:r>
            <a:r>
              <a:rPr lang="en-US" sz="2000" b="0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/>
            </a:r>
            <a:br>
              <a:rPr lang="en-US" sz="2000" b="0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</a:br>
            <a:r>
              <a:rPr lang="en-US" sz="2000" b="0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It </a:t>
            </a:r>
            <a:r>
              <a:rPr lang="en-US" sz="2000" b="0" dirty="0">
                <a:solidFill>
                  <a:schemeClr val="accent2"/>
                </a:solidFill>
                <a:effectLst/>
                <a:cs typeface="Times New Roman" pitchFamily="18" charset="0"/>
              </a:rPr>
              <a:t>differs for various excitons</a:t>
            </a:r>
            <a:r>
              <a:rPr lang="en-US" sz="2000" b="0" i="1" dirty="0">
                <a:solidFill>
                  <a:schemeClr val="accent2"/>
                </a:solidFill>
                <a:effectLst/>
                <a:cs typeface="Times New Roman" pitchFamily="18" charset="0"/>
              </a:rPr>
              <a:t>.</a:t>
            </a:r>
            <a:r>
              <a:rPr lang="en-US" sz="2000" b="0" i="1" baseline="-30000" dirty="0">
                <a:solidFill>
                  <a:schemeClr val="accent2"/>
                </a:solidFill>
                <a:effectLst/>
                <a:cs typeface="Times New Roman" pitchFamily="18" charset="0"/>
              </a:rPr>
              <a:t> </a:t>
            </a:r>
          </a:p>
          <a:p>
            <a:pPr algn="just"/>
            <a:r>
              <a:rPr lang="en-US" dirty="0">
                <a:solidFill>
                  <a:schemeClr val="accent2"/>
                </a:solidFill>
                <a:effectLst/>
                <a:cs typeface="Times New Roman" pitchFamily="18" charset="0"/>
              </a:rPr>
              <a:t>U</a:t>
            </a:r>
            <a:r>
              <a:rPr lang="en-US" baseline="-30000" dirty="0">
                <a:solidFill>
                  <a:schemeClr val="accent2"/>
                </a:solidFill>
                <a:effectLst/>
                <a:cs typeface="Times New Roman" pitchFamily="18" charset="0"/>
              </a:rPr>
              <a:t>S</a:t>
            </a:r>
            <a:r>
              <a:rPr lang="en-US" dirty="0">
                <a:solidFill>
                  <a:schemeClr val="accent2"/>
                </a:solidFill>
                <a:effectLst/>
                <a:cs typeface="Times New Roman" pitchFamily="18" charset="0"/>
              </a:rPr>
              <a:t>-U</a:t>
            </a:r>
            <a:r>
              <a:rPr lang="en-US" baseline="-25000" dirty="0">
                <a:solidFill>
                  <a:schemeClr val="accent2"/>
                </a:solidFill>
                <a:effectLst/>
                <a:cs typeface="Times New Roman" pitchFamily="18" charset="0"/>
              </a:rPr>
              <a:t>T</a:t>
            </a:r>
            <a:r>
              <a:rPr lang="en-US" b="0" i="1" baseline="-30000" dirty="0">
                <a:solidFill>
                  <a:schemeClr val="accent2"/>
                </a:solidFill>
                <a:effectLst/>
                <a:cs typeface="Times New Roman" pitchFamily="18" charset="0"/>
              </a:rPr>
              <a:t> </a:t>
            </a:r>
            <a:r>
              <a:rPr lang="en-US" sz="2000" b="0" i="1" baseline="-30000" dirty="0">
                <a:solidFill>
                  <a:schemeClr val="accent2"/>
                </a:solidFill>
                <a:effectLst/>
                <a:cs typeface="Times New Roman" pitchFamily="18" charset="0"/>
              </a:rPr>
              <a:t>  </a:t>
            </a:r>
            <a:r>
              <a:rPr lang="en-US" sz="2000" b="0" dirty="0">
                <a:solidFill>
                  <a:schemeClr val="accent2"/>
                </a:solidFill>
                <a:effectLst/>
                <a:cs typeface="Times New Roman" pitchFamily="18" charset="0"/>
              </a:rPr>
              <a:t>- effective exchange interaction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71475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520" y="2708920"/>
            <a:ext cx="5041173" cy="3048000"/>
            <a:chOff x="1008" y="720"/>
            <a:chExt cx="3447" cy="192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08" y="720"/>
              <a:ext cx="3447" cy="1920"/>
              <a:chOff x="1065" y="720"/>
              <a:chExt cx="3447" cy="192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065" y="720"/>
                <a:ext cx="3447" cy="1920"/>
                <a:chOff x="1065" y="720"/>
                <a:chExt cx="3447" cy="1920"/>
              </a:xfrm>
            </p:grpSpPr>
            <p:sp>
              <p:nvSpPr>
                <p:cNvPr id="157704" name="Line 8"/>
                <p:cNvSpPr>
                  <a:spLocks noChangeShapeType="1"/>
                </p:cNvSpPr>
                <p:nvPr/>
              </p:nvSpPr>
              <p:spPr bwMode="auto">
                <a:xfrm>
                  <a:off x="1248" y="1805"/>
                  <a:ext cx="30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1065" y="720"/>
                  <a:ext cx="3447" cy="1920"/>
                  <a:chOff x="-39" y="720"/>
                  <a:chExt cx="3447" cy="1920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41" y="720"/>
                    <a:ext cx="3094" cy="1920"/>
                    <a:chOff x="144" y="1488"/>
                    <a:chExt cx="4368" cy="2208"/>
                  </a:xfrm>
                </p:grpSpPr>
                <p:sp>
                  <p:nvSpPr>
                    <p:cNvPr id="157707" name="Arc 1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510" y="2256"/>
                      <a:ext cx="863" cy="33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295"/>
                        <a:gd name="T1" fmla="*/ 0 h 21600"/>
                        <a:gd name="T2" fmla="*/ 21295 w 21295"/>
                        <a:gd name="T3" fmla="*/ 17985 h 21600"/>
                        <a:gd name="T4" fmla="*/ 0 w 21295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295" h="21600" fill="none" extrusionOk="0">
                          <a:moveTo>
                            <a:pt x="-1" y="0"/>
                          </a:moveTo>
                          <a:cubicBezTo>
                            <a:pt x="10534" y="0"/>
                            <a:pt x="19532" y="7599"/>
                            <a:pt x="21295" y="17984"/>
                          </a:cubicBezTo>
                        </a:path>
                        <a:path w="21295" h="21600" stroke="0" extrusionOk="0">
                          <a:moveTo>
                            <a:pt x="-1" y="0"/>
                          </a:moveTo>
                          <a:cubicBezTo>
                            <a:pt x="10534" y="0"/>
                            <a:pt x="19532" y="7599"/>
                            <a:pt x="21295" y="17984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708" name="Arc 12"/>
                    <p:cNvSpPr>
                      <a:spLocks/>
                    </p:cNvSpPr>
                    <p:nvPr/>
                  </p:nvSpPr>
                  <p:spPr bwMode="auto">
                    <a:xfrm flipV="1">
                      <a:off x="144" y="2208"/>
                      <a:ext cx="870" cy="38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0341"/>
                        <a:gd name="T1" fmla="*/ 0 h 21600"/>
                        <a:gd name="T2" fmla="*/ 20341 w 20341"/>
                        <a:gd name="T3" fmla="*/ 14333 h 21600"/>
                        <a:gd name="T4" fmla="*/ 0 w 20341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0341" h="21600" fill="none" extrusionOk="0">
                          <a:moveTo>
                            <a:pt x="-1" y="0"/>
                          </a:moveTo>
                          <a:cubicBezTo>
                            <a:pt x="9127" y="0"/>
                            <a:pt x="17270" y="5737"/>
                            <a:pt x="20340" y="14333"/>
                          </a:cubicBezTo>
                        </a:path>
                        <a:path w="20341" h="21600" stroke="0" extrusionOk="0">
                          <a:moveTo>
                            <a:pt x="-1" y="0"/>
                          </a:moveTo>
                          <a:cubicBezTo>
                            <a:pt x="9127" y="0"/>
                            <a:pt x="17270" y="5737"/>
                            <a:pt x="20340" y="14333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" y="1488"/>
                      <a:ext cx="4368" cy="2208"/>
                      <a:chOff x="144" y="1488"/>
                      <a:chExt cx="4368" cy="2208"/>
                    </a:xfrm>
                  </p:grpSpPr>
                  <p:sp>
                    <p:nvSpPr>
                      <p:cNvPr id="157710" name="Arc 14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975" y="2016"/>
                        <a:ext cx="494" cy="480"/>
                      </a:xfrm>
                      <a:custGeom>
                        <a:avLst/>
                        <a:gdLst>
                          <a:gd name="G0" fmla="+- 17382 0 0"/>
                          <a:gd name="G1" fmla="+- 21600 0 0"/>
                          <a:gd name="G2" fmla="+- 21600 0 0"/>
                          <a:gd name="T0" fmla="*/ 0 w 34964"/>
                          <a:gd name="T1" fmla="*/ 8777 h 21600"/>
                          <a:gd name="T2" fmla="*/ 34964 w 34964"/>
                          <a:gd name="T3" fmla="*/ 9053 h 21600"/>
                          <a:gd name="T4" fmla="*/ 17382 w 34964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4964" h="21600" fill="none" extrusionOk="0">
                            <a:moveTo>
                              <a:pt x="0" y="8777"/>
                            </a:moveTo>
                            <a:cubicBezTo>
                              <a:pt x="4071" y="3257"/>
                              <a:pt x="10523" y="-1"/>
                              <a:pt x="17382" y="0"/>
                            </a:cubicBezTo>
                            <a:cubicBezTo>
                              <a:pt x="24361" y="0"/>
                              <a:pt x="30910" y="3372"/>
                              <a:pt x="34964" y="9052"/>
                            </a:cubicBezTo>
                          </a:path>
                          <a:path w="34964" h="21600" stroke="0" extrusionOk="0">
                            <a:moveTo>
                              <a:pt x="0" y="8777"/>
                            </a:moveTo>
                            <a:cubicBezTo>
                              <a:pt x="4071" y="3257"/>
                              <a:pt x="10523" y="-1"/>
                              <a:pt x="17382" y="0"/>
                            </a:cubicBezTo>
                            <a:cubicBezTo>
                              <a:pt x="24361" y="0"/>
                              <a:pt x="30910" y="3372"/>
                              <a:pt x="34964" y="9052"/>
                            </a:cubicBezTo>
                            <a:lnTo>
                              <a:pt x="17382" y="21600"/>
                            </a:ln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" y="1488"/>
                        <a:ext cx="4368" cy="2208"/>
                        <a:chOff x="144" y="1488"/>
                        <a:chExt cx="4368" cy="2208"/>
                      </a:xfrm>
                    </p:grpSpPr>
                    <p:sp>
                      <p:nvSpPr>
                        <p:cNvPr id="157712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68" y="1488"/>
                          <a:ext cx="0" cy="211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CC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713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74" y="1488"/>
                          <a:ext cx="480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CC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714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448" y="1488"/>
                          <a:ext cx="6" cy="211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CC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715" name="Arc 1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454" y="2832"/>
                          <a:ext cx="2058" cy="864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50 w 21355"/>
                            <a:gd name="T1" fmla="*/ 0 h 21600"/>
                            <a:gd name="T2" fmla="*/ 21355 w 21355"/>
                            <a:gd name="T3" fmla="*/ 18357 h 21600"/>
                            <a:gd name="T4" fmla="*/ 0 w 21355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355" h="21600" fill="none" extrusionOk="0">
                              <a:moveTo>
                                <a:pt x="49" y="0"/>
                              </a:moveTo>
                              <a:cubicBezTo>
                                <a:pt x="10708" y="24"/>
                                <a:pt x="19754" y="7819"/>
                                <a:pt x="21355" y="18356"/>
                              </a:cubicBezTo>
                            </a:path>
                            <a:path w="21355" h="21600" stroke="0" extrusionOk="0">
                              <a:moveTo>
                                <a:pt x="49" y="0"/>
                              </a:moveTo>
                              <a:cubicBezTo>
                                <a:pt x="10708" y="24"/>
                                <a:pt x="19754" y="7819"/>
                                <a:pt x="21355" y="18356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CC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716" name="Arc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" y="2832"/>
                          <a:ext cx="1680" cy="864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50 w 21355"/>
                            <a:gd name="T1" fmla="*/ 0 h 21600"/>
                            <a:gd name="T2" fmla="*/ 21355 w 21355"/>
                            <a:gd name="T3" fmla="*/ 18357 h 21600"/>
                            <a:gd name="T4" fmla="*/ 0 w 21355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355" h="21600" fill="none" extrusionOk="0">
                              <a:moveTo>
                                <a:pt x="49" y="0"/>
                              </a:moveTo>
                              <a:cubicBezTo>
                                <a:pt x="10708" y="24"/>
                                <a:pt x="19754" y="7819"/>
                                <a:pt x="21355" y="18356"/>
                              </a:cubicBezTo>
                            </a:path>
                            <a:path w="21355" h="21600" stroke="0" extrusionOk="0">
                              <a:moveTo>
                                <a:pt x="49" y="0"/>
                              </a:moveTo>
                              <a:cubicBezTo>
                                <a:pt x="10708" y="24"/>
                                <a:pt x="19754" y="7819"/>
                                <a:pt x="21355" y="18356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rgbClr val="CC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717" name="Arc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14" y="1872"/>
                          <a:ext cx="2457" cy="720"/>
                        </a:xfrm>
                        <a:custGeom>
                          <a:avLst/>
                          <a:gdLst>
                            <a:gd name="G0" fmla="+- 20213 0 0"/>
                            <a:gd name="G1" fmla="+- 21600 0 0"/>
                            <a:gd name="G2" fmla="+- 21600 0 0"/>
                            <a:gd name="T0" fmla="*/ 0 w 40136"/>
                            <a:gd name="T1" fmla="*/ 13986 h 21600"/>
                            <a:gd name="T2" fmla="*/ 40136 w 40136"/>
                            <a:gd name="T3" fmla="*/ 13256 h 21600"/>
                            <a:gd name="T4" fmla="*/ 20213 w 40136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40136" h="21600" fill="none" extrusionOk="0">
                              <a:moveTo>
                                <a:pt x="-1" y="13985"/>
                              </a:moveTo>
                              <a:cubicBezTo>
                                <a:pt x="3169" y="5570"/>
                                <a:pt x="11220" y="-1"/>
                                <a:pt x="20213" y="0"/>
                              </a:cubicBezTo>
                              <a:cubicBezTo>
                                <a:pt x="28918" y="0"/>
                                <a:pt x="36773" y="5226"/>
                                <a:pt x="40136" y="13255"/>
                              </a:cubicBezTo>
                            </a:path>
                            <a:path w="40136" h="21600" stroke="0" extrusionOk="0">
                              <a:moveTo>
                                <a:pt x="-1" y="13985"/>
                              </a:moveTo>
                              <a:cubicBezTo>
                                <a:pt x="3169" y="5570"/>
                                <a:pt x="11220" y="-1"/>
                                <a:pt x="20213" y="0"/>
                              </a:cubicBezTo>
                              <a:cubicBezTo>
                                <a:pt x="28918" y="0"/>
                                <a:pt x="36773" y="5226"/>
                                <a:pt x="40136" y="13255"/>
                              </a:cubicBezTo>
                              <a:lnTo>
                                <a:pt x="2021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accent2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718" name="Arc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16" y="2160"/>
                          <a:ext cx="958" cy="290"/>
                        </a:xfrm>
                        <a:custGeom>
                          <a:avLst/>
                          <a:gdLst>
                            <a:gd name="G0" fmla="+- 19760 0 0"/>
                            <a:gd name="G1" fmla="+- 21600 0 0"/>
                            <a:gd name="G2" fmla="+- 21600 0 0"/>
                            <a:gd name="T0" fmla="*/ 0 w 38429"/>
                            <a:gd name="T1" fmla="*/ 12876 h 21600"/>
                            <a:gd name="T2" fmla="*/ 38429 w 38429"/>
                            <a:gd name="T3" fmla="*/ 10735 h 21600"/>
                            <a:gd name="T4" fmla="*/ 19760 w 3842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8429" h="21600" fill="none" extrusionOk="0">
                              <a:moveTo>
                                <a:pt x="0" y="12876"/>
                              </a:moveTo>
                              <a:cubicBezTo>
                                <a:pt x="3455" y="5049"/>
                                <a:pt x="11204" y="-1"/>
                                <a:pt x="19760" y="0"/>
                              </a:cubicBezTo>
                              <a:cubicBezTo>
                                <a:pt x="27450" y="0"/>
                                <a:pt x="34560" y="4088"/>
                                <a:pt x="38428" y="10735"/>
                              </a:cubicBezTo>
                            </a:path>
                            <a:path w="38429" h="21600" stroke="0" extrusionOk="0">
                              <a:moveTo>
                                <a:pt x="0" y="12876"/>
                              </a:moveTo>
                              <a:cubicBezTo>
                                <a:pt x="3455" y="5049"/>
                                <a:pt x="11204" y="-1"/>
                                <a:pt x="19760" y="0"/>
                              </a:cubicBezTo>
                              <a:cubicBezTo>
                                <a:pt x="27450" y="0"/>
                                <a:pt x="34560" y="4088"/>
                                <a:pt x="38428" y="10735"/>
                              </a:cubicBezTo>
                              <a:lnTo>
                                <a:pt x="1976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719" name="Arc 23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464" y="2160"/>
                          <a:ext cx="1086" cy="336"/>
                        </a:xfrm>
                        <a:custGeom>
                          <a:avLst/>
                          <a:gdLst>
                            <a:gd name="G0" fmla="+- 19757 0 0"/>
                            <a:gd name="G1" fmla="+- 21600 0 0"/>
                            <a:gd name="G2" fmla="+- 21600 0 0"/>
                            <a:gd name="T0" fmla="*/ 0 w 38005"/>
                            <a:gd name="T1" fmla="*/ 12868 h 21600"/>
                            <a:gd name="T2" fmla="*/ 38005 w 38005"/>
                            <a:gd name="T3" fmla="*/ 10043 h 21600"/>
                            <a:gd name="T4" fmla="*/ 19757 w 38005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8005" h="21600" fill="none" extrusionOk="0">
                              <a:moveTo>
                                <a:pt x="0" y="12868"/>
                              </a:moveTo>
                              <a:cubicBezTo>
                                <a:pt x="3457" y="5045"/>
                                <a:pt x="11204" y="-1"/>
                                <a:pt x="19757" y="0"/>
                              </a:cubicBezTo>
                              <a:cubicBezTo>
                                <a:pt x="27158" y="0"/>
                                <a:pt x="34044" y="3789"/>
                                <a:pt x="38005" y="10042"/>
                              </a:cubicBezTo>
                            </a:path>
                            <a:path w="38005" h="21600" stroke="0" extrusionOk="0">
                              <a:moveTo>
                                <a:pt x="0" y="12868"/>
                              </a:moveTo>
                              <a:cubicBezTo>
                                <a:pt x="3457" y="5045"/>
                                <a:pt x="11204" y="-1"/>
                                <a:pt x="19757" y="0"/>
                              </a:cubicBezTo>
                              <a:cubicBezTo>
                                <a:pt x="27158" y="0"/>
                                <a:pt x="34044" y="3789"/>
                                <a:pt x="38005" y="10042"/>
                              </a:cubicBezTo>
                              <a:lnTo>
                                <a:pt x="1975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9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4" y="2256"/>
                          <a:ext cx="2064" cy="769"/>
                          <a:chOff x="144" y="2256"/>
                          <a:chExt cx="2016" cy="769"/>
                        </a:xfrm>
                      </p:grpSpPr>
                      <p:sp>
                        <p:nvSpPr>
                          <p:cNvPr id="157721" name="Arc 25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144" y="2256"/>
                            <a:ext cx="870" cy="384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0341"/>
                              <a:gd name="T1" fmla="*/ 0 h 21600"/>
                              <a:gd name="T2" fmla="*/ 20341 w 20341"/>
                              <a:gd name="T3" fmla="*/ 14333 h 21600"/>
                              <a:gd name="T4" fmla="*/ 0 w 20341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0341" h="21600" fill="none" extrusionOk="0">
                                <a:moveTo>
                                  <a:pt x="-1" y="0"/>
                                </a:moveTo>
                                <a:cubicBezTo>
                                  <a:pt x="9127" y="0"/>
                                  <a:pt x="17270" y="5737"/>
                                  <a:pt x="20340" y="14333"/>
                                </a:cubicBezTo>
                              </a:path>
                              <a:path w="20341" h="21600" stroke="0" extrusionOk="0">
                                <a:moveTo>
                                  <a:pt x="-1" y="0"/>
                                </a:moveTo>
                                <a:cubicBezTo>
                                  <a:pt x="9127" y="0"/>
                                  <a:pt x="17270" y="5737"/>
                                  <a:pt x="20340" y="14333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57722" name="Arc 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12" y="2256"/>
                            <a:ext cx="1248" cy="769"/>
                          </a:xfrm>
                          <a:custGeom>
                            <a:avLst/>
                            <a:gdLst>
                              <a:gd name="G0" fmla="+- 15002 0 0"/>
                              <a:gd name="G1" fmla="+- 21600 0 0"/>
                              <a:gd name="G2" fmla="+- 21600 0 0"/>
                              <a:gd name="T0" fmla="*/ 0 w 33542"/>
                              <a:gd name="T1" fmla="*/ 6060 h 21600"/>
                              <a:gd name="T2" fmla="*/ 33542 w 33542"/>
                              <a:gd name="T3" fmla="*/ 10517 h 21600"/>
                              <a:gd name="T4" fmla="*/ 15002 w 33542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3542" h="21600" fill="none" extrusionOk="0">
                                <a:moveTo>
                                  <a:pt x="-1" y="6059"/>
                                </a:moveTo>
                                <a:cubicBezTo>
                                  <a:pt x="4026" y="2172"/>
                                  <a:pt x="9405" y="-1"/>
                                  <a:pt x="15002" y="0"/>
                                </a:cubicBezTo>
                                <a:cubicBezTo>
                                  <a:pt x="22601" y="0"/>
                                  <a:pt x="29642" y="3993"/>
                                  <a:pt x="33541" y="10517"/>
                                </a:cubicBezTo>
                              </a:path>
                              <a:path w="33542" h="21600" stroke="0" extrusionOk="0">
                                <a:moveTo>
                                  <a:pt x="-1" y="6059"/>
                                </a:moveTo>
                                <a:cubicBezTo>
                                  <a:pt x="4026" y="2172"/>
                                  <a:pt x="9405" y="-1"/>
                                  <a:pt x="15002" y="0"/>
                                </a:cubicBezTo>
                                <a:cubicBezTo>
                                  <a:pt x="22601" y="0"/>
                                  <a:pt x="29642" y="3993"/>
                                  <a:pt x="33541" y="10517"/>
                                </a:cubicBezTo>
                                <a:lnTo>
                                  <a:pt x="15002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0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H="1" flipV="1">
                          <a:off x="2208" y="2160"/>
                          <a:ext cx="2016" cy="912"/>
                          <a:chOff x="144" y="2256"/>
                          <a:chExt cx="2016" cy="769"/>
                        </a:xfrm>
                      </p:grpSpPr>
                      <p:sp>
                        <p:nvSpPr>
                          <p:cNvPr id="157724" name="Arc 28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144" y="2256"/>
                            <a:ext cx="870" cy="384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0341"/>
                              <a:gd name="T1" fmla="*/ 0 h 21600"/>
                              <a:gd name="T2" fmla="*/ 20341 w 20341"/>
                              <a:gd name="T3" fmla="*/ 14333 h 21600"/>
                              <a:gd name="T4" fmla="*/ 0 w 20341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0341" h="21600" fill="none" extrusionOk="0">
                                <a:moveTo>
                                  <a:pt x="-1" y="0"/>
                                </a:moveTo>
                                <a:cubicBezTo>
                                  <a:pt x="9127" y="0"/>
                                  <a:pt x="17270" y="5737"/>
                                  <a:pt x="20340" y="14333"/>
                                </a:cubicBezTo>
                              </a:path>
                              <a:path w="20341" h="21600" stroke="0" extrusionOk="0">
                                <a:moveTo>
                                  <a:pt x="-1" y="0"/>
                                </a:moveTo>
                                <a:cubicBezTo>
                                  <a:pt x="9127" y="0"/>
                                  <a:pt x="17270" y="5737"/>
                                  <a:pt x="20340" y="14333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57725" name="Arc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12" y="2256"/>
                            <a:ext cx="1248" cy="769"/>
                          </a:xfrm>
                          <a:custGeom>
                            <a:avLst/>
                            <a:gdLst>
                              <a:gd name="G0" fmla="+- 15002 0 0"/>
                              <a:gd name="G1" fmla="+- 21600 0 0"/>
                              <a:gd name="G2" fmla="+- 21600 0 0"/>
                              <a:gd name="T0" fmla="*/ 0 w 33542"/>
                              <a:gd name="T1" fmla="*/ 6060 h 21600"/>
                              <a:gd name="T2" fmla="*/ 33542 w 33542"/>
                              <a:gd name="T3" fmla="*/ 10517 h 21600"/>
                              <a:gd name="T4" fmla="*/ 15002 w 33542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3542" h="21600" fill="none" extrusionOk="0">
                                <a:moveTo>
                                  <a:pt x="-1" y="6059"/>
                                </a:moveTo>
                                <a:cubicBezTo>
                                  <a:pt x="4026" y="2172"/>
                                  <a:pt x="9405" y="-1"/>
                                  <a:pt x="15002" y="0"/>
                                </a:cubicBezTo>
                                <a:cubicBezTo>
                                  <a:pt x="22601" y="0"/>
                                  <a:pt x="29642" y="3993"/>
                                  <a:pt x="33541" y="10517"/>
                                </a:cubicBezTo>
                              </a:path>
                              <a:path w="33542" h="21600" stroke="0" extrusionOk="0">
                                <a:moveTo>
                                  <a:pt x="-1" y="6059"/>
                                </a:moveTo>
                                <a:cubicBezTo>
                                  <a:pt x="4026" y="2172"/>
                                  <a:pt x="9405" y="-1"/>
                                  <a:pt x="15002" y="0"/>
                                </a:cubicBezTo>
                                <a:cubicBezTo>
                                  <a:pt x="22601" y="0"/>
                                  <a:pt x="29642" y="3993"/>
                                  <a:pt x="33541" y="10517"/>
                                </a:cubicBezTo>
                                <a:lnTo>
                                  <a:pt x="15002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8575">
                            <a:solidFill>
                              <a:srgbClr val="0099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5772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5" y="960"/>
                    <a:ext cx="963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0">
                        <a:solidFill>
                          <a:schemeClr val="accent2"/>
                        </a:solidFill>
                        <a:effectLst/>
                      </a:rPr>
                      <a:t>Bu -singlet</a:t>
                    </a:r>
                  </a:p>
                </p:txBody>
              </p:sp>
              <p:sp>
                <p:nvSpPr>
                  <p:cNvPr id="15772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9" y="1202"/>
                    <a:ext cx="637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b="0">
                        <a:solidFill>
                          <a:srgbClr val="009900"/>
                        </a:solidFill>
                        <a:effectLst/>
                      </a:rPr>
                      <a:t>Triplet</a:t>
                    </a:r>
                  </a:p>
                </p:txBody>
              </p:sp>
              <p:sp>
                <p:nvSpPr>
                  <p:cNvPr id="15772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1430"/>
                    <a:ext cx="238" cy="208"/>
                  </a:xfrm>
                  <a:prstGeom prst="line">
                    <a:avLst/>
                  </a:prstGeom>
                  <a:noFill/>
                  <a:ln w="9525">
                    <a:solidFill>
                      <a:srgbClr val="0099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29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5" y="1179"/>
                    <a:ext cx="102" cy="125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" y="2283"/>
                    <a:ext cx="1280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 b="0">
                        <a:solidFill>
                          <a:srgbClr val="CC0000"/>
                        </a:solidFill>
                        <a:effectLst/>
                      </a:rPr>
                      <a:t>Interaction potential</a:t>
                    </a:r>
                  </a:p>
                </p:txBody>
              </p:sp>
              <p:sp>
                <p:nvSpPr>
                  <p:cNvPr id="157731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55" y="2139"/>
                    <a:ext cx="170" cy="209"/>
                  </a:xfrm>
                  <a:prstGeom prst="line">
                    <a:avLst/>
                  </a:prstGeom>
                  <a:noFill/>
                  <a:ln w="9525">
                    <a:solidFill>
                      <a:srgbClr val="CC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7732" name="Text Box 36"/>
              <p:cNvSpPr txBox="1">
                <a:spLocks noChangeArrowheads="1"/>
              </p:cNvSpPr>
              <p:nvPr/>
            </p:nvSpPr>
            <p:spPr bwMode="auto">
              <a:xfrm>
                <a:off x="4300" y="1663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>
                    <a:effectLst/>
                  </a:rPr>
                  <a:t>x</a:t>
                </a:r>
              </a:p>
            </p:txBody>
          </p:sp>
        </p:grpSp>
        <p:sp>
          <p:nvSpPr>
            <p:cNvPr id="157733" name="Line 37"/>
            <p:cNvSpPr>
              <a:spLocks noChangeShapeType="1"/>
            </p:cNvSpPr>
            <p:nvPr/>
          </p:nvSpPr>
          <p:spPr bwMode="auto">
            <a:xfrm>
              <a:off x="2502" y="2506"/>
              <a:ext cx="3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Text Box 38"/>
            <p:cNvSpPr txBox="1">
              <a:spLocks noChangeArrowheads="1"/>
            </p:cNvSpPr>
            <p:nvPr/>
          </p:nvSpPr>
          <p:spPr bwMode="auto">
            <a:xfrm>
              <a:off x="2550" y="221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a</a:t>
              </a:r>
            </a:p>
          </p:txBody>
        </p:sp>
      </p:grpSp>
      <p:graphicFrame>
        <p:nvGraphicFramePr>
          <p:cNvPr id="558085" name="Object 5"/>
          <p:cNvGraphicFramePr>
            <a:graphicFrameLocks noChangeAspect="1"/>
          </p:cNvGraphicFramePr>
          <p:nvPr/>
        </p:nvGraphicFramePr>
        <p:xfrm>
          <a:off x="2895600" y="1295226"/>
          <a:ext cx="3595687" cy="909638"/>
        </p:xfrm>
        <a:graphic>
          <a:graphicData uri="http://schemas.openxmlformats.org/presentationml/2006/ole">
            <p:oleObj spid="_x0000_s366594" name="Equation" r:id="rId4" imgW="2057400" imgH="520560" progId="Equation.DSMT4">
              <p:embed/>
            </p:oleObj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6477000" y="5229200"/>
            <a:ext cx="1229824" cy="461665"/>
          </a:xfrm>
          <a:prstGeom prst="rect">
            <a:avLst/>
          </a:prstGeom>
          <a:noFill/>
          <a:ln>
            <a:solidFill>
              <a:srgbClr val="E96DD7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U</a:t>
            </a:r>
            <a:r>
              <a:rPr lang="en-US" baseline="-30000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&gt;&gt;U</a:t>
            </a:r>
            <a:r>
              <a:rPr lang="en-US" baseline="-25000" dirty="0" smtClean="0">
                <a:solidFill>
                  <a:schemeClr val="accent2"/>
                </a:solidFill>
                <a:effectLst/>
                <a:cs typeface="Times New Roman" pitchFamily="18" charset="0"/>
              </a:rPr>
              <a:t>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E616-7CED-484D-8360-A133BAA0BADD}" type="slidenum">
              <a:rPr lang="fr-FR"/>
              <a:pPr/>
              <a:t>31</a:t>
            </a:fld>
            <a:endParaRPr lang="fr-FR"/>
          </a:p>
        </p:txBody>
      </p:sp>
      <p:sp>
        <p:nvSpPr>
          <p:cNvPr id="3594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  <a:solidFill>
            <a:srgbClr val="FFFF66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sz="2000" b="1" dirty="0">
                <a:solidFill>
                  <a:srgbClr val="993366"/>
                </a:solidFill>
              </a:rPr>
              <a:t>Exciton </a:t>
            </a:r>
            <a:r>
              <a:rPr lang="fr-FR" sz="2000" b="1" dirty="0" err="1">
                <a:solidFill>
                  <a:srgbClr val="993366"/>
                </a:solidFill>
              </a:rPr>
              <a:t>wave</a:t>
            </a:r>
            <a:r>
              <a:rPr lang="fr-FR" sz="2000" b="1" dirty="0">
                <a:solidFill>
                  <a:srgbClr val="993366"/>
                </a:solidFill>
              </a:rPr>
              <a:t> </a:t>
            </a:r>
            <a:r>
              <a:rPr lang="fr-FR" sz="2000" b="1" dirty="0" err="1">
                <a:solidFill>
                  <a:srgbClr val="993366"/>
                </a:solidFill>
              </a:rPr>
              <a:t>functions</a:t>
            </a:r>
            <a:r>
              <a:rPr lang="fr-FR" sz="2000" b="1" dirty="0">
                <a:solidFill>
                  <a:srgbClr val="993366"/>
                </a:solidFill>
              </a:rPr>
              <a:t> for </a:t>
            </a:r>
            <a:r>
              <a:rPr lang="fr-FR" sz="2000" b="1" dirty="0" err="1">
                <a:solidFill>
                  <a:srgbClr val="993366"/>
                </a:solidFill>
              </a:rPr>
              <a:t>various</a:t>
            </a:r>
            <a:r>
              <a:rPr lang="fr-FR" sz="2000" b="1" dirty="0">
                <a:solidFill>
                  <a:srgbClr val="993366"/>
                </a:solidFill>
              </a:rPr>
              <a:t> intra-</a:t>
            </a:r>
            <a:r>
              <a:rPr lang="fr-FR" sz="2000" b="1" dirty="0" err="1">
                <a:solidFill>
                  <a:srgbClr val="993366"/>
                </a:solidFill>
              </a:rPr>
              <a:t>monomer</a:t>
            </a:r>
            <a:r>
              <a:rPr lang="fr-FR" sz="2000" b="1" dirty="0">
                <a:solidFill>
                  <a:srgbClr val="993366"/>
                </a:solidFill>
              </a:rPr>
              <a:t> </a:t>
            </a:r>
            <a:r>
              <a:rPr lang="fr-FR" sz="2000" b="1" dirty="0" err="1">
                <a:solidFill>
                  <a:srgbClr val="993366"/>
                </a:solidFill>
              </a:rPr>
              <a:t>repulsion</a:t>
            </a:r>
            <a:r>
              <a:rPr lang="fr-FR" sz="2000" b="1" dirty="0">
                <a:solidFill>
                  <a:srgbClr val="993366"/>
                </a:solidFill>
              </a:rPr>
              <a:t> </a:t>
            </a:r>
            <a:r>
              <a:rPr lang="fr-FR" sz="2000" b="1" dirty="0" err="1" smtClean="0">
                <a:solidFill>
                  <a:srgbClr val="993366"/>
                </a:solidFill>
              </a:rPr>
              <a:t>potentials</a:t>
            </a:r>
            <a:endParaRPr lang="fr-FR" sz="2000" b="1" dirty="0">
              <a:solidFill>
                <a:srgbClr val="993366"/>
              </a:solidFill>
            </a:endParaRPr>
          </a:p>
        </p:txBody>
      </p:sp>
      <p:pic>
        <p:nvPicPr>
          <p:cNvPr id="359441" name="Picture 17" descr="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981200"/>
            <a:ext cx="2514600" cy="2514600"/>
          </a:xfrm>
          <a:noFill/>
          <a:ln/>
        </p:spPr>
      </p:pic>
      <p:pic>
        <p:nvPicPr>
          <p:cNvPr id="359446" name="Picture 22" descr="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981200"/>
            <a:ext cx="2514600" cy="2514600"/>
          </a:xfrm>
          <a:noFill/>
          <a:ln/>
        </p:spPr>
      </p:pic>
      <p:pic>
        <p:nvPicPr>
          <p:cNvPr id="359449" name="Picture 25" descr="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00800" y="1905000"/>
            <a:ext cx="2514600" cy="2514600"/>
          </a:xfrm>
          <a:noFill/>
          <a:ln/>
        </p:spPr>
      </p:pic>
      <p:sp>
        <p:nvSpPr>
          <p:cNvPr id="359451" name="Text Box 27"/>
          <p:cNvSpPr txBox="1">
            <a:spLocks noChangeArrowheads="1"/>
          </p:cNvSpPr>
          <p:nvPr/>
        </p:nvSpPr>
        <p:spPr bwMode="auto">
          <a:xfrm>
            <a:off x="441325" y="5222875"/>
            <a:ext cx="73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effectLst/>
              </a:rPr>
              <a:t>U=0</a:t>
            </a:r>
          </a:p>
        </p:txBody>
      </p:sp>
      <p:sp>
        <p:nvSpPr>
          <p:cNvPr id="359452" name="Text Box 28"/>
          <p:cNvSpPr txBox="1">
            <a:spLocks noChangeArrowheads="1"/>
          </p:cNvSpPr>
          <p:nvPr/>
        </p:nvSpPr>
        <p:spPr bwMode="auto">
          <a:xfrm>
            <a:off x="3184525" y="5146675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effectLst/>
              </a:rPr>
              <a:t>U=1eV</a:t>
            </a:r>
          </a:p>
        </p:txBody>
      </p:sp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6461125" y="526415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effectLst/>
              </a:rPr>
              <a:t>U=4eV</a:t>
            </a:r>
          </a:p>
        </p:txBody>
      </p:sp>
      <p:sp>
        <p:nvSpPr>
          <p:cNvPr id="359454" name="Text Box 30"/>
          <p:cNvSpPr txBox="1">
            <a:spLocks noChangeArrowheads="1"/>
          </p:cNvSpPr>
          <p:nvPr/>
        </p:nvSpPr>
        <p:spPr bwMode="auto">
          <a:xfrm>
            <a:off x="593725" y="1330325"/>
            <a:ext cx="87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effectLst/>
                <a:sym typeface="Symbol" pitchFamily="18" charset="2"/>
              </a:rPr>
              <a:t>=2.5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334463" cy="4604024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74441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188640"/>
            <a:ext cx="887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fundamental edge </a:t>
            </a:r>
            <a:r>
              <a:rPr lang="en-US" sz="2400" dirty="0" err="1" smtClean="0"/>
              <a:t>Eg</a:t>
            </a:r>
            <a:r>
              <a:rPr lang="en-US" sz="2400" dirty="0" smtClean="0"/>
              <a:t> : free particles, photoconductivity </a:t>
            </a:r>
            <a:r>
              <a:rPr lang="en-US" sz="2400" dirty="0" err="1" smtClean="0"/>
              <a:t>threshols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483768" y="620688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DOS </a:t>
            </a:r>
            <a:r>
              <a:rPr lang="en-US" sz="2800" dirty="0" smtClean="0"/>
              <a:t>1/</a:t>
            </a:r>
            <a:r>
              <a:rPr lang="en-US" sz="2800" dirty="0" smtClean="0">
                <a:sym typeface="Symbol"/>
              </a:rPr>
              <a:t>(E-</a:t>
            </a:r>
            <a:r>
              <a:rPr lang="en-US" sz="2800" dirty="0" err="1" smtClean="0">
                <a:sym typeface="Symbol"/>
              </a:rPr>
              <a:t>E</a:t>
            </a:r>
            <a:r>
              <a:rPr lang="en-US" sz="2800" baseline="-25000" dirty="0" err="1" smtClean="0">
                <a:sym typeface="Symbol"/>
              </a:rPr>
              <a:t>g</a:t>
            </a:r>
            <a:r>
              <a:rPr lang="en-US" sz="2800" dirty="0" smtClean="0">
                <a:sym typeface="Symbol"/>
              </a:rPr>
              <a:t>)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187624" y="6237312"/>
            <a:ext cx="80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CDW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012160" y="5877272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(CH)</a:t>
            </a:r>
            <a:r>
              <a:rPr lang="en-US" sz="2400" baseline="-25000" dirty="0" smtClean="0"/>
              <a:t>x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70895"/>
            <a:ext cx="3009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45785"/>
            <a:ext cx="8784976" cy="43088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Donor-acceptor chains -</a:t>
            </a:r>
            <a:r>
              <a:rPr lang="en-US" sz="2000" b="1" dirty="0" smtClean="0">
                <a:solidFill>
                  <a:schemeClr val="bg1"/>
                </a:solidFill>
              </a:rPr>
              <a:t> workshop for pumping of excitons</a:t>
            </a:r>
          </a:p>
        </p:txBody>
      </p:sp>
      <p:grpSp>
        <p:nvGrpSpPr>
          <p:cNvPr id="2" name="Groupe 6"/>
          <p:cNvGrpSpPr/>
          <p:nvPr/>
        </p:nvGrpSpPr>
        <p:grpSpPr>
          <a:xfrm>
            <a:off x="251520" y="764704"/>
            <a:ext cx="2861315" cy="2808312"/>
            <a:chOff x="467544" y="260648"/>
            <a:chExt cx="3557243" cy="3265065"/>
          </a:xfrm>
        </p:grpSpPr>
        <p:grpSp>
          <p:nvGrpSpPr>
            <p:cNvPr id="3" name="Groupe 9"/>
            <p:cNvGrpSpPr/>
            <p:nvPr/>
          </p:nvGrpSpPr>
          <p:grpSpPr>
            <a:xfrm>
              <a:off x="467544" y="260648"/>
              <a:ext cx="2736304" cy="3265065"/>
              <a:chOff x="2915816" y="260648"/>
              <a:chExt cx="2736304" cy="3265065"/>
            </a:xfrm>
          </p:grpSpPr>
          <p:grpSp>
            <p:nvGrpSpPr>
              <p:cNvPr id="4" name="Groupe 7"/>
              <p:cNvGrpSpPr/>
              <p:nvPr/>
            </p:nvGrpSpPr>
            <p:grpSpPr>
              <a:xfrm>
                <a:off x="2915816" y="260648"/>
                <a:ext cx="2736304" cy="3265065"/>
                <a:chOff x="107504" y="523975"/>
                <a:chExt cx="2736304" cy="3265065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7504" y="523975"/>
                  <a:ext cx="2736304" cy="3265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Arc 5"/>
                <p:cNvSpPr/>
                <p:nvPr/>
              </p:nvSpPr>
              <p:spPr>
                <a:xfrm rot="5400000">
                  <a:off x="1907704" y="836712"/>
                  <a:ext cx="792088" cy="504056"/>
                </a:xfrm>
                <a:prstGeom prst="arc">
                  <a:avLst>
                    <a:gd name="adj1" fmla="val 10672620"/>
                    <a:gd name="adj2" fmla="val 0"/>
                  </a:avLst>
                </a:prstGeom>
                <a:ln w="38100">
                  <a:solidFill>
                    <a:srgbClr val="FF00FF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rot="16200000" flipV="1">
                  <a:off x="1907704" y="1628800"/>
                  <a:ext cx="792088" cy="504056"/>
                </a:xfrm>
                <a:prstGeom prst="arc">
                  <a:avLst>
                    <a:gd name="adj1" fmla="val 10672620"/>
                    <a:gd name="adj2" fmla="val 0"/>
                  </a:avLst>
                </a:prstGeom>
                <a:ln w="38100">
                  <a:solidFill>
                    <a:srgbClr val="FF00FF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" name="Arc 11"/>
              <p:cNvSpPr/>
              <p:nvPr/>
            </p:nvSpPr>
            <p:spPr>
              <a:xfrm>
                <a:off x="3563888" y="260648"/>
                <a:ext cx="1728192" cy="2088232"/>
              </a:xfrm>
              <a:prstGeom prst="arc">
                <a:avLst>
                  <a:gd name="adj1" fmla="val 605972"/>
                  <a:gd name="adj2" fmla="val 0"/>
                </a:avLst>
              </a:prstGeom>
              <a:ln w="19050">
                <a:solidFill>
                  <a:srgbClr val="3366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 </a:t>
                </a:r>
                <a:endParaRPr lang="fr-FR" dirty="0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3059831" y="980728"/>
              <a:ext cx="964956" cy="751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CTE,</a:t>
              </a:r>
            </a:p>
            <a:p>
              <a:r>
                <a:rPr lang="fr-FR" dirty="0" smtClean="0"/>
                <a:t>0.6 eV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884632" y="2636912"/>
              <a:ext cx="964956" cy="7514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IME,</a:t>
              </a:r>
            </a:p>
            <a:p>
              <a:r>
                <a:rPr lang="fr-FR" dirty="0" smtClean="0"/>
                <a:t>2.4 eV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03848" y="692696"/>
            <a:ext cx="5940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3366FF"/>
                </a:solidFill>
                <a:latin typeface="Calibri" pitchFamily="34" charset="0"/>
              </a:rPr>
              <a:t>Intra-molecular </a:t>
            </a:r>
            <a:r>
              <a:rPr lang="en-US" sz="2200" b="1" i="1" dirty="0" err="1" smtClean="0">
                <a:solidFill>
                  <a:srgbClr val="3366FF"/>
                </a:solidFill>
                <a:latin typeface="Calibri" pitchFamily="34" charset="0"/>
              </a:rPr>
              <a:t>excitons</a:t>
            </a:r>
            <a:r>
              <a:rPr lang="en-US" sz="2200" b="1" i="1" dirty="0" smtClean="0">
                <a:solidFill>
                  <a:srgbClr val="3366FF"/>
                </a:solidFill>
                <a:latin typeface="Calibri" pitchFamily="34" charset="0"/>
              </a:rPr>
              <a:t>  IME </a:t>
            </a:r>
            <a:r>
              <a:rPr lang="en-US" sz="2200" dirty="0" smtClean="0">
                <a:latin typeface="Calibri" pitchFamily="34" charset="0"/>
              </a:rPr>
              <a:t>(S. </a:t>
            </a:r>
            <a:r>
              <a:rPr lang="en-US" sz="2200" dirty="0" err="1" smtClean="0">
                <a:latin typeface="Calibri" pitchFamily="34" charset="0"/>
              </a:rPr>
              <a:t>Koshihara</a:t>
            </a:r>
            <a:r>
              <a:rPr lang="en-US" sz="2200" dirty="0" smtClean="0">
                <a:latin typeface="Calibri" pitchFamily="34" charset="0"/>
              </a:rPr>
              <a:t>) 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043608" y="2924944"/>
            <a:ext cx="72008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94920" y="1340768"/>
            <a:ext cx="5149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200" b="1" i="1" dirty="0" smtClean="0">
                <a:solidFill>
                  <a:srgbClr val="3366FF"/>
                </a:solidFill>
                <a:latin typeface="Calibri" pitchFamily="34" charset="0"/>
              </a:rPr>
              <a:t>Inter-molecular = </a:t>
            </a:r>
            <a:endParaRPr lang="en-US" sz="2200" b="1" i="1" dirty="0" smtClean="0">
              <a:solidFill>
                <a:srgbClr val="3366FF"/>
              </a:solidFill>
              <a:latin typeface="Calibri" pitchFamily="34" charset="0"/>
            </a:endParaRPr>
          </a:p>
          <a:p>
            <a:r>
              <a:rPr lang="en-US" sz="2200" b="1" i="1" dirty="0" smtClean="0">
                <a:solidFill>
                  <a:srgbClr val="3366FF"/>
                </a:solidFill>
                <a:latin typeface="Calibri" pitchFamily="34" charset="0"/>
              </a:rPr>
              <a:t>charge-transfer excitons </a:t>
            </a:r>
            <a:r>
              <a:rPr lang="en-US" sz="2200" b="1" i="1" dirty="0" err="1" smtClean="0">
                <a:solidFill>
                  <a:srgbClr val="3366FF"/>
                </a:solidFill>
                <a:latin typeface="Calibri" pitchFamily="34" charset="0"/>
              </a:rPr>
              <a:t>CTE</a:t>
            </a:r>
            <a:r>
              <a:rPr lang="en-US" sz="2200" b="1" i="1" dirty="0" smtClean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(H. Okamoto). 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483768" y="1844824"/>
            <a:ext cx="1080120" cy="3096344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043608" y="2564904"/>
            <a:ext cx="2952328" cy="151216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267744" y="1772816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267" y="2564904"/>
            <a:ext cx="32861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4211960" y="5661248"/>
            <a:ext cx="4716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CTE</a:t>
            </a:r>
            <a:r>
              <a:rPr lang="en-US" dirty="0" smtClean="0"/>
              <a:t>: All signature of the unbound e-h excitation,</a:t>
            </a:r>
          </a:p>
          <a:p>
            <a:r>
              <a:rPr lang="en-US" dirty="0" smtClean="0"/>
              <a:t>Not the exciton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A3148-2667-4FD4-BA08-5AE34586C2E1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477000" cy="533400"/>
          </a:xfrm>
          <a:solidFill>
            <a:srgbClr val="FFFF66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smtClean="0">
                <a:solidFill>
                  <a:srgbClr val="993366"/>
                </a:solidFill>
              </a:rPr>
              <a:t>Optical absorption,  long rang Coulomb effects</a:t>
            </a:r>
            <a:endParaRPr lang="en-US" smtClean="0"/>
          </a:p>
        </p:txBody>
      </p:sp>
      <p:sp>
        <p:nvSpPr>
          <p:cNvPr id="46084" name="Line 8"/>
          <p:cNvSpPr>
            <a:spLocks noChangeShapeType="1"/>
          </p:cNvSpPr>
          <p:nvPr/>
        </p:nvSpPr>
        <p:spPr bwMode="auto">
          <a:xfrm>
            <a:off x="779463" y="1647825"/>
            <a:ext cx="0" cy="246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9"/>
          <p:cNvSpPr>
            <a:spLocks noChangeShapeType="1"/>
          </p:cNvSpPr>
          <p:nvPr/>
        </p:nvSpPr>
        <p:spPr bwMode="auto">
          <a:xfrm>
            <a:off x="779463" y="4114800"/>
            <a:ext cx="3471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152400" y="990600"/>
            <a:ext cx="1131888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absorption</a:t>
            </a:r>
          </a:p>
        </p:txBody>
      </p:sp>
      <p:sp>
        <p:nvSpPr>
          <p:cNvPr id="46087" name="Line 18"/>
          <p:cNvSpPr>
            <a:spLocks noChangeShapeType="1"/>
          </p:cNvSpPr>
          <p:nvPr/>
        </p:nvSpPr>
        <p:spPr bwMode="auto">
          <a:xfrm>
            <a:off x="5029200" y="1524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19"/>
          <p:cNvSpPr>
            <a:spLocks noChangeShapeType="1"/>
          </p:cNvSpPr>
          <p:nvPr/>
        </p:nvSpPr>
        <p:spPr bwMode="auto">
          <a:xfrm>
            <a:off x="5029200" y="41910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20"/>
          <p:cNvSpPr>
            <a:spLocks noChangeShapeType="1"/>
          </p:cNvSpPr>
          <p:nvPr/>
        </p:nvSpPr>
        <p:spPr bwMode="auto">
          <a:xfrm>
            <a:off x="6400800" y="1524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Arc 21"/>
          <p:cNvSpPr>
            <a:spLocks/>
          </p:cNvSpPr>
          <p:nvPr/>
        </p:nvSpPr>
        <p:spPr bwMode="auto">
          <a:xfrm flipH="1" flipV="1">
            <a:off x="6553200" y="1524000"/>
            <a:ext cx="1524000" cy="1524000"/>
          </a:xfrm>
          <a:custGeom>
            <a:avLst/>
            <a:gdLst>
              <a:gd name="T0" fmla="*/ 13555345 w 21600"/>
              <a:gd name="T1" fmla="*/ 0 h 21428"/>
              <a:gd name="T2" fmla="*/ 107526663 w 21600"/>
              <a:gd name="T3" fmla="*/ 108389766 h 21428"/>
              <a:gd name="T4" fmla="*/ 0 w 21600"/>
              <a:gd name="T5" fmla="*/ 108389766 h 21428"/>
              <a:gd name="T6" fmla="*/ 0 60000 65536"/>
              <a:gd name="T7" fmla="*/ 0 60000 65536"/>
              <a:gd name="T8" fmla="*/ 0 60000 65536"/>
              <a:gd name="T9" fmla="*/ 0 w 21600"/>
              <a:gd name="T10" fmla="*/ 0 h 21428"/>
              <a:gd name="T11" fmla="*/ 21600 w 21600"/>
              <a:gd name="T12" fmla="*/ 21428 h 21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8" fill="none" extrusionOk="0">
                <a:moveTo>
                  <a:pt x="2722" y="0"/>
                </a:moveTo>
                <a:cubicBezTo>
                  <a:pt x="13512" y="1371"/>
                  <a:pt x="21600" y="10551"/>
                  <a:pt x="21600" y="21428"/>
                </a:cubicBezTo>
              </a:path>
              <a:path w="21600" h="21428" stroke="0" extrusionOk="0">
                <a:moveTo>
                  <a:pt x="2722" y="0"/>
                </a:moveTo>
                <a:cubicBezTo>
                  <a:pt x="13512" y="1371"/>
                  <a:pt x="21600" y="10551"/>
                  <a:pt x="21600" y="21428"/>
                </a:cubicBezTo>
                <a:lnTo>
                  <a:pt x="0" y="2142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22"/>
          <p:cNvSpPr>
            <a:spLocks noChangeShapeType="1"/>
          </p:cNvSpPr>
          <p:nvPr/>
        </p:nvSpPr>
        <p:spPr bwMode="auto">
          <a:xfrm>
            <a:off x="7848600" y="304800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23"/>
          <p:cNvSpPr>
            <a:spLocks noChangeShapeType="1"/>
          </p:cNvSpPr>
          <p:nvPr/>
        </p:nvSpPr>
        <p:spPr bwMode="auto">
          <a:xfrm>
            <a:off x="5715000" y="1524000"/>
            <a:ext cx="1588" cy="26670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24"/>
          <p:cNvSpPr txBox="1">
            <a:spLocks noChangeArrowheads="1"/>
          </p:cNvSpPr>
          <p:nvPr/>
        </p:nvSpPr>
        <p:spPr bwMode="auto">
          <a:xfrm>
            <a:off x="4327525" y="1143000"/>
            <a:ext cx="1131888" cy="34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absorption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562600" y="1573213"/>
            <a:ext cx="1219200" cy="1398587"/>
            <a:chOff x="3408" y="943"/>
            <a:chExt cx="1248" cy="1290"/>
          </a:xfrm>
        </p:grpSpPr>
        <p:sp>
          <p:nvSpPr>
            <p:cNvPr id="46110" name="Arc 25"/>
            <p:cNvSpPr>
              <a:spLocks/>
            </p:cNvSpPr>
            <p:nvPr/>
          </p:nvSpPr>
          <p:spPr bwMode="auto">
            <a:xfrm flipH="1" flipV="1">
              <a:off x="3767" y="1152"/>
              <a:ext cx="889" cy="704"/>
            </a:xfrm>
            <a:custGeom>
              <a:avLst/>
              <a:gdLst>
                <a:gd name="T0" fmla="*/ 29 w 21047"/>
                <a:gd name="T1" fmla="*/ 0 h 13903"/>
                <a:gd name="T2" fmla="*/ 38 w 21047"/>
                <a:gd name="T3" fmla="*/ 23 h 13903"/>
                <a:gd name="T4" fmla="*/ 0 w 21047"/>
                <a:gd name="T5" fmla="*/ 36 h 13903"/>
                <a:gd name="T6" fmla="*/ 0 60000 65536"/>
                <a:gd name="T7" fmla="*/ 0 60000 65536"/>
                <a:gd name="T8" fmla="*/ 0 60000 65536"/>
                <a:gd name="T9" fmla="*/ 0 w 21047"/>
                <a:gd name="T10" fmla="*/ 0 h 13903"/>
                <a:gd name="T11" fmla="*/ 21047 w 21047"/>
                <a:gd name="T12" fmla="*/ 13903 h 139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7" h="13903" fill="none" extrusionOk="0">
                  <a:moveTo>
                    <a:pt x="16530" y="0"/>
                  </a:moveTo>
                  <a:cubicBezTo>
                    <a:pt x="18730" y="2615"/>
                    <a:pt x="20278" y="5715"/>
                    <a:pt x="21046" y="9046"/>
                  </a:cubicBezTo>
                </a:path>
                <a:path w="21047" h="13903" stroke="0" extrusionOk="0">
                  <a:moveTo>
                    <a:pt x="16530" y="0"/>
                  </a:moveTo>
                  <a:cubicBezTo>
                    <a:pt x="18730" y="2615"/>
                    <a:pt x="20278" y="5715"/>
                    <a:pt x="21046" y="9046"/>
                  </a:cubicBezTo>
                  <a:lnTo>
                    <a:pt x="0" y="13903"/>
                  </a:lnTo>
                  <a:close/>
                </a:path>
              </a:pathLst>
            </a:custGeom>
            <a:noFill/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Arc 26"/>
            <p:cNvSpPr>
              <a:spLocks/>
            </p:cNvSpPr>
            <p:nvPr/>
          </p:nvSpPr>
          <p:spPr bwMode="auto">
            <a:xfrm>
              <a:off x="3408" y="943"/>
              <a:ext cx="356" cy="1290"/>
            </a:xfrm>
            <a:custGeom>
              <a:avLst/>
              <a:gdLst>
                <a:gd name="T0" fmla="*/ 0 w 37990"/>
                <a:gd name="T1" fmla="*/ 75 h 21600"/>
                <a:gd name="T2" fmla="*/ 3 w 37990"/>
                <a:gd name="T3" fmla="*/ 27 h 21600"/>
                <a:gd name="T4" fmla="*/ 2 w 37990"/>
                <a:gd name="T5" fmla="*/ 77 h 21600"/>
                <a:gd name="T6" fmla="*/ 0 60000 65536"/>
                <a:gd name="T7" fmla="*/ 0 60000 65536"/>
                <a:gd name="T8" fmla="*/ 0 60000 65536"/>
                <a:gd name="T9" fmla="*/ 0 w 37990"/>
                <a:gd name="T10" fmla="*/ 0 h 21600"/>
                <a:gd name="T11" fmla="*/ 37990 w 3799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90" h="21600" fill="none" extrusionOk="0">
                  <a:moveTo>
                    <a:pt x="0" y="20903"/>
                  </a:moveTo>
                  <a:cubicBezTo>
                    <a:pt x="376" y="9251"/>
                    <a:pt x="9930" y="-1"/>
                    <a:pt x="21589" y="0"/>
                  </a:cubicBezTo>
                  <a:cubicBezTo>
                    <a:pt x="27895" y="0"/>
                    <a:pt x="33886" y="2755"/>
                    <a:pt x="37989" y="7544"/>
                  </a:cubicBezTo>
                </a:path>
                <a:path w="37990" h="21600" stroke="0" extrusionOk="0">
                  <a:moveTo>
                    <a:pt x="0" y="20903"/>
                  </a:moveTo>
                  <a:cubicBezTo>
                    <a:pt x="376" y="9251"/>
                    <a:pt x="9930" y="-1"/>
                    <a:pt x="21589" y="0"/>
                  </a:cubicBezTo>
                  <a:cubicBezTo>
                    <a:pt x="27895" y="0"/>
                    <a:pt x="33886" y="2755"/>
                    <a:pt x="37989" y="7544"/>
                  </a:cubicBezTo>
                  <a:lnTo>
                    <a:pt x="21589" y="21600"/>
                  </a:lnTo>
                  <a:close/>
                </a:path>
              </a:pathLst>
            </a:custGeom>
            <a:noFill/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5" name="Arc 29"/>
          <p:cNvSpPr>
            <a:spLocks/>
          </p:cNvSpPr>
          <p:nvPr/>
        </p:nvSpPr>
        <p:spPr bwMode="auto">
          <a:xfrm flipH="1">
            <a:off x="6399213" y="2549525"/>
            <a:ext cx="611187" cy="117475"/>
          </a:xfrm>
          <a:custGeom>
            <a:avLst/>
            <a:gdLst>
              <a:gd name="T0" fmla="*/ 0 w 40384"/>
              <a:gd name="T1" fmla="*/ 607672 h 21600"/>
              <a:gd name="T2" fmla="*/ 9249940 w 40384"/>
              <a:gd name="T3" fmla="*/ 324835 h 21600"/>
              <a:gd name="T4" fmla="*/ 4941513 w 40384"/>
              <a:gd name="T5" fmla="*/ 638906 h 21600"/>
              <a:gd name="T6" fmla="*/ 0 60000 65536"/>
              <a:gd name="T7" fmla="*/ 0 60000 65536"/>
              <a:gd name="T8" fmla="*/ 0 60000 65536"/>
              <a:gd name="T9" fmla="*/ 0 w 40384"/>
              <a:gd name="T10" fmla="*/ 0 h 21600"/>
              <a:gd name="T11" fmla="*/ 40384 w 403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84" h="21600" fill="none" extrusionOk="0">
                <a:moveTo>
                  <a:pt x="-1" y="20543"/>
                </a:moveTo>
                <a:cubicBezTo>
                  <a:pt x="562" y="9038"/>
                  <a:pt x="10055" y="-1"/>
                  <a:pt x="21574" y="0"/>
                </a:cubicBezTo>
                <a:cubicBezTo>
                  <a:pt x="29365" y="0"/>
                  <a:pt x="36553" y="4196"/>
                  <a:pt x="40384" y="10981"/>
                </a:cubicBezTo>
              </a:path>
              <a:path w="40384" h="21600" stroke="0" extrusionOk="0">
                <a:moveTo>
                  <a:pt x="-1" y="20543"/>
                </a:moveTo>
                <a:cubicBezTo>
                  <a:pt x="562" y="9038"/>
                  <a:pt x="10055" y="-1"/>
                  <a:pt x="21574" y="0"/>
                </a:cubicBezTo>
                <a:cubicBezTo>
                  <a:pt x="29365" y="0"/>
                  <a:pt x="36553" y="4196"/>
                  <a:pt x="40384" y="10981"/>
                </a:cubicBezTo>
                <a:lnTo>
                  <a:pt x="21574" y="21600"/>
                </a:lnTo>
                <a:close/>
              </a:path>
            </a:pathLst>
          </a:cu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Arc 31"/>
          <p:cNvSpPr>
            <a:spLocks/>
          </p:cNvSpPr>
          <p:nvPr/>
        </p:nvSpPr>
        <p:spPr bwMode="auto">
          <a:xfrm rot="10800000">
            <a:off x="6097588" y="2522538"/>
            <a:ext cx="333375" cy="80962"/>
          </a:xfrm>
          <a:custGeom>
            <a:avLst/>
            <a:gdLst>
              <a:gd name="T0" fmla="*/ 0 w 35743"/>
              <a:gd name="T1" fmla="*/ 74095 h 21600"/>
              <a:gd name="T2" fmla="*/ 3109389 w 35743"/>
              <a:gd name="T3" fmla="*/ 303465 h 21600"/>
              <a:gd name="T4" fmla="*/ 1230343 w 35743"/>
              <a:gd name="T5" fmla="*/ 303465 h 21600"/>
              <a:gd name="T6" fmla="*/ 0 60000 65536"/>
              <a:gd name="T7" fmla="*/ 0 60000 65536"/>
              <a:gd name="T8" fmla="*/ 0 60000 65536"/>
              <a:gd name="T9" fmla="*/ 0 w 35743"/>
              <a:gd name="T10" fmla="*/ 0 h 21600"/>
              <a:gd name="T11" fmla="*/ 35743 w 357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743" h="21600" fill="none" extrusionOk="0">
                <a:moveTo>
                  <a:pt x="0" y="5274"/>
                </a:moveTo>
                <a:cubicBezTo>
                  <a:pt x="3926" y="1872"/>
                  <a:pt x="8947" y="-1"/>
                  <a:pt x="14143" y="0"/>
                </a:cubicBezTo>
                <a:cubicBezTo>
                  <a:pt x="26072" y="0"/>
                  <a:pt x="35743" y="9670"/>
                  <a:pt x="35743" y="21600"/>
                </a:cubicBezTo>
              </a:path>
              <a:path w="35743" h="21600" stroke="0" extrusionOk="0">
                <a:moveTo>
                  <a:pt x="0" y="5274"/>
                </a:moveTo>
                <a:cubicBezTo>
                  <a:pt x="3926" y="1872"/>
                  <a:pt x="8947" y="-1"/>
                  <a:pt x="14143" y="0"/>
                </a:cubicBezTo>
                <a:cubicBezTo>
                  <a:pt x="26072" y="0"/>
                  <a:pt x="35743" y="9670"/>
                  <a:pt x="35743" y="21600"/>
                </a:cubicBezTo>
                <a:lnTo>
                  <a:pt x="14143" y="21600"/>
                </a:lnTo>
                <a:close/>
              </a:path>
            </a:pathLst>
          </a:cu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Arc 32"/>
          <p:cNvSpPr>
            <a:spLocks/>
          </p:cNvSpPr>
          <p:nvPr/>
        </p:nvSpPr>
        <p:spPr bwMode="auto">
          <a:xfrm flipH="1" flipV="1">
            <a:off x="7010400" y="2549525"/>
            <a:ext cx="1465263" cy="498475"/>
          </a:xfrm>
          <a:custGeom>
            <a:avLst/>
            <a:gdLst>
              <a:gd name="T0" fmla="*/ 13210282 w 21037"/>
              <a:gd name="T1" fmla="*/ 0 h 21428"/>
              <a:gd name="T2" fmla="*/ 102058069 w 21037"/>
              <a:gd name="T3" fmla="*/ 8944239 h 21428"/>
              <a:gd name="T4" fmla="*/ 0 w 21037"/>
              <a:gd name="T5" fmla="*/ 11595916 h 21428"/>
              <a:gd name="T6" fmla="*/ 0 60000 65536"/>
              <a:gd name="T7" fmla="*/ 0 60000 65536"/>
              <a:gd name="T8" fmla="*/ 0 60000 65536"/>
              <a:gd name="T9" fmla="*/ 0 w 21037"/>
              <a:gd name="T10" fmla="*/ 0 h 21428"/>
              <a:gd name="T11" fmla="*/ 21037 w 21037"/>
              <a:gd name="T12" fmla="*/ 21428 h 21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7" h="21428" fill="none" extrusionOk="0">
                <a:moveTo>
                  <a:pt x="2722" y="0"/>
                </a:moveTo>
                <a:cubicBezTo>
                  <a:pt x="11682" y="1138"/>
                  <a:pt x="18988" y="7731"/>
                  <a:pt x="21036" y="16528"/>
                </a:cubicBezTo>
              </a:path>
              <a:path w="21037" h="21428" stroke="0" extrusionOk="0">
                <a:moveTo>
                  <a:pt x="2722" y="0"/>
                </a:moveTo>
                <a:cubicBezTo>
                  <a:pt x="11682" y="1138"/>
                  <a:pt x="18988" y="7731"/>
                  <a:pt x="21036" y="16528"/>
                </a:cubicBezTo>
                <a:lnTo>
                  <a:pt x="0" y="21428"/>
                </a:lnTo>
                <a:close/>
              </a:path>
            </a:pathLst>
          </a:cu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36"/>
          <p:cNvSpPr>
            <a:spLocks noChangeShapeType="1"/>
          </p:cNvSpPr>
          <p:nvPr/>
        </p:nvSpPr>
        <p:spPr bwMode="auto">
          <a:xfrm>
            <a:off x="1828800" y="1647825"/>
            <a:ext cx="0" cy="2466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38"/>
          <p:cNvSpPr>
            <a:spLocks noChangeShapeType="1"/>
          </p:cNvSpPr>
          <p:nvPr/>
        </p:nvSpPr>
        <p:spPr bwMode="auto">
          <a:xfrm>
            <a:off x="2971800" y="3048000"/>
            <a:ext cx="1063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Text Box 40"/>
          <p:cNvSpPr txBox="1">
            <a:spLocks noChangeArrowheads="1"/>
          </p:cNvSpPr>
          <p:nvPr/>
        </p:nvSpPr>
        <p:spPr bwMode="auto">
          <a:xfrm>
            <a:off x="517525" y="5000625"/>
            <a:ext cx="351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Short range Coulomb interactions</a:t>
            </a:r>
            <a:endParaRPr lang="en-US"/>
          </a:p>
        </p:txBody>
      </p:sp>
      <p:sp>
        <p:nvSpPr>
          <p:cNvPr id="46101" name="Text Box 41"/>
          <p:cNvSpPr txBox="1">
            <a:spLocks noChangeArrowheads="1"/>
          </p:cNvSpPr>
          <p:nvPr/>
        </p:nvSpPr>
        <p:spPr bwMode="auto">
          <a:xfrm>
            <a:off x="5165725" y="5043488"/>
            <a:ext cx="347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Long range Coulomb interactions</a:t>
            </a:r>
          </a:p>
        </p:txBody>
      </p:sp>
      <p:sp>
        <p:nvSpPr>
          <p:cNvPr id="46102" name="Line 43"/>
          <p:cNvSpPr>
            <a:spLocks noChangeShapeType="1"/>
          </p:cNvSpPr>
          <p:nvPr/>
        </p:nvSpPr>
        <p:spPr bwMode="auto">
          <a:xfrm>
            <a:off x="8229600" y="3048000"/>
            <a:ext cx="4572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44"/>
          <p:cNvSpPr txBox="1">
            <a:spLocks noChangeArrowheads="1"/>
          </p:cNvSpPr>
          <p:nvPr/>
        </p:nvSpPr>
        <p:spPr bwMode="auto">
          <a:xfrm>
            <a:off x="3943350" y="40798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46104" name="Text Box 45"/>
          <p:cNvSpPr txBox="1">
            <a:spLocks noChangeArrowheads="1"/>
          </p:cNvSpPr>
          <p:nvPr/>
        </p:nvSpPr>
        <p:spPr bwMode="auto">
          <a:xfrm>
            <a:off x="8594725" y="41973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46105" name="Arc 47"/>
          <p:cNvSpPr>
            <a:spLocks/>
          </p:cNvSpPr>
          <p:nvPr/>
        </p:nvSpPr>
        <p:spPr bwMode="auto">
          <a:xfrm flipH="1" flipV="1">
            <a:off x="2051720" y="2351049"/>
            <a:ext cx="3168352" cy="706760"/>
          </a:xfrm>
          <a:custGeom>
            <a:avLst/>
            <a:gdLst>
              <a:gd name="T0" fmla="*/ 301275703 w 21578"/>
              <a:gd name="T1" fmla="*/ 0 h 15337"/>
              <a:gd name="T2" fmla="*/ 427411643 w 21578"/>
              <a:gd name="T3" fmla="*/ 28698344 h 15337"/>
              <a:gd name="T4" fmla="*/ 0 w 21578"/>
              <a:gd name="T5" fmla="*/ 30665821 h 15337"/>
              <a:gd name="T6" fmla="*/ 0 60000 65536"/>
              <a:gd name="T7" fmla="*/ 0 60000 65536"/>
              <a:gd name="T8" fmla="*/ 0 60000 65536"/>
              <a:gd name="T9" fmla="*/ 0 w 21578"/>
              <a:gd name="T10" fmla="*/ 0 h 15337"/>
              <a:gd name="T11" fmla="*/ 21578 w 21578"/>
              <a:gd name="T12" fmla="*/ 15337 h 15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8" h="15337" fill="none" extrusionOk="0">
                <a:moveTo>
                  <a:pt x="15209" y="0"/>
                </a:moveTo>
                <a:cubicBezTo>
                  <a:pt x="19057" y="3816"/>
                  <a:pt x="21330" y="8939"/>
                  <a:pt x="21577" y="14353"/>
                </a:cubicBezTo>
              </a:path>
              <a:path w="21578" h="15337" stroke="0" extrusionOk="0">
                <a:moveTo>
                  <a:pt x="15209" y="0"/>
                </a:moveTo>
                <a:cubicBezTo>
                  <a:pt x="19057" y="3816"/>
                  <a:pt x="21330" y="8939"/>
                  <a:pt x="21577" y="14353"/>
                </a:cubicBezTo>
                <a:lnTo>
                  <a:pt x="0" y="15337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Arc 48"/>
          <p:cNvSpPr>
            <a:spLocks/>
          </p:cNvSpPr>
          <p:nvPr/>
        </p:nvSpPr>
        <p:spPr bwMode="auto">
          <a:xfrm>
            <a:off x="1841500" y="1771650"/>
            <a:ext cx="201613" cy="2338388"/>
          </a:xfrm>
          <a:custGeom>
            <a:avLst/>
            <a:gdLst>
              <a:gd name="T0" fmla="*/ 16039 w 37875"/>
              <a:gd name="T1" fmla="*/ 206248460 h 26512"/>
              <a:gd name="T2" fmla="*/ 1073209 w 37875"/>
              <a:gd name="T3" fmla="*/ 57552292 h 26512"/>
              <a:gd name="T4" fmla="*/ 612046 w 37875"/>
              <a:gd name="T5" fmla="*/ 168035822 h 26512"/>
              <a:gd name="T6" fmla="*/ 0 60000 65536"/>
              <a:gd name="T7" fmla="*/ 0 60000 65536"/>
              <a:gd name="T8" fmla="*/ 0 60000 65536"/>
              <a:gd name="T9" fmla="*/ 0 w 37875"/>
              <a:gd name="T10" fmla="*/ 0 h 26512"/>
              <a:gd name="T11" fmla="*/ 37875 w 37875"/>
              <a:gd name="T12" fmla="*/ 26512 h 26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75" h="26512" fill="none" extrusionOk="0">
                <a:moveTo>
                  <a:pt x="565" y="26512"/>
                </a:moveTo>
                <a:cubicBezTo>
                  <a:pt x="189" y="24901"/>
                  <a:pt x="0" y="2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838" y="-1"/>
                  <a:pt x="33772" y="2697"/>
                  <a:pt x="37874" y="7398"/>
                </a:cubicBezTo>
              </a:path>
              <a:path w="37875" h="26512" stroke="0" extrusionOk="0">
                <a:moveTo>
                  <a:pt x="565" y="26512"/>
                </a:moveTo>
                <a:cubicBezTo>
                  <a:pt x="189" y="24901"/>
                  <a:pt x="0" y="2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838" y="-1"/>
                  <a:pt x="33772" y="2697"/>
                  <a:pt x="37874" y="739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Arc 49"/>
          <p:cNvSpPr>
            <a:spLocks/>
          </p:cNvSpPr>
          <p:nvPr/>
        </p:nvSpPr>
        <p:spPr bwMode="auto">
          <a:xfrm flipH="1" flipV="1">
            <a:off x="2057400" y="1524000"/>
            <a:ext cx="1524000" cy="1524000"/>
          </a:xfrm>
          <a:custGeom>
            <a:avLst/>
            <a:gdLst>
              <a:gd name="T0" fmla="*/ 13555345 w 21600"/>
              <a:gd name="T1" fmla="*/ 0 h 21428"/>
              <a:gd name="T2" fmla="*/ 107526663 w 21600"/>
              <a:gd name="T3" fmla="*/ 108389766 h 21428"/>
              <a:gd name="T4" fmla="*/ 0 w 21600"/>
              <a:gd name="T5" fmla="*/ 108389766 h 21428"/>
              <a:gd name="T6" fmla="*/ 0 60000 65536"/>
              <a:gd name="T7" fmla="*/ 0 60000 65536"/>
              <a:gd name="T8" fmla="*/ 0 60000 65536"/>
              <a:gd name="T9" fmla="*/ 0 w 21600"/>
              <a:gd name="T10" fmla="*/ 0 h 21428"/>
              <a:gd name="T11" fmla="*/ 21600 w 21600"/>
              <a:gd name="T12" fmla="*/ 21428 h 21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8" fill="none" extrusionOk="0">
                <a:moveTo>
                  <a:pt x="2722" y="0"/>
                </a:moveTo>
                <a:cubicBezTo>
                  <a:pt x="13512" y="1371"/>
                  <a:pt x="21600" y="10551"/>
                  <a:pt x="21600" y="21428"/>
                </a:cubicBezTo>
              </a:path>
              <a:path w="21600" h="21428" stroke="0" extrusionOk="0">
                <a:moveTo>
                  <a:pt x="2722" y="0"/>
                </a:moveTo>
                <a:cubicBezTo>
                  <a:pt x="13512" y="1371"/>
                  <a:pt x="21600" y="10551"/>
                  <a:pt x="21600" y="21428"/>
                </a:cubicBezTo>
                <a:lnTo>
                  <a:pt x="0" y="21428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50"/>
          <p:cNvSpPr>
            <a:spLocks noChangeShapeType="1"/>
          </p:cNvSpPr>
          <p:nvPr/>
        </p:nvSpPr>
        <p:spPr bwMode="auto">
          <a:xfrm>
            <a:off x="3352800" y="304800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Arc 52"/>
          <p:cNvSpPr>
            <a:spLocks/>
          </p:cNvSpPr>
          <p:nvPr/>
        </p:nvSpPr>
        <p:spPr bwMode="auto">
          <a:xfrm>
            <a:off x="1066800" y="1752600"/>
            <a:ext cx="309563" cy="2347913"/>
          </a:xfrm>
          <a:custGeom>
            <a:avLst/>
            <a:gdLst>
              <a:gd name="T0" fmla="*/ 29065 w 43200"/>
              <a:gd name="T1" fmla="*/ 206217380 h 26622"/>
              <a:gd name="T2" fmla="*/ 2187872 w 43200"/>
              <a:gd name="T3" fmla="*/ 207072866 h 26622"/>
              <a:gd name="T4" fmla="*/ 1109138 w 43200"/>
              <a:gd name="T5" fmla="*/ 168010535 h 26622"/>
              <a:gd name="T6" fmla="*/ 0 60000 65536"/>
              <a:gd name="T7" fmla="*/ 0 60000 65536"/>
              <a:gd name="T8" fmla="*/ 0 60000 65536"/>
              <a:gd name="T9" fmla="*/ 0 w 43200"/>
              <a:gd name="T10" fmla="*/ 0 h 26622"/>
              <a:gd name="T11" fmla="*/ 43200 w 43200"/>
              <a:gd name="T12" fmla="*/ 26622 h 266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6622" fill="none" extrusionOk="0">
                <a:moveTo>
                  <a:pt x="565" y="26512"/>
                </a:moveTo>
                <a:cubicBezTo>
                  <a:pt x="189" y="24901"/>
                  <a:pt x="0" y="2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291"/>
                  <a:pt x="43001" y="24976"/>
                  <a:pt x="42608" y="26622"/>
                </a:cubicBezTo>
              </a:path>
              <a:path w="43200" h="26622" stroke="0" extrusionOk="0">
                <a:moveTo>
                  <a:pt x="565" y="26512"/>
                </a:moveTo>
                <a:cubicBezTo>
                  <a:pt x="189" y="24901"/>
                  <a:pt x="0" y="232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3291"/>
                  <a:pt x="43001" y="24976"/>
                  <a:pt x="42608" y="26622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1459C-B851-4A9B-9F46-B9344B49159E}" type="slidenum">
              <a:rPr lang="fr-FR"/>
              <a:pPr/>
              <a:t>35</a:t>
            </a:fld>
            <a:endParaRPr lang="fr-FR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624"/>
            <a:ext cx="8591872" cy="64807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Unbound pairs: suppression </a:t>
            </a:r>
            <a:r>
              <a:rPr lang="en-US" sz="2400" b="1" dirty="0">
                <a:solidFill>
                  <a:srgbClr val="FF00FF"/>
                </a:solidFill>
              </a:rPr>
              <a:t>of the light emission </a:t>
            </a:r>
            <a:r>
              <a:rPr lang="en-US" sz="2400" b="1" dirty="0" smtClean="0">
                <a:solidFill>
                  <a:srgbClr val="FF00FF"/>
                </a:solidFill>
              </a:rPr>
              <a:t/>
            </a:r>
            <a:br>
              <a:rPr lang="en-US" sz="2400" b="1" dirty="0" smtClean="0">
                <a:solidFill>
                  <a:srgbClr val="FF00FF"/>
                </a:solidFill>
              </a:rPr>
            </a:br>
            <a:r>
              <a:rPr lang="en-US" sz="2400" b="1" dirty="0" smtClean="0">
                <a:solidFill>
                  <a:srgbClr val="FF00FF"/>
                </a:solidFill>
              </a:rPr>
              <a:t>by </a:t>
            </a:r>
            <a:r>
              <a:rPr lang="en-US" sz="2400" b="1" dirty="0">
                <a:solidFill>
                  <a:srgbClr val="FF00FF"/>
                </a:solidFill>
              </a:rPr>
              <a:t>the long range Coulomb attraction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228600" y="908720"/>
            <a:ext cx="3551312" cy="2311896"/>
            <a:chOff x="228600" y="1981200"/>
            <a:chExt cx="4267200" cy="4038600"/>
          </a:xfrm>
        </p:grpSpPr>
        <p:sp>
          <p:nvSpPr>
            <p:cNvPr id="308227" name="Line 3"/>
            <p:cNvSpPr>
              <a:spLocks noChangeShapeType="1"/>
            </p:cNvSpPr>
            <p:nvPr/>
          </p:nvSpPr>
          <p:spPr bwMode="auto">
            <a:xfrm>
              <a:off x="381000" y="1981200"/>
              <a:ext cx="40386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28" name="Line 4"/>
            <p:cNvSpPr>
              <a:spLocks noChangeShapeType="1"/>
            </p:cNvSpPr>
            <p:nvPr/>
          </p:nvSpPr>
          <p:spPr bwMode="auto">
            <a:xfrm>
              <a:off x="381000" y="3733800"/>
              <a:ext cx="40386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304800" y="2057400"/>
              <a:ext cx="4191000" cy="609600"/>
              <a:chOff x="240" y="1635"/>
              <a:chExt cx="3024" cy="381"/>
            </a:xfrm>
          </p:grpSpPr>
          <p:sp>
            <p:nvSpPr>
              <p:cNvPr id="308230" name="Arc 6"/>
              <p:cNvSpPr>
                <a:spLocks/>
              </p:cNvSpPr>
              <p:nvPr/>
            </p:nvSpPr>
            <p:spPr bwMode="auto">
              <a:xfrm>
                <a:off x="240" y="1635"/>
                <a:ext cx="767" cy="285"/>
              </a:xfrm>
              <a:custGeom>
                <a:avLst/>
                <a:gdLst>
                  <a:gd name="G0" fmla="+- 871 0 0"/>
                  <a:gd name="G1" fmla="+- 21600 0 0"/>
                  <a:gd name="G2" fmla="+- 21600 0 0"/>
                  <a:gd name="T0" fmla="*/ 0 w 21558"/>
                  <a:gd name="T1" fmla="*/ 18 h 21600"/>
                  <a:gd name="T2" fmla="*/ 21558 w 21558"/>
                  <a:gd name="T3" fmla="*/ 15388 h 21600"/>
                  <a:gd name="T4" fmla="*/ 871 w 215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21600" fill="none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</a:path>
                  <a:path w="21558" h="21600" stroke="0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  <a:lnTo>
                      <a:pt x="87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1" name="Arc 7"/>
              <p:cNvSpPr>
                <a:spLocks/>
              </p:cNvSpPr>
              <p:nvPr/>
            </p:nvSpPr>
            <p:spPr bwMode="auto">
              <a:xfrm flipH="1" flipV="1">
                <a:off x="1008" y="1838"/>
                <a:ext cx="1479" cy="178"/>
              </a:xfrm>
              <a:custGeom>
                <a:avLst/>
                <a:gdLst>
                  <a:gd name="G0" fmla="+- 21346 0 0"/>
                  <a:gd name="G1" fmla="+- 21600 0 0"/>
                  <a:gd name="G2" fmla="+- 21600 0 0"/>
                  <a:gd name="T0" fmla="*/ 0 w 42946"/>
                  <a:gd name="T1" fmla="*/ 18300 h 21600"/>
                  <a:gd name="T2" fmla="*/ 42946 w 42946"/>
                  <a:gd name="T3" fmla="*/ 21600 h 21600"/>
                  <a:gd name="T4" fmla="*/ 21346 w 429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46" h="21600" fill="none" extrusionOk="0">
                    <a:moveTo>
                      <a:pt x="-1" y="18299"/>
                    </a:moveTo>
                    <a:cubicBezTo>
                      <a:pt x="1627" y="7769"/>
                      <a:pt x="10690" y="-1"/>
                      <a:pt x="21346" y="0"/>
                    </a:cubicBezTo>
                    <a:cubicBezTo>
                      <a:pt x="33275" y="0"/>
                      <a:pt x="42946" y="9670"/>
                      <a:pt x="42946" y="21600"/>
                    </a:cubicBezTo>
                  </a:path>
                  <a:path w="42946" h="21600" stroke="0" extrusionOk="0">
                    <a:moveTo>
                      <a:pt x="-1" y="18299"/>
                    </a:moveTo>
                    <a:cubicBezTo>
                      <a:pt x="1627" y="7769"/>
                      <a:pt x="10690" y="-1"/>
                      <a:pt x="21346" y="0"/>
                    </a:cubicBezTo>
                    <a:cubicBezTo>
                      <a:pt x="33275" y="0"/>
                      <a:pt x="42946" y="9670"/>
                      <a:pt x="42946" y="21600"/>
                    </a:cubicBezTo>
                    <a:lnTo>
                      <a:pt x="2134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2" name="Arc 8"/>
              <p:cNvSpPr>
                <a:spLocks/>
              </p:cNvSpPr>
              <p:nvPr/>
            </p:nvSpPr>
            <p:spPr bwMode="auto">
              <a:xfrm flipH="1">
                <a:off x="2497" y="1680"/>
                <a:ext cx="767" cy="285"/>
              </a:xfrm>
              <a:custGeom>
                <a:avLst/>
                <a:gdLst>
                  <a:gd name="G0" fmla="+- 871 0 0"/>
                  <a:gd name="G1" fmla="+- 21600 0 0"/>
                  <a:gd name="G2" fmla="+- 21600 0 0"/>
                  <a:gd name="T0" fmla="*/ 0 w 21558"/>
                  <a:gd name="T1" fmla="*/ 18 h 21600"/>
                  <a:gd name="T2" fmla="*/ 21558 w 21558"/>
                  <a:gd name="T3" fmla="*/ 15388 h 21600"/>
                  <a:gd name="T4" fmla="*/ 871 w 215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21600" fill="none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</a:path>
                  <a:path w="21558" h="21600" stroke="0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  <a:lnTo>
                      <a:pt x="87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9"/>
            <p:cNvGrpSpPr>
              <a:grpSpLocks/>
            </p:cNvGrpSpPr>
            <p:nvPr/>
          </p:nvGrpSpPr>
          <p:grpSpPr bwMode="auto">
            <a:xfrm flipV="1">
              <a:off x="304800" y="3048000"/>
              <a:ext cx="4191000" cy="609600"/>
              <a:chOff x="240" y="1635"/>
              <a:chExt cx="3024" cy="381"/>
            </a:xfrm>
          </p:grpSpPr>
          <p:sp>
            <p:nvSpPr>
              <p:cNvPr id="308234" name="Arc 10"/>
              <p:cNvSpPr>
                <a:spLocks/>
              </p:cNvSpPr>
              <p:nvPr/>
            </p:nvSpPr>
            <p:spPr bwMode="auto">
              <a:xfrm>
                <a:off x="240" y="1635"/>
                <a:ext cx="767" cy="285"/>
              </a:xfrm>
              <a:custGeom>
                <a:avLst/>
                <a:gdLst>
                  <a:gd name="G0" fmla="+- 871 0 0"/>
                  <a:gd name="G1" fmla="+- 21600 0 0"/>
                  <a:gd name="G2" fmla="+- 21600 0 0"/>
                  <a:gd name="T0" fmla="*/ 0 w 21558"/>
                  <a:gd name="T1" fmla="*/ 18 h 21600"/>
                  <a:gd name="T2" fmla="*/ 21558 w 21558"/>
                  <a:gd name="T3" fmla="*/ 15388 h 21600"/>
                  <a:gd name="T4" fmla="*/ 871 w 215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21600" fill="none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</a:path>
                  <a:path w="21558" h="21600" stroke="0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  <a:lnTo>
                      <a:pt x="87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5" name="Arc 11"/>
              <p:cNvSpPr>
                <a:spLocks/>
              </p:cNvSpPr>
              <p:nvPr/>
            </p:nvSpPr>
            <p:spPr bwMode="auto">
              <a:xfrm flipH="1" flipV="1">
                <a:off x="1008" y="1838"/>
                <a:ext cx="1479" cy="178"/>
              </a:xfrm>
              <a:custGeom>
                <a:avLst/>
                <a:gdLst>
                  <a:gd name="G0" fmla="+- 21346 0 0"/>
                  <a:gd name="G1" fmla="+- 21600 0 0"/>
                  <a:gd name="G2" fmla="+- 21600 0 0"/>
                  <a:gd name="T0" fmla="*/ 0 w 42946"/>
                  <a:gd name="T1" fmla="*/ 18300 h 21600"/>
                  <a:gd name="T2" fmla="*/ 42946 w 42946"/>
                  <a:gd name="T3" fmla="*/ 21600 h 21600"/>
                  <a:gd name="T4" fmla="*/ 21346 w 429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46" h="21600" fill="none" extrusionOk="0">
                    <a:moveTo>
                      <a:pt x="-1" y="18299"/>
                    </a:moveTo>
                    <a:cubicBezTo>
                      <a:pt x="1627" y="7769"/>
                      <a:pt x="10690" y="-1"/>
                      <a:pt x="21346" y="0"/>
                    </a:cubicBezTo>
                    <a:cubicBezTo>
                      <a:pt x="33275" y="0"/>
                      <a:pt x="42946" y="9670"/>
                      <a:pt x="42946" y="21600"/>
                    </a:cubicBezTo>
                  </a:path>
                  <a:path w="42946" h="21600" stroke="0" extrusionOk="0">
                    <a:moveTo>
                      <a:pt x="-1" y="18299"/>
                    </a:moveTo>
                    <a:cubicBezTo>
                      <a:pt x="1627" y="7769"/>
                      <a:pt x="10690" y="-1"/>
                      <a:pt x="21346" y="0"/>
                    </a:cubicBezTo>
                    <a:cubicBezTo>
                      <a:pt x="33275" y="0"/>
                      <a:pt x="42946" y="9670"/>
                      <a:pt x="42946" y="21600"/>
                    </a:cubicBezTo>
                    <a:lnTo>
                      <a:pt x="2134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6" name="Arc 12"/>
              <p:cNvSpPr>
                <a:spLocks/>
              </p:cNvSpPr>
              <p:nvPr/>
            </p:nvSpPr>
            <p:spPr bwMode="auto">
              <a:xfrm flipH="1">
                <a:off x="2497" y="1680"/>
                <a:ext cx="767" cy="285"/>
              </a:xfrm>
              <a:custGeom>
                <a:avLst/>
                <a:gdLst>
                  <a:gd name="G0" fmla="+- 871 0 0"/>
                  <a:gd name="G1" fmla="+- 21600 0 0"/>
                  <a:gd name="G2" fmla="+- 21600 0 0"/>
                  <a:gd name="T0" fmla="*/ 0 w 21558"/>
                  <a:gd name="T1" fmla="*/ 18 h 21600"/>
                  <a:gd name="T2" fmla="*/ 21558 w 21558"/>
                  <a:gd name="T3" fmla="*/ 15388 h 21600"/>
                  <a:gd name="T4" fmla="*/ 871 w 215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21600" fill="none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</a:path>
                  <a:path w="21558" h="21600" stroke="0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  <a:lnTo>
                      <a:pt x="87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237" name="Freeform 13"/>
            <p:cNvSpPr>
              <a:spLocks/>
            </p:cNvSpPr>
            <p:nvPr/>
          </p:nvSpPr>
          <p:spPr bwMode="auto">
            <a:xfrm>
              <a:off x="2349500" y="2667000"/>
              <a:ext cx="241300" cy="3810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2" y="96"/>
                </a:cxn>
                <a:cxn ang="0">
                  <a:pos x="8" y="96"/>
                </a:cxn>
                <a:cxn ang="0">
                  <a:pos x="104" y="144"/>
                </a:cxn>
                <a:cxn ang="0">
                  <a:pos x="8" y="192"/>
                </a:cxn>
                <a:cxn ang="0">
                  <a:pos x="104" y="240"/>
                </a:cxn>
              </a:cxnLst>
              <a:rect l="0" t="0" r="r" b="b"/>
              <a:pathLst>
                <a:path w="152" h="240">
                  <a:moveTo>
                    <a:pt x="8" y="0"/>
                  </a:moveTo>
                  <a:cubicBezTo>
                    <a:pt x="80" y="40"/>
                    <a:pt x="152" y="80"/>
                    <a:pt x="152" y="96"/>
                  </a:cubicBezTo>
                  <a:cubicBezTo>
                    <a:pt x="152" y="112"/>
                    <a:pt x="16" y="88"/>
                    <a:pt x="8" y="96"/>
                  </a:cubicBezTo>
                  <a:cubicBezTo>
                    <a:pt x="0" y="104"/>
                    <a:pt x="104" y="128"/>
                    <a:pt x="104" y="144"/>
                  </a:cubicBezTo>
                  <a:cubicBezTo>
                    <a:pt x="104" y="160"/>
                    <a:pt x="8" y="176"/>
                    <a:pt x="8" y="192"/>
                  </a:cubicBezTo>
                  <a:cubicBezTo>
                    <a:pt x="8" y="208"/>
                    <a:pt x="56" y="224"/>
                    <a:pt x="104" y="240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8" name="Line 14"/>
            <p:cNvSpPr>
              <a:spLocks noChangeShapeType="1"/>
            </p:cNvSpPr>
            <p:nvPr/>
          </p:nvSpPr>
          <p:spPr bwMode="auto">
            <a:xfrm flipH="1" flipV="1">
              <a:off x="3200400" y="3124200"/>
              <a:ext cx="2286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39" name="Line 15"/>
            <p:cNvSpPr>
              <a:spLocks noChangeShapeType="1"/>
            </p:cNvSpPr>
            <p:nvPr/>
          </p:nvSpPr>
          <p:spPr bwMode="auto">
            <a:xfrm flipH="1">
              <a:off x="1295400" y="3200400"/>
              <a:ext cx="2286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0" name="Line 16"/>
            <p:cNvSpPr>
              <a:spLocks noChangeShapeType="1"/>
            </p:cNvSpPr>
            <p:nvPr/>
          </p:nvSpPr>
          <p:spPr bwMode="auto">
            <a:xfrm>
              <a:off x="1447800" y="2514600"/>
              <a:ext cx="228600" cy="762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1" name="Line 17"/>
            <p:cNvSpPr>
              <a:spLocks noChangeShapeType="1"/>
            </p:cNvSpPr>
            <p:nvPr/>
          </p:nvSpPr>
          <p:spPr bwMode="auto">
            <a:xfrm flipV="1">
              <a:off x="3276600" y="2362200"/>
              <a:ext cx="2286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2" name="Text Box 18"/>
            <p:cNvSpPr txBox="1">
              <a:spLocks noChangeArrowheads="1"/>
            </p:cNvSpPr>
            <p:nvPr/>
          </p:nvSpPr>
          <p:spPr bwMode="auto">
            <a:xfrm>
              <a:off x="2355850" y="2098675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308243" name="Text Box 19"/>
            <p:cNvSpPr txBox="1">
              <a:spLocks noChangeArrowheads="1"/>
            </p:cNvSpPr>
            <p:nvPr/>
          </p:nvSpPr>
          <p:spPr bwMode="auto">
            <a:xfrm>
              <a:off x="2338388" y="3089275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308244" name="Line 20"/>
            <p:cNvSpPr>
              <a:spLocks noChangeShapeType="1"/>
            </p:cNvSpPr>
            <p:nvPr/>
          </p:nvSpPr>
          <p:spPr bwMode="auto">
            <a:xfrm>
              <a:off x="304800" y="4267200"/>
              <a:ext cx="40386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45" name="Line 21"/>
            <p:cNvSpPr>
              <a:spLocks noChangeShapeType="1"/>
            </p:cNvSpPr>
            <p:nvPr/>
          </p:nvSpPr>
          <p:spPr bwMode="auto">
            <a:xfrm>
              <a:off x="304800" y="6019800"/>
              <a:ext cx="40386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28600" y="4343400"/>
              <a:ext cx="4191000" cy="609600"/>
              <a:chOff x="240" y="1635"/>
              <a:chExt cx="3024" cy="381"/>
            </a:xfrm>
          </p:grpSpPr>
          <p:sp>
            <p:nvSpPr>
              <p:cNvPr id="308247" name="Arc 23"/>
              <p:cNvSpPr>
                <a:spLocks/>
              </p:cNvSpPr>
              <p:nvPr/>
            </p:nvSpPr>
            <p:spPr bwMode="auto">
              <a:xfrm>
                <a:off x="240" y="1635"/>
                <a:ext cx="767" cy="285"/>
              </a:xfrm>
              <a:custGeom>
                <a:avLst/>
                <a:gdLst>
                  <a:gd name="G0" fmla="+- 871 0 0"/>
                  <a:gd name="G1" fmla="+- 21600 0 0"/>
                  <a:gd name="G2" fmla="+- 21600 0 0"/>
                  <a:gd name="T0" fmla="*/ 0 w 21558"/>
                  <a:gd name="T1" fmla="*/ 18 h 21600"/>
                  <a:gd name="T2" fmla="*/ 21558 w 21558"/>
                  <a:gd name="T3" fmla="*/ 15388 h 21600"/>
                  <a:gd name="T4" fmla="*/ 871 w 215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21600" fill="none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</a:path>
                  <a:path w="21558" h="21600" stroke="0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  <a:lnTo>
                      <a:pt x="87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8" name="Arc 24"/>
              <p:cNvSpPr>
                <a:spLocks/>
              </p:cNvSpPr>
              <p:nvPr/>
            </p:nvSpPr>
            <p:spPr bwMode="auto">
              <a:xfrm flipH="1" flipV="1">
                <a:off x="1008" y="1838"/>
                <a:ext cx="1479" cy="178"/>
              </a:xfrm>
              <a:custGeom>
                <a:avLst/>
                <a:gdLst>
                  <a:gd name="G0" fmla="+- 21346 0 0"/>
                  <a:gd name="G1" fmla="+- 21600 0 0"/>
                  <a:gd name="G2" fmla="+- 21600 0 0"/>
                  <a:gd name="T0" fmla="*/ 0 w 42946"/>
                  <a:gd name="T1" fmla="*/ 18300 h 21600"/>
                  <a:gd name="T2" fmla="*/ 42946 w 42946"/>
                  <a:gd name="T3" fmla="*/ 21600 h 21600"/>
                  <a:gd name="T4" fmla="*/ 21346 w 429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46" h="21600" fill="none" extrusionOk="0">
                    <a:moveTo>
                      <a:pt x="-1" y="18299"/>
                    </a:moveTo>
                    <a:cubicBezTo>
                      <a:pt x="1627" y="7769"/>
                      <a:pt x="10690" y="-1"/>
                      <a:pt x="21346" y="0"/>
                    </a:cubicBezTo>
                    <a:cubicBezTo>
                      <a:pt x="33275" y="0"/>
                      <a:pt x="42946" y="9670"/>
                      <a:pt x="42946" y="21600"/>
                    </a:cubicBezTo>
                  </a:path>
                  <a:path w="42946" h="21600" stroke="0" extrusionOk="0">
                    <a:moveTo>
                      <a:pt x="-1" y="18299"/>
                    </a:moveTo>
                    <a:cubicBezTo>
                      <a:pt x="1627" y="7769"/>
                      <a:pt x="10690" y="-1"/>
                      <a:pt x="21346" y="0"/>
                    </a:cubicBezTo>
                    <a:cubicBezTo>
                      <a:pt x="33275" y="0"/>
                      <a:pt x="42946" y="9670"/>
                      <a:pt x="42946" y="21600"/>
                    </a:cubicBezTo>
                    <a:lnTo>
                      <a:pt x="2134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9" name="Arc 25"/>
              <p:cNvSpPr>
                <a:spLocks/>
              </p:cNvSpPr>
              <p:nvPr/>
            </p:nvSpPr>
            <p:spPr bwMode="auto">
              <a:xfrm flipH="1">
                <a:off x="2497" y="1680"/>
                <a:ext cx="767" cy="285"/>
              </a:xfrm>
              <a:custGeom>
                <a:avLst/>
                <a:gdLst>
                  <a:gd name="G0" fmla="+- 871 0 0"/>
                  <a:gd name="G1" fmla="+- 21600 0 0"/>
                  <a:gd name="G2" fmla="+- 21600 0 0"/>
                  <a:gd name="T0" fmla="*/ 0 w 21558"/>
                  <a:gd name="T1" fmla="*/ 18 h 21600"/>
                  <a:gd name="T2" fmla="*/ 21558 w 21558"/>
                  <a:gd name="T3" fmla="*/ 15388 h 21600"/>
                  <a:gd name="T4" fmla="*/ 871 w 215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21600" fill="none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</a:path>
                  <a:path w="21558" h="21600" stroke="0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  <a:lnTo>
                      <a:pt x="87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 flipV="1">
              <a:off x="228600" y="5334000"/>
              <a:ext cx="4191000" cy="609600"/>
              <a:chOff x="240" y="1635"/>
              <a:chExt cx="3024" cy="381"/>
            </a:xfrm>
          </p:grpSpPr>
          <p:sp>
            <p:nvSpPr>
              <p:cNvPr id="308251" name="Arc 27"/>
              <p:cNvSpPr>
                <a:spLocks/>
              </p:cNvSpPr>
              <p:nvPr/>
            </p:nvSpPr>
            <p:spPr bwMode="auto">
              <a:xfrm>
                <a:off x="240" y="1635"/>
                <a:ext cx="767" cy="285"/>
              </a:xfrm>
              <a:custGeom>
                <a:avLst/>
                <a:gdLst>
                  <a:gd name="G0" fmla="+- 871 0 0"/>
                  <a:gd name="G1" fmla="+- 21600 0 0"/>
                  <a:gd name="G2" fmla="+- 21600 0 0"/>
                  <a:gd name="T0" fmla="*/ 0 w 21558"/>
                  <a:gd name="T1" fmla="*/ 18 h 21600"/>
                  <a:gd name="T2" fmla="*/ 21558 w 21558"/>
                  <a:gd name="T3" fmla="*/ 15388 h 21600"/>
                  <a:gd name="T4" fmla="*/ 871 w 215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21600" fill="none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</a:path>
                  <a:path w="21558" h="21600" stroke="0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  <a:lnTo>
                      <a:pt x="87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2" name="Arc 28"/>
              <p:cNvSpPr>
                <a:spLocks/>
              </p:cNvSpPr>
              <p:nvPr/>
            </p:nvSpPr>
            <p:spPr bwMode="auto">
              <a:xfrm flipH="1" flipV="1">
                <a:off x="1008" y="1838"/>
                <a:ext cx="1479" cy="178"/>
              </a:xfrm>
              <a:custGeom>
                <a:avLst/>
                <a:gdLst>
                  <a:gd name="G0" fmla="+- 21346 0 0"/>
                  <a:gd name="G1" fmla="+- 21600 0 0"/>
                  <a:gd name="G2" fmla="+- 21600 0 0"/>
                  <a:gd name="T0" fmla="*/ 0 w 42946"/>
                  <a:gd name="T1" fmla="*/ 18300 h 21600"/>
                  <a:gd name="T2" fmla="*/ 42946 w 42946"/>
                  <a:gd name="T3" fmla="*/ 21600 h 21600"/>
                  <a:gd name="T4" fmla="*/ 21346 w 429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46" h="21600" fill="none" extrusionOk="0">
                    <a:moveTo>
                      <a:pt x="-1" y="18299"/>
                    </a:moveTo>
                    <a:cubicBezTo>
                      <a:pt x="1627" y="7769"/>
                      <a:pt x="10690" y="-1"/>
                      <a:pt x="21346" y="0"/>
                    </a:cubicBezTo>
                    <a:cubicBezTo>
                      <a:pt x="33275" y="0"/>
                      <a:pt x="42946" y="9670"/>
                      <a:pt x="42946" y="21600"/>
                    </a:cubicBezTo>
                  </a:path>
                  <a:path w="42946" h="21600" stroke="0" extrusionOk="0">
                    <a:moveTo>
                      <a:pt x="-1" y="18299"/>
                    </a:moveTo>
                    <a:cubicBezTo>
                      <a:pt x="1627" y="7769"/>
                      <a:pt x="10690" y="-1"/>
                      <a:pt x="21346" y="0"/>
                    </a:cubicBezTo>
                    <a:cubicBezTo>
                      <a:pt x="33275" y="0"/>
                      <a:pt x="42946" y="9670"/>
                      <a:pt x="42946" y="21600"/>
                    </a:cubicBezTo>
                    <a:lnTo>
                      <a:pt x="2134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3" name="Arc 29"/>
              <p:cNvSpPr>
                <a:spLocks/>
              </p:cNvSpPr>
              <p:nvPr/>
            </p:nvSpPr>
            <p:spPr bwMode="auto">
              <a:xfrm flipH="1">
                <a:off x="2497" y="1680"/>
                <a:ext cx="767" cy="285"/>
              </a:xfrm>
              <a:custGeom>
                <a:avLst/>
                <a:gdLst>
                  <a:gd name="G0" fmla="+- 871 0 0"/>
                  <a:gd name="G1" fmla="+- 21600 0 0"/>
                  <a:gd name="G2" fmla="+- 21600 0 0"/>
                  <a:gd name="T0" fmla="*/ 0 w 21558"/>
                  <a:gd name="T1" fmla="*/ 18 h 21600"/>
                  <a:gd name="T2" fmla="*/ 21558 w 21558"/>
                  <a:gd name="T3" fmla="*/ 15388 h 21600"/>
                  <a:gd name="T4" fmla="*/ 871 w 2155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21600" fill="none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</a:path>
                  <a:path w="21558" h="21600" stroke="0" extrusionOk="0">
                    <a:moveTo>
                      <a:pt x="-1" y="17"/>
                    </a:moveTo>
                    <a:cubicBezTo>
                      <a:pt x="290" y="5"/>
                      <a:pt x="580" y="-1"/>
                      <a:pt x="871" y="0"/>
                    </a:cubicBezTo>
                    <a:cubicBezTo>
                      <a:pt x="10407" y="0"/>
                      <a:pt x="18815" y="6254"/>
                      <a:pt x="21558" y="15387"/>
                    </a:cubicBezTo>
                    <a:lnTo>
                      <a:pt x="871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254" name="Line 30"/>
            <p:cNvSpPr>
              <a:spLocks noChangeShapeType="1"/>
            </p:cNvSpPr>
            <p:nvPr/>
          </p:nvSpPr>
          <p:spPr bwMode="auto">
            <a:xfrm flipH="1" flipV="1">
              <a:off x="3124200" y="5410200"/>
              <a:ext cx="2286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55" name="Text Box 31"/>
            <p:cNvSpPr txBox="1">
              <a:spLocks noChangeArrowheads="1"/>
            </p:cNvSpPr>
            <p:nvPr/>
          </p:nvSpPr>
          <p:spPr bwMode="auto">
            <a:xfrm>
              <a:off x="2262188" y="5375275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308256" name="Text Box 32"/>
            <p:cNvSpPr txBox="1">
              <a:spLocks noChangeArrowheads="1"/>
            </p:cNvSpPr>
            <p:nvPr/>
          </p:nvSpPr>
          <p:spPr bwMode="auto">
            <a:xfrm>
              <a:off x="2279650" y="4460875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308257" name="Line 33"/>
            <p:cNvSpPr>
              <a:spLocks noChangeShapeType="1"/>
            </p:cNvSpPr>
            <p:nvPr/>
          </p:nvSpPr>
          <p:spPr bwMode="auto">
            <a:xfrm flipH="1">
              <a:off x="1295400" y="5410200"/>
              <a:ext cx="3048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58" name="Line 34"/>
            <p:cNvSpPr>
              <a:spLocks noChangeShapeType="1"/>
            </p:cNvSpPr>
            <p:nvPr/>
          </p:nvSpPr>
          <p:spPr bwMode="auto">
            <a:xfrm flipV="1">
              <a:off x="3276600" y="4648200"/>
              <a:ext cx="228600" cy="762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59" name="Line 35"/>
            <p:cNvSpPr>
              <a:spLocks noChangeShapeType="1"/>
            </p:cNvSpPr>
            <p:nvPr/>
          </p:nvSpPr>
          <p:spPr bwMode="auto">
            <a:xfrm>
              <a:off x="1219200" y="4648200"/>
              <a:ext cx="228600" cy="15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260" name="Freeform 36"/>
            <p:cNvSpPr>
              <a:spLocks/>
            </p:cNvSpPr>
            <p:nvPr/>
          </p:nvSpPr>
          <p:spPr bwMode="auto">
            <a:xfrm>
              <a:off x="1879600" y="4953000"/>
              <a:ext cx="914400" cy="3810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6" y="96"/>
                </a:cxn>
                <a:cxn ang="0">
                  <a:pos x="160" y="48"/>
                </a:cxn>
                <a:cxn ang="0">
                  <a:pos x="160" y="144"/>
                </a:cxn>
                <a:cxn ang="0">
                  <a:pos x="304" y="96"/>
                </a:cxn>
                <a:cxn ang="0">
                  <a:pos x="304" y="192"/>
                </a:cxn>
                <a:cxn ang="0">
                  <a:pos x="544" y="144"/>
                </a:cxn>
                <a:cxn ang="0">
                  <a:pos x="496" y="192"/>
                </a:cxn>
                <a:cxn ang="0">
                  <a:pos x="544" y="240"/>
                </a:cxn>
              </a:cxnLst>
              <a:rect l="0" t="0" r="r" b="b"/>
              <a:pathLst>
                <a:path w="576" h="240">
                  <a:moveTo>
                    <a:pt x="64" y="0"/>
                  </a:moveTo>
                  <a:cubicBezTo>
                    <a:pt x="32" y="44"/>
                    <a:pt x="0" y="88"/>
                    <a:pt x="16" y="96"/>
                  </a:cubicBezTo>
                  <a:cubicBezTo>
                    <a:pt x="32" y="104"/>
                    <a:pt x="136" y="40"/>
                    <a:pt x="160" y="48"/>
                  </a:cubicBezTo>
                  <a:cubicBezTo>
                    <a:pt x="184" y="56"/>
                    <a:pt x="136" y="136"/>
                    <a:pt x="160" y="144"/>
                  </a:cubicBezTo>
                  <a:cubicBezTo>
                    <a:pt x="184" y="152"/>
                    <a:pt x="280" y="88"/>
                    <a:pt x="304" y="96"/>
                  </a:cubicBezTo>
                  <a:cubicBezTo>
                    <a:pt x="328" y="104"/>
                    <a:pt x="264" y="184"/>
                    <a:pt x="304" y="192"/>
                  </a:cubicBezTo>
                  <a:cubicBezTo>
                    <a:pt x="344" y="200"/>
                    <a:pt x="512" y="144"/>
                    <a:pt x="544" y="144"/>
                  </a:cubicBezTo>
                  <a:cubicBezTo>
                    <a:pt x="576" y="144"/>
                    <a:pt x="496" y="176"/>
                    <a:pt x="496" y="192"/>
                  </a:cubicBezTo>
                  <a:cubicBezTo>
                    <a:pt x="496" y="208"/>
                    <a:pt x="536" y="232"/>
                    <a:pt x="544" y="240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261" name="Text Box 37"/>
          <p:cNvSpPr txBox="1">
            <a:spLocks noChangeArrowheads="1"/>
          </p:cNvSpPr>
          <p:nvPr/>
        </p:nvSpPr>
        <p:spPr bwMode="auto">
          <a:xfrm>
            <a:off x="4788024" y="836712"/>
            <a:ext cx="3810000" cy="203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/>
              <a:t>Classical intuition:</a:t>
            </a:r>
          </a:p>
          <a:p>
            <a:r>
              <a:rPr lang="en-US" b="0" dirty="0"/>
              <a:t>attraction keeps </a:t>
            </a:r>
            <a:r>
              <a:rPr lang="en-US" b="0" i="1" dirty="0"/>
              <a:t>e</a:t>
            </a:r>
            <a:r>
              <a:rPr lang="en-US" b="0" dirty="0"/>
              <a:t> and </a:t>
            </a:r>
            <a:r>
              <a:rPr lang="en-US" b="0" i="1" dirty="0"/>
              <a:t>h</a:t>
            </a:r>
            <a:r>
              <a:rPr lang="en-US" b="0" dirty="0"/>
              <a:t> together, thus enhancing their recombination (emission probability)</a:t>
            </a:r>
          </a:p>
          <a:p>
            <a:r>
              <a:rPr lang="en-US" i="1" dirty="0">
                <a:solidFill>
                  <a:srgbClr val="CC0000"/>
                </a:solidFill>
              </a:rPr>
              <a:t>But </a:t>
            </a:r>
            <a:r>
              <a:rPr lang="en-US" i="1" dirty="0" smtClean="0">
                <a:solidFill>
                  <a:srgbClr val="CC0000"/>
                </a:solidFill>
              </a:rPr>
              <a:t>: </a:t>
            </a:r>
            <a:r>
              <a:rPr lang="en-US" b="0" dirty="0" smtClean="0"/>
              <a:t>attraction </a:t>
            </a:r>
            <a:r>
              <a:rPr lang="en-US" b="0" dirty="0"/>
              <a:t>accelerates the </a:t>
            </a:r>
            <a:r>
              <a:rPr lang="en-US" b="0" dirty="0" smtClean="0"/>
              <a:t>velocities </a:t>
            </a:r>
            <a:r>
              <a:rPr lang="en-US" b="0" dirty="0"/>
              <a:t>and particles pass by without hand shaking</a:t>
            </a:r>
          </a:p>
        </p:txBody>
      </p:sp>
      <p:graphicFrame>
        <p:nvGraphicFramePr>
          <p:cNvPr id="308262" name="Object 38"/>
          <p:cNvGraphicFramePr>
            <a:graphicFrameLocks noChangeAspect="1"/>
          </p:cNvGraphicFramePr>
          <p:nvPr/>
        </p:nvGraphicFramePr>
        <p:xfrm>
          <a:off x="4114800" y="3327400"/>
          <a:ext cx="914400" cy="203200"/>
        </p:xfrm>
        <a:graphic>
          <a:graphicData uri="http://schemas.openxmlformats.org/presentationml/2006/ole">
            <p:oleObj spid="_x0000_s311298" name="Equation" r:id="rId4" imgW="914400" imgH="203040" progId="Equation.DSMT4">
              <p:embed/>
            </p:oleObj>
          </a:graphicData>
        </a:graphic>
      </p:graphicFrame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412575" y="4005064"/>
          <a:ext cx="8191873" cy="2160240"/>
        </p:xfrm>
        <a:graphic>
          <a:graphicData uri="http://schemas.openxmlformats.org/presentationml/2006/ole">
            <p:oleObj spid="_x0000_s311300" name="Equation" r:id="rId5" imgW="4838700" imgH="1143000" progId="Equation.DSMT4">
              <p:embed/>
            </p:oleObj>
          </a:graphicData>
        </a:graphic>
      </p:graphicFrame>
      <p:graphicFrame>
        <p:nvGraphicFramePr>
          <p:cNvPr id="311302" name="Object 6"/>
          <p:cNvGraphicFramePr>
            <a:graphicFrameLocks noChangeAspect="1"/>
          </p:cNvGraphicFramePr>
          <p:nvPr/>
        </p:nvGraphicFramePr>
        <p:xfrm>
          <a:off x="323528" y="3429000"/>
          <a:ext cx="2495550" cy="866775"/>
        </p:xfrm>
        <a:graphic>
          <a:graphicData uri="http://schemas.openxmlformats.org/presentationml/2006/ole">
            <p:oleObj spid="_x0000_s311302" name="Équation" r:id="rId6" imgW="1206360" imgH="419040" progId="Equation.3">
              <p:embed/>
            </p:oleObj>
          </a:graphicData>
        </a:graphic>
      </p:graphicFrame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3732213" y="3065286"/>
          <a:ext cx="1775891" cy="863778"/>
        </p:xfrm>
        <a:graphic>
          <a:graphicData uri="http://schemas.openxmlformats.org/presentationml/2006/ole">
            <p:oleObj spid="_x0000_s311303" name="Équation" r:id="rId7" imgW="939600" imgH="457200" progId="Equation.3">
              <p:embed/>
            </p:oleObj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6143624" y="2924944"/>
          <a:ext cx="2305165" cy="969194"/>
        </p:xfrm>
        <a:graphic>
          <a:graphicData uri="http://schemas.openxmlformats.org/presentationml/2006/ole">
            <p:oleObj spid="_x0000_s311304" name="Équation" r:id="rId8" imgW="1117440" imgH="469800" progId="Equation.3">
              <p:embed/>
            </p:oleObj>
          </a:graphicData>
        </a:graphic>
      </p:graphicFrame>
      <p:graphicFrame>
        <p:nvGraphicFramePr>
          <p:cNvPr id="47" name="Object 13"/>
          <p:cNvGraphicFramePr>
            <a:graphicFrameLocks noChangeAspect="1"/>
          </p:cNvGraphicFramePr>
          <p:nvPr/>
        </p:nvGraphicFramePr>
        <p:xfrm>
          <a:off x="785786" y="5634127"/>
          <a:ext cx="1914846" cy="1107241"/>
        </p:xfrm>
        <a:graphic>
          <a:graphicData uri="http://schemas.openxmlformats.org/presentationml/2006/ole">
            <p:oleObj spid="_x0000_s311305" name="Équation" r:id="rId9" imgW="812520" imgH="469800" progId="Equation.3">
              <p:embed/>
            </p:oleObj>
          </a:graphicData>
        </a:graphic>
      </p:graphicFrame>
      <p:sp>
        <p:nvSpPr>
          <p:cNvPr id="48" name="ZoneTexte 47"/>
          <p:cNvSpPr txBox="1"/>
          <p:nvPr/>
        </p:nvSpPr>
        <p:spPr>
          <a:xfrm>
            <a:off x="3357554" y="6341258"/>
            <a:ext cx="264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T~10-100K, e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/a~10eV</a:t>
            </a:r>
            <a:endParaRPr lang="en-US" sz="2000" b="0" dirty="0"/>
          </a:p>
        </p:txBody>
      </p:sp>
      <p:sp>
        <p:nvSpPr>
          <p:cNvPr id="49" name="ZoneTexte 48"/>
          <p:cNvSpPr txBox="1"/>
          <p:nvPr/>
        </p:nvSpPr>
        <p:spPr>
          <a:xfrm>
            <a:off x="6584346" y="6063679"/>
            <a:ext cx="1588054" cy="461665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</a:t>
            </a:r>
            <a:r>
              <a:rPr lang="en-US" sz="2400" dirty="0" smtClean="0"/>
              <a:t>/</a:t>
            </a:r>
            <a:r>
              <a:rPr lang="el-GR" sz="2400" dirty="0" smtClean="0"/>
              <a:t>τ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&lt;10</a:t>
            </a:r>
            <a:r>
              <a:rPr lang="en-US" sz="2400" baseline="30000" dirty="0" smtClean="0"/>
              <a:t>-1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B3145-DB13-4183-9F12-798778C62D7D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5800" y="571480"/>
            <a:ext cx="6581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Towards the quantum picture of  the final state interaction</a:t>
            </a:r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85800" y="1214422"/>
            <a:ext cx="4893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Wave function of the relative </a:t>
            </a:r>
            <a:r>
              <a:rPr lang="en-US" sz="1800" b="0" i="1" dirty="0" smtClean="0"/>
              <a:t>e-h </a:t>
            </a:r>
            <a:r>
              <a:rPr lang="en-US" sz="1800" b="0" dirty="0" smtClean="0"/>
              <a:t>motion  </a:t>
            </a:r>
            <a:r>
              <a:rPr lang="en-US" sz="2000" b="0" i="1" dirty="0" smtClean="0"/>
              <a:t>x=</a:t>
            </a:r>
            <a:r>
              <a:rPr lang="en-US" sz="2000" b="0" i="1" dirty="0" err="1" smtClean="0"/>
              <a:t>x</a:t>
            </a:r>
            <a:r>
              <a:rPr lang="en-US" sz="2000" b="0" i="1" baseline="-25000" dirty="0" err="1" smtClean="0"/>
              <a:t>e</a:t>
            </a:r>
            <a:r>
              <a:rPr lang="en-US" sz="2000" b="0" i="1" dirty="0" err="1" smtClean="0"/>
              <a:t>-x</a:t>
            </a:r>
            <a:r>
              <a:rPr lang="en-US" sz="2000" b="0" i="1" baseline="-25000" dirty="0" err="1" smtClean="0"/>
              <a:t>h</a:t>
            </a:r>
            <a:endParaRPr lang="en-US" sz="2000" b="0" i="1" baseline="-250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000100" y="1714487"/>
          <a:ext cx="2286016" cy="784417"/>
        </p:xfrm>
        <a:graphic>
          <a:graphicData uri="http://schemas.openxmlformats.org/presentationml/2006/ole">
            <p:oleObj spid="_x0000_s371714" name="Équation" r:id="rId3" imgW="1295280" imgH="444240" progId="Equation.3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071538" y="2500306"/>
          <a:ext cx="2214578" cy="775102"/>
        </p:xfrm>
        <a:graphic>
          <a:graphicData uri="http://schemas.openxmlformats.org/presentationml/2006/ole">
            <p:oleObj spid="_x0000_s371715" name="Équation" r:id="rId4" imgW="1269720" imgH="444240" progId="Equation.3">
              <p:embed/>
            </p:oleObj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786182" y="2030549"/>
          <a:ext cx="1847042" cy="898385"/>
        </p:xfrm>
        <a:graphic>
          <a:graphicData uri="http://schemas.openxmlformats.org/presentationml/2006/ole">
            <p:oleObj spid="_x0000_s371716" name="Équation" r:id="rId5" imgW="939600" imgH="457200" progId="Equation.3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000760" y="2214554"/>
            <a:ext cx="2412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just</a:t>
            </a:r>
            <a:r>
              <a:rPr lang="en-US" sz="2400" b="0" dirty="0" smtClean="0"/>
              <a:t> </a:t>
            </a:r>
            <a:r>
              <a:rPr lang="en-US" sz="2400" b="0" dirty="0" smtClean="0"/>
              <a:t>like in classics</a:t>
            </a:r>
            <a:endParaRPr lang="en-US" sz="2400" b="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571472" y="3500438"/>
          <a:ext cx="2851150" cy="790830"/>
        </p:xfrm>
        <a:graphic>
          <a:graphicData uri="http://schemas.openxmlformats.org/presentationml/2006/ole">
            <p:oleObj spid="_x0000_s371717" name="Équation" r:id="rId6" imgW="1739880" imgH="482400" progId="Equation.3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357686" y="3709740"/>
            <a:ext cx="3021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dirty="0" smtClean="0"/>
              <a:t>λ</a:t>
            </a:r>
            <a:r>
              <a:rPr lang="en-US" sz="2000" b="0" dirty="0" smtClean="0"/>
              <a:t> – de </a:t>
            </a:r>
            <a:r>
              <a:rPr lang="en-US" sz="2000" b="0" dirty="0" err="1" smtClean="0"/>
              <a:t>Broigle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wavw</a:t>
            </a:r>
            <a:r>
              <a:rPr lang="en-US" sz="2000" b="0" dirty="0" smtClean="0"/>
              <a:t> length</a:t>
            </a:r>
            <a:endParaRPr lang="en-US" sz="2000" b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142844" y="185736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even</a:t>
            </a:r>
            <a:endParaRPr lang="en-US" b="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7837" y="264318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odd</a:t>
            </a:r>
            <a:endParaRPr lang="en-US" sz="2000" b="0" dirty="0"/>
          </a:p>
        </p:txBody>
      </p:sp>
      <p:sp>
        <p:nvSpPr>
          <p:cNvPr id="15" name="ZoneTexte 14"/>
          <p:cNvSpPr txBox="1"/>
          <p:nvPr/>
        </p:nvSpPr>
        <p:spPr>
          <a:xfrm>
            <a:off x="571472" y="4929198"/>
            <a:ext cx="496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|</a:t>
            </a:r>
            <a:r>
              <a:rPr lang="el-GR" sz="2400" dirty="0" smtClean="0"/>
              <a:t>ψ</a:t>
            </a:r>
            <a:r>
              <a:rPr lang="en-US" sz="2400" baseline="-25000" dirty="0" smtClean="0"/>
              <a:t>+</a:t>
            </a:r>
            <a:r>
              <a:rPr lang="en-US" sz="2400" dirty="0" smtClean="0"/>
              <a:t>(0)|</a:t>
            </a:r>
            <a:r>
              <a:rPr lang="en-US" sz="2400" baseline="30000" dirty="0" smtClean="0"/>
              <a:t>2</a:t>
            </a:r>
            <a:r>
              <a:rPr lang="en-US" sz="2400" b="0" dirty="0" smtClean="0"/>
              <a:t>- </a:t>
            </a:r>
            <a:r>
              <a:rPr lang="en-US" sz="2400" b="0" dirty="0" smtClean="0"/>
              <a:t>probability of recombination</a:t>
            </a:r>
            <a:endParaRPr lang="en-US" sz="2400" b="0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5796136" y="4077072"/>
          <a:ext cx="3160462" cy="862136"/>
        </p:xfrm>
        <a:graphic>
          <a:graphicData uri="http://schemas.openxmlformats.org/presentationml/2006/ole">
            <p:oleObj spid="_x0000_s371718" name="Équation" r:id="rId7" imgW="1536480" imgH="419040" progId="Equation.3">
              <p:embed/>
            </p:oleObj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857224" y="5857892"/>
            <a:ext cx="626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0" dirty="0" smtClean="0"/>
              <a:t>Ψ</a:t>
            </a:r>
            <a:r>
              <a:rPr lang="en-US" sz="2400" b="0" baseline="-25000" dirty="0" smtClean="0"/>
              <a:t>- </a:t>
            </a:r>
            <a:r>
              <a:rPr lang="en-US" sz="2400" b="0" dirty="0" smtClean="0"/>
              <a:t> (0)=0,  no recombination, no classical analogy</a:t>
            </a:r>
            <a:endParaRPr lang="en-US" sz="2400" b="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971600" y="1628800"/>
            <a:ext cx="66668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Jan-Teller instability.</a:t>
            </a:r>
          </a:p>
          <a:p>
            <a:pPr algn="ctr"/>
            <a:r>
              <a:rPr lang="en-US" sz="2800" b="1" dirty="0" err="1" smtClean="0"/>
              <a:t>Moleculs</a:t>
            </a:r>
            <a:r>
              <a:rPr lang="en-US" sz="2800" b="1" dirty="0" smtClean="0"/>
              <a:t>, Fullerenes, Conducting polymers.</a:t>
            </a:r>
          </a:p>
          <a:p>
            <a:pPr algn="ctr"/>
            <a:r>
              <a:rPr lang="en-US" sz="2800" b="1" dirty="0" smtClean="0"/>
              <a:t>A Route to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Peierls effect</a:t>
            </a:r>
            <a:endParaRPr lang="en-US" sz="28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19400" y="116632"/>
            <a:ext cx="3071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The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Jahn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-Teller effect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603" y="692696"/>
            <a:ext cx="900560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i="1" dirty="0" err="1">
                <a:latin typeface="Times New Roman" pitchFamily="18" charset="0"/>
                <a:cs typeface="Arial" charset="0"/>
              </a:rPr>
              <a:t>Jahn</a:t>
            </a:r>
            <a:r>
              <a:rPr lang="en-US" i="1" dirty="0">
                <a:latin typeface="Times New Roman" pitchFamily="18" charset="0"/>
                <a:cs typeface="Arial" charset="0"/>
              </a:rPr>
              <a:t>-Teller theorem:</a:t>
            </a:r>
          </a:p>
          <a:p>
            <a:pPr algn="ctr" eaLnBrk="1" hangingPunct="1"/>
            <a:r>
              <a:rPr lang="en-US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“there cannot be unequal occupation of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orbitals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with identical energy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”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Arial" charset="0"/>
              </a:rPr>
              <a:t>Molecules will distort to eliminate the degeneracy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2867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nonlinear symmetrical molecule with a partially filled set of  degenerate </a:t>
            </a:r>
            <a:r>
              <a:rPr lang="en-US" sz="2200" dirty="0" err="1" smtClean="0"/>
              <a:t>orbitals</a:t>
            </a:r>
            <a:r>
              <a:rPr lang="en-US" sz="2200" dirty="0" smtClean="0"/>
              <a:t> will be unstable with respect to distortion and thus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it </a:t>
            </a:r>
            <a:r>
              <a:rPr lang="en-US" sz="2200" dirty="0" smtClean="0"/>
              <a:t>will distort to lift a degeneracy to a  lower-symmetry geometry and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thereby </a:t>
            </a:r>
            <a:r>
              <a:rPr lang="en-US" sz="2200" dirty="0" smtClean="0"/>
              <a:t>remove the electronic degeneracy</a:t>
            </a:r>
            <a:endParaRPr lang="en-US" sz="2200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5157192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in transition metal complexes, </a:t>
            </a:r>
            <a:r>
              <a:rPr lang="en-US" sz="2400" dirty="0" err="1" smtClean="0"/>
              <a:t>manganites</a:t>
            </a:r>
            <a:r>
              <a:rPr lang="en-US" sz="2400" dirty="0" smtClean="0"/>
              <a:t> etc, where d or f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are partially filled.</a:t>
            </a:r>
          </a:p>
          <a:p>
            <a:r>
              <a:rPr lang="en-US" sz="2400" dirty="0" smtClean="0"/>
              <a:t>Requested at coming of fullerenes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36450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case of self trapping – extended version of </a:t>
            </a:r>
            <a:r>
              <a:rPr lang="en-US" sz="2400" dirty="0" err="1" smtClean="0"/>
              <a:t>Jahn</a:t>
            </a:r>
            <a:r>
              <a:rPr lang="en-US" sz="2400" dirty="0" smtClean="0"/>
              <a:t>-Teller effect.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Lattice </a:t>
            </a:r>
            <a:r>
              <a:rPr lang="en-US" sz="2400" dirty="0" smtClean="0"/>
              <a:t>deformations create a dip in the potential energy  U of the electron.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CA86-FC9C-4A3A-9C9C-ACE74DF58132}" type="slidenum">
              <a:rPr lang="ja-JP" altLang="fr-FR"/>
              <a:pPr/>
              <a:t>39</a:t>
            </a:fld>
            <a:endParaRPr lang="ja-JP" altLang="fr-FR" dirty="0"/>
          </a:p>
        </p:txBody>
      </p:sp>
      <p:grpSp>
        <p:nvGrpSpPr>
          <p:cNvPr id="2" name="Groupe 68"/>
          <p:cNvGrpSpPr/>
          <p:nvPr/>
        </p:nvGrpSpPr>
        <p:grpSpPr>
          <a:xfrm>
            <a:off x="228600" y="1724025"/>
            <a:ext cx="4724400" cy="1704975"/>
            <a:chOff x="3962400" y="533400"/>
            <a:chExt cx="4724400" cy="1704975"/>
          </a:xfrm>
        </p:grpSpPr>
        <p:grpSp>
          <p:nvGrpSpPr>
            <p:cNvPr id="3" name="Groupe 67"/>
            <p:cNvGrpSpPr/>
            <p:nvPr/>
          </p:nvGrpSpPr>
          <p:grpSpPr>
            <a:xfrm>
              <a:off x="3962400" y="533400"/>
              <a:ext cx="2209800" cy="1704975"/>
              <a:chOff x="3962400" y="533400"/>
              <a:chExt cx="2209800" cy="1704975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3962400" y="533400"/>
                <a:ext cx="1600200" cy="1704975"/>
                <a:chOff x="2640" y="336"/>
                <a:chExt cx="1008" cy="1074"/>
              </a:xfrm>
            </p:grpSpPr>
            <p:grpSp>
              <p:nvGrpSpPr>
                <p:cNvPr id="5" name="Group 33"/>
                <p:cNvGrpSpPr>
                  <a:grpSpLocks/>
                </p:cNvGrpSpPr>
                <p:nvPr/>
              </p:nvGrpSpPr>
              <p:grpSpPr bwMode="auto">
                <a:xfrm>
                  <a:off x="2640" y="336"/>
                  <a:ext cx="1008" cy="1074"/>
                  <a:chOff x="2880" y="336"/>
                  <a:chExt cx="1008" cy="1074"/>
                </a:xfrm>
              </p:grpSpPr>
              <p:sp>
                <p:nvSpPr>
                  <p:cNvPr id="17718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554"/>
                    <a:ext cx="720" cy="671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1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36"/>
                    <a:ext cx="144" cy="2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8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4" y="336"/>
                    <a:ext cx="144" cy="2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89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1225"/>
                    <a:ext cx="144" cy="1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225"/>
                    <a:ext cx="144" cy="1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7191" name="Oval 39"/>
                <p:cNvSpPr>
                  <a:spLocks noChangeArrowheads="1"/>
                </p:cNvSpPr>
                <p:nvPr/>
              </p:nvSpPr>
              <p:spPr bwMode="auto">
                <a:xfrm>
                  <a:off x="2832" y="610"/>
                  <a:ext cx="576" cy="494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77192" name="AutoShape 40"/>
              <p:cNvSpPr>
                <a:spLocks noChangeArrowheads="1"/>
              </p:cNvSpPr>
              <p:nvPr/>
            </p:nvSpPr>
            <p:spPr bwMode="auto">
              <a:xfrm>
                <a:off x="5562600" y="1219200"/>
                <a:ext cx="609600" cy="284163"/>
              </a:xfrm>
              <a:prstGeom prst="rightArrow">
                <a:avLst>
                  <a:gd name="adj1" fmla="val 50000"/>
                  <a:gd name="adj2" fmla="val 5363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93" name="Line 41"/>
            <p:cNvSpPr>
              <a:spLocks noChangeShapeType="1"/>
            </p:cNvSpPr>
            <p:nvPr/>
          </p:nvSpPr>
          <p:spPr bwMode="auto">
            <a:xfrm>
              <a:off x="7239000" y="150336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94" name="Line 42"/>
            <p:cNvSpPr>
              <a:spLocks noChangeShapeType="1"/>
            </p:cNvSpPr>
            <p:nvPr/>
          </p:nvSpPr>
          <p:spPr bwMode="auto">
            <a:xfrm>
              <a:off x="7391400" y="1296988"/>
              <a:ext cx="0" cy="40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324600" y="968375"/>
              <a:ext cx="609600" cy="1062038"/>
              <a:chOff x="3984" y="610"/>
              <a:chExt cx="384" cy="669"/>
            </a:xfrm>
          </p:grpSpPr>
          <p:sp>
            <p:nvSpPr>
              <p:cNvPr id="177196" name="Rectangle 44"/>
              <p:cNvSpPr>
                <a:spLocks noChangeArrowheads="1"/>
              </p:cNvSpPr>
              <p:nvPr/>
            </p:nvSpPr>
            <p:spPr bwMode="auto">
              <a:xfrm>
                <a:off x="3984" y="610"/>
                <a:ext cx="384" cy="6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7" name="Line 45"/>
              <p:cNvSpPr>
                <a:spLocks noChangeShapeType="1"/>
              </p:cNvSpPr>
              <p:nvPr/>
            </p:nvSpPr>
            <p:spPr bwMode="auto">
              <a:xfrm>
                <a:off x="4032" y="7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8" name="Line 46"/>
              <p:cNvSpPr>
                <a:spLocks noChangeShapeType="1"/>
              </p:cNvSpPr>
              <p:nvPr/>
            </p:nvSpPr>
            <p:spPr bwMode="auto">
              <a:xfrm>
                <a:off x="40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 rot="5400000" flipH="1">
              <a:off x="7850982" y="992981"/>
              <a:ext cx="609600" cy="1062037"/>
              <a:chOff x="3984" y="610"/>
              <a:chExt cx="384" cy="669"/>
            </a:xfrm>
          </p:grpSpPr>
          <p:sp>
            <p:nvSpPr>
              <p:cNvPr id="177200" name="Rectangle 48"/>
              <p:cNvSpPr>
                <a:spLocks noChangeArrowheads="1"/>
              </p:cNvSpPr>
              <p:nvPr/>
            </p:nvSpPr>
            <p:spPr bwMode="auto">
              <a:xfrm>
                <a:off x="3984" y="610"/>
                <a:ext cx="384" cy="6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1" name="Line 49"/>
              <p:cNvSpPr>
                <a:spLocks noChangeShapeType="1"/>
              </p:cNvSpPr>
              <p:nvPr/>
            </p:nvSpPr>
            <p:spPr bwMode="auto">
              <a:xfrm>
                <a:off x="4032" y="7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2" name="Line 50"/>
              <p:cNvSpPr>
                <a:spLocks noChangeShapeType="1"/>
              </p:cNvSpPr>
              <p:nvPr/>
            </p:nvSpPr>
            <p:spPr bwMode="auto">
              <a:xfrm>
                <a:off x="40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7216" name="Text Box 64"/>
          <p:cNvSpPr txBox="1">
            <a:spLocks noChangeArrowheads="1"/>
          </p:cNvSpPr>
          <p:nvPr/>
        </p:nvSpPr>
        <p:spPr bwMode="auto">
          <a:xfrm>
            <a:off x="3059832" y="404664"/>
            <a:ext cx="2001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/>
              <a:t>Jahn-Teller effect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28600" y="304800"/>
            <a:ext cx="24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</a:rPr>
              <a:t>Cyclobutane</a:t>
            </a:r>
            <a:r>
              <a:rPr lang="en-US" sz="2400" b="1" dirty="0" smtClean="0">
                <a:solidFill>
                  <a:srgbClr val="FF00FF"/>
                </a:solidFill>
              </a:rPr>
              <a:t> C</a:t>
            </a:r>
            <a:r>
              <a:rPr lang="en-US" sz="2400" b="1" baseline="-25000" dirty="0" smtClean="0">
                <a:solidFill>
                  <a:srgbClr val="FF00FF"/>
                </a:solidFill>
              </a:rPr>
              <a:t>4</a:t>
            </a:r>
            <a:r>
              <a:rPr lang="en-US" sz="2400" b="1" dirty="0" smtClean="0">
                <a:solidFill>
                  <a:srgbClr val="FF00FF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419600" y="1371600"/>
            <a:ext cx="4055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 carbon atoms – 4 </a:t>
            </a:r>
            <a:r>
              <a:rPr lang="el-GR" sz="2400" dirty="0" smtClean="0"/>
              <a:t>π</a:t>
            </a:r>
            <a:r>
              <a:rPr lang="en-US" sz="2400" dirty="0" smtClean="0"/>
              <a:t>-electrons</a:t>
            </a:r>
            <a:endParaRPr lang="en-US" sz="2400" dirty="0"/>
          </a:p>
        </p:txBody>
      </p:sp>
      <p:sp>
        <p:nvSpPr>
          <p:cNvPr id="74" name="ZoneTexte 73"/>
          <p:cNvSpPr txBox="1"/>
          <p:nvPr/>
        </p:nvSpPr>
        <p:spPr>
          <a:xfrm>
            <a:off x="5638800" y="1981200"/>
            <a:ext cx="2133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Wave functions: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/>
              <a:t>Ψ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=</a:t>
            </a:r>
            <a:r>
              <a:rPr lang="en-US" sz="2200" b="1" dirty="0" err="1" smtClean="0"/>
              <a:t>cos</a:t>
            </a:r>
            <a:r>
              <a:rPr lang="en-US" sz="2200" b="1" dirty="0" smtClean="0"/>
              <a:t> 0•n=</a:t>
            </a:r>
            <a:r>
              <a:rPr lang="en-US" sz="2200" b="1" dirty="0" err="1" smtClean="0"/>
              <a:t>cnst</a:t>
            </a:r>
            <a:endParaRPr lang="en-US" sz="2200" b="1" dirty="0" smtClean="0"/>
          </a:p>
          <a:p>
            <a:pPr>
              <a:lnSpc>
                <a:spcPct val="150000"/>
              </a:lnSpc>
            </a:pPr>
            <a:r>
              <a:rPr lang="el-GR" sz="2200" b="1" dirty="0" smtClean="0"/>
              <a:t>Ψ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=</a:t>
            </a:r>
            <a:r>
              <a:rPr lang="en-US" sz="2200" b="1" dirty="0" err="1" smtClean="0"/>
              <a:t>cos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πn</a:t>
            </a:r>
            <a:r>
              <a:rPr lang="en-US" sz="2200" b="1" dirty="0" smtClean="0"/>
              <a:t>/2)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/>
              <a:t>Ψ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=sin(</a:t>
            </a:r>
            <a:r>
              <a:rPr lang="en-US" sz="2200" b="1" dirty="0" err="1" smtClean="0"/>
              <a:t>πn</a:t>
            </a:r>
            <a:r>
              <a:rPr lang="en-US" sz="2200" b="1" dirty="0" smtClean="0"/>
              <a:t>/2)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/>
              <a:t>Ψ</a:t>
            </a:r>
            <a:r>
              <a:rPr lang="en-US" sz="2200" b="1" baseline="-25000" dirty="0" smtClean="0"/>
              <a:t>4</a:t>
            </a:r>
            <a:r>
              <a:rPr lang="en-US" sz="2200" b="1" dirty="0" smtClean="0"/>
              <a:t>=</a:t>
            </a:r>
            <a:r>
              <a:rPr lang="en-US" sz="2200" b="1" dirty="0" err="1" smtClean="0"/>
              <a:t>cos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πn</a:t>
            </a:r>
            <a:r>
              <a:rPr lang="en-US" sz="2200" b="1" dirty="0" smtClean="0"/>
              <a:t>=(-1)</a:t>
            </a:r>
            <a:r>
              <a:rPr lang="en-US" sz="2200" b="1" baseline="30000" dirty="0" smtClean="0"/>
              <a:t>n</a:t>
            </a:r>
            <a:endParaRPr lang="en-US" sz="2200" baseline="30000" dirty="0" smtClean="0"/>
          </a:p>
        </p:txBody>
      </p:sp>
      <p:grpSp>
        <p:nvGrpSpPr>
          <p:cNvPr id="8" name="Groupe 76"/>
          <p:cNvGrpSpPr/>
          <p:nvPr/>
        </p:nvGrpSpPr>
        <p:grpSpPr>
          <a:xfrm>
            <a:off x="1981200" y="4876800"/>
            <a:ext cx="3505200" cy="990600"/>
            <a:chOff x="685800" y="4876800"/>
            <a:chExt cx="3505200" cy="990600"/>
          </a:xfrm>
        </p:grpSpPr>
        <p:grpSp>
          <p:nvGrpSpPr>
            <p:cNvPr id="9" name="Groupe 69"/>
            <p:cNvGrpSpPr/>
            <p:nvPr/>
          </p:nvGrpSpPr>
          <p:grpSpPr>
            <a:xfrm>
              <a:off x="685800" y="4876800"/>
              <a:ext cx="3505200" cy="838200"/>
              <a:chOff x="5181600" y="4038600"/>
              <a:chExt cx="3505200" cy="838200"/>
            </a:xfrm>
          </p:grpSpPr>
          <p:sp>
            <p:nvSpPr>
              <p:cNvPr id="177205" name="Line 53"/>
              <p:cNvSpPr>
                <a:spLocks noChangeShapeType="1"/>
              </p:cNvSpPr>
              <p:nvPr/>
            </p:nvSpPr>
            <p:spPr bwMode="auto">
              <a:xfrm>
                <a:off x="5181600" y="4038600"/>
                <a:ext cx="20574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7206" name="Line 54"/>
              <p:cNvSpPr>
                <a:spLocks noChangeShapeType="1"/>
              </p:cNvSpPr>
              <p:nvPr/>
            </p:nvSpPr>
            <p:spPr bwMode="auto">
              <a:xfrm>
                <a:off x="5181600" y="4495800"/>
                <a:ext cx="2057400" cy="0"/>
              </a:xfrm>
              <a:prstGeom prst="line">
                <a:avLst/>
              </a:prstGeom>
              <a:ln>
                <a:prstDash val="solid"/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7207" name="Line 55"/>
              <p:cNvSpPr>
                <a:spLocks noChangeShapeType="1"/>
              </p:cNvSpPr>
              <p:nvPr/>
            </p:nvSpPr>
            <p:spPr bwMode="auto">
              <a:xfrm>
                <a:off x="5181600" y="4876800"/>
                <a:ext cx="2057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8" name="Line 56"/>
              <p:cNvSpPr>
                <a:spLocks noChangeShapeType="1"/>
              </p:cNvSpPr>
              <p:nvPr/>
            </p:nvSpPr>
            <p:spPr bwMode="auto">
              <a:xfrm flipV="1">
                <a:off x="7239000" y="4419600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9" name="Line 57"/>
              <p:cNvSpPr>
                <a:spLocks noChangeShapeType="1"/>
              </p:cNvSpPr>
              <p:nvPr/>
            </p:nvSpPr>
            <p:spPr bwMode="auto">
              <a:xfrm>
                <a:off x="7239000" y="4495800"/>
                <a:ext cx="385763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0" name="Line 58"/>
              <p:cNvSpPr>
                <a:spLocks noChangeShapeType="1"/>
              </p:cNvSpPr>
              <p:nvPr/>
            </p:nvSpPr>
            <p:spPr bwMode="auto">
              <a:xfrm flipV="1">
                <a:off x="7543800" y="44196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1" name="Line 59"/>
              <p:cNvSpPr>
                <a:spLocks noChangeShapeType="1"/>
              </p:cNvSpPr>
              <p:nvPr/>
            </p:nvSpPr>
            <p:spPr bwMode="auto">
              <a:xfrm>
                <a:off x="7624763" y="4648200"/>
                <a:ext cx="10620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2" name="Line 60"/>
              <p:cNvSpPr>
                <a:spLocks noChangeShapeType="1"/>
              </p:cNvSpPr>
              <p:nvPr/>
            </p:nvSpPr>
            <p:spPr bwMode="auto">
              <a:xfrm>
                <a:off x="55626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3" name="Line 61"/>
              <p:cNvSpPr>
                <a:spLocks noChangeShapeType="1"/>
              </p:cNvSpPr>
              <p:nvPr/>
            </p:nvSpPr>
            <p:spPr bwMode="auto">
              <a:xfrm flipV="1">
                <a:off x="58674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4" name="Line 62"/>
              <p:cNvSpPr>
                <a:spLocks noChangeShapeType="1"/>
              </p:cNvSpPr>
              <p:nvPr/>
            </p:nvSpPr>
            <p:spPr bwMode="auto">
              <a:xfrm>
                <a:off x="8001000" y="4572000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5" name="Line 63"/>
              <p:cNvSpPr>
                <a:spLocks noChangeShapeType="1"/>
              </p:cNvSpPr>
              <p:nvPr/>
            </p:nvSpPr>
            <p:spPr bwMode="auto">
              <a:xfrm flipV="1">
                <a:off x="8229600" y="4495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>
              <a:off x="10668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1"/>
            <p:cNvSpPr>
              <a:spLocks noChangeShapeType="1"/>
            </p:cNvSpPr>
            <p:nvPr/>
          </p:nvSpPr>
          <p:spPr bwMode="auto">
            <a:xfrm flipV="1">
              <a:off x="13716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0" y="48768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Half filled doubly degenerate level</a:t>
            </a:r>
            <a:endParaRPr lang="en-US" sz="2000" dirty="0"/>
          </a:p>
        </p:txBody>
      </p:sp>
      <p:sp>
        <p:nvSpPr>
          <p:cNvPr id="79" name="ZoneTexte 78"/>
          <p:cNvSpPr txBox="1"/>
          <p:nvPr/>
        </p:nvSpPr>
        <p:spPr>
          <a:xfrm>
            <a:off x="6248400" y="4876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Instability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square --&gt; rectangle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57FF26-D39E-495B-968A-456D47A2CDAF}" type="slidenum">
              <a:rPr lang="fr-FR" smtClean="0"/>
              <a:pPr/>
              <a:t>4</a:t>
            </a:fld>
            <a:endParaRPr lang="fr-FR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2875" y="603460"/>
          <a:ext cx="8929718" cy="5697735"/>
        </p:xfrm>
        <a:graphic>
          <a:graphicData uri="http://schemas.openxmlformats.org/drawingml/2006/table">
            <a:tbl>
              <a:tblPr/>
              <a:tblGrid>
                <a:gridCol w="4467677"/>
                <a:gridCol w="4462041"/>
              </a:tblGrid>
              <a:tr h="24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solidFill>
                            <a:srgbClr val="FF33CC"/>
                          </a:solidFill>
                          <a:latin typeface="+mn-lt"/>
                          <a:ea typeface="Calibri"/>
                          <a:cs typeface="Times New Roman"/>
                        </a:rPr>
                        <a:t>Experimental</a:t>
                      </a:r>
                      <a:r>
                        <a:rPr lang="fr-FR" sz="1800" b="1" baseline="0" dirty="0" smtClean="0">
                          <a:solidFill>
                            <a:srgbClr val="FF33CC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b="1" baseline="0" dirty="0" err="1" smtClean="0">
                          <a:solidFill>
                            <a:srgbClr val="FF33CC"/>
                          </a:solidFill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fr-FR" sz="1800" b="1" dirty="0" err="1" smtClean="0">
                          <a:solidFill>
                            <a:srgbClr val="FF33CC"/>
                          </a:solidFill>
                          <a:latin typeface="+mn-lt"/>
                          <a:ea typeface="Calibri"/>
                          <a:cs typeface="Times New Roman"/>
                        </a:rPr>
                        <a:t>ools</a:t>
                      </a:r>
                      <a:endParaRPr lang="fr-FR" sz="1800" b="1" dirty="0">
                        <a:solidFill>
                          <a:srgbClr val="FF33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33CC"/>
                          </a:solidFill>
                          <a:latin typeface="+mn-lt"/>
                          <a:ea typeface="Calibri"/>
                          <a:cs typeface="Times New Roman"/>
                        </a:rPr>
                        <a:t>Access to 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Linear optics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 :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Visible range, far ultraviolet, infra read,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Nonlinear optics</a:t>
                      </a:r>
                      <a:endParaRPr lang="fr-FR" sz="18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Time resolved optics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Inter-band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excitations &amp; excitons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, molecular excitons ,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molecular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vibrations.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Nature of the excited states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Dynamics and kinetics of excitations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Calibri"/>
                          <a:cs typeface="Times New Roman"/>
                        </a:rPr>
                        <a:t>Transport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Conductivity as a function of T: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distinction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of semiconductors and metals.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Magnetoresistance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interchain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hybridization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Magnetic  measurements</a:t>
                      </a:r>
                      <a:endParaRPr lang="fr-FR" sz="18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ESR, magnetic susceptibility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NMR, line shift and relaxation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Localized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versus metallic spins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Local electronic properties (local magnetic fields, electronic density of states)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+mn-lt"/>
                          <a:ea typeface="Calibri"/>
                          <a:cs typeface="Times New Roman"/>
                        </a:rPr>
                        <a:t>X-Ray or </a:t>
                      </a:r>
                      <a:r>
                        <a:rPr lang="fr-FR" sz="1800" dirty="0" err="1" smtClean="0">
                          <a:latin typeface="+mn-lt"/>
                          <a:ea typeface="Calibri"/>
                          <a:cs typeface="Times New Roman"/>
                        </a:rPr>
                        <a:t>electron</a:t>
                      </a:r>
                      <a:r>
                        <a:rPr lang="fr-FR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beam</a:t>
                      </a:r>
                      <a:r>
                        <a:rPr lang="fr-FR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diffraction, </a:t>
                      </a:r>
                      <a:r>
                        <a:rPr lang="fr-FR" sz="1800" dirty="0" smtClean="0">
                          <a:latin typeface="+mn-lt"/>
                          <a:ea typeface="Calibri"/>
                          <a:cs typeface="Times New Roman"/>
                        </a:rPr>
                        <a:t>neutrons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Crystal structure, degree of disorder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+mn-lt"/>
                          <a:ea typeface="Calibri"/>
                          <a:cs typeface="Times New Roman"/>
                        </a:rPr>
                        <a:t>Surface  </a:t>
                      </a:r>
                      <a:r>
                        <a:rPr lang="fr-FR" sz="1800" b="1" dirty="0" err="1">
                          <a:latin typeface="+mn-lt"/>
                          <a:ea typeface="Calibri"/>
                          <a:cs typeface="Times New Roman"/>
                        </a:rPr>
                        <a:t>measurements</a:t>
                      </a:r>
                      <a:endParaRPr lang="fr-FR" sz="18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+mn-lt"/>
                          <a:ea typeface="Calibri"/>
                          <a:cs typeface="Times New Roman"/>
                        </a:rPr>
                        <a:t>ARPES (+ tr-ARPES)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Calibri"/>
                          <a:cs typeface="Times New Roman"/>
                        </a:rPr>
                        <a:t>STM, AFM,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+mn-lt"/>
                          <a:ea typeface="Calibri"/>
                          <a:cs typeface="Times New Roman"/>
                        </a:rPr>
                        <a:t>Tunnel </a:t>
                      </a:r>
                      <a:r>
                        <a:rPr lang="fr-FR" sz="1800" dirty="0" err="1">
                          <a:latin typeface="+mn-lt"/>
                          <a:ea typeface="Calibri"/>
                          <a:cs typeface="Times New Roman"/>
                        </a:rPr>
                        <a:t>experiments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Spectrum of occupied electronic states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Visualization of </a:t>
                      </a:r>
                      <a:r>
                        <a:rPr lang="en-US" sz="1800" dirty="0" err="1" smtClean="0">
                          <a:latin typeface="+mn-lt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electronic density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Spectrum of electronic excitations 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EELS (electron energy loss spectroscopy)</a:t>
                      </a:r>
                      <a:endParaRPr lang="fr-FR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Spectrum of electronic excited states</a:t>
                      </a:r>
                      <a:endParaRPr lang="fr-F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043608" y="0"/>
            <a:ext cx="6308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Common studies of  electronic properties: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C46C-C5B6-448E-B9B7-5085C60FD0DA}" type="slidenum">
              <a:rPr lang="ja-JP" altLang="fr-FR"/>
              <a:pPr/>
              <a:t>40</a:t>
            </a:fld>
            <a:endParaRPr lang="ja-JP" altLang="fr-FR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52400"/>
            <a:ext cx="3886200" cy="838200"/>
          </a:xfrm>
          <a:noFill/>
          <a:ln>
            <a:noFill/>
          </a:ln>
        </p:spPr>
        <p:txBody>
          <a:bodyPr/>
          <a:lstStyle/>
          <a:p>
            <a:r>
              <a:rPr lang="en-US" sz="2400" b="1" dirty="0">
                <a:solidFill>
                  <a:srgbClr val="FF00FF"/>
                </a:solidFill>
              </a:rPr>
              <a:t>Isolated  benzene</a:t>
            </a:r>
            <a:r>
              <a:rPr lang="fr-FR" altLang="ja-JP" sz="2400" b="1" dirty="0">
                <a:solidFill>
                  <a:srgbClr val="FF00FF"/>
                </a:solidFill>
                <a:ea typeface="MS PGothic" pitchFamily="34" charset="-128"/>
              </a:rPr>
              <a:t> ring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473200"/>
            <a:ext cx="2275135" cy="2032000"/>
            <a:chOff x="144" y="1032"/>
            <a:chExt cx="1445" cy="1328"/>
          </a:xfrm>
        </p:grpSpPr>
        <p:sp>
          <p:nvSpPr>
            <p:cNvPr id="246788" name="Text Box 4"/>
            <p:cNvSpPr txBox="1">
              <a:spLocks noChangeArrowheads="1"/>
            </p:cNvSpPr>
            <p:nvPr/>
          </p:nvSpPr>
          <p:spPr bwMode="auto">
            <a:xfrm>
              <a:off x="144" y="1545"/>
              <a:ext cx="144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H   C	            </a:t>
              </a:r>
              <a:r>
                <a:rPr lang="en-US" sz="1800" dirty="0" err="1" smtClean="0"/>
                <a:t>C</a:t>
              </a:r>
              <a:r>
                <a:rPr lang="en-US" sz="1800" dirty="0" smtClean="0"/>
                <a:t> </a:t>
              </a:r>
              <a:r>
                <a:rPr lang="en-US" sz="1800" dirty="0"/>
                <a:t>H</a:t>
              </a:r>
            </a:p>
          </p:txBody>
        </p:sp>
        <p:sp>
          <p:nvSpPr>
            <p:cNvPr id="246789" name="Text Box 5"/>
            <p:cNvSpPr txBox="1">
              <a:spLocks noChangeArrowheads="1"/>
            </p:cNvSpPr>
            <p:nvPr/>
          </p:nvSpPr>
          <p:spPr bwMode="auto">
            <a:xfrm>
              <a:off x="374" y="1881"/>
              <a:ext cx="875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  C	  C</a:t>
              </a:r>
            </a:p>
          </p:txBody>
        </p:sp>
        <p:sp>
          <p:nvSpPr>
            <p:cNvPr id="246790" name="Text Box 6"/>
            <p:cNvSpPr txBox="1">
              <a:spLocks noChangeArrowheads="1"/>
            </p:cNvSpPr>
            <p:nvPr/>
          </p:nvSpPr>
          <p:spPr bwMode="auto">
            <a:xfrm>
              <a:off x="374" y="1305"/>
              <a:ext cx="87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  C	  C</a:t>
              </a:r>
            </a:p>
          </p:txBody>
        </p:sp>
        <p:sp>
          <p:nvSpPr>
            <p:cNvPr id="246791" name="Text Box 7"/>
            <p:cNvSpPr txBox="1">
              <a:spLocks noChangeArrowheads="1"/>
            </p:cNvSpPr>
            <p:nvPr/>
          </p:nvSpPr>
          <p:spPr bwMode="auto">
            <a:xfrm>
              <a:off x="374" y="1032"/>
              <a:ext cx="9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H	    H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8" y="1296"/>
              <a:ext cx="1104" cy="864"/>
              <a:chOff x="1536" y="1296"/>
              <a:chExt cx="1104" cy="864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536" y="1296"/>
                <a:ext cx="1104" cy="864"/>
                <a:chOff x="672" y="1296"/>
                <a:chExt cx="1104" cy="864"/>
              </a:xfrm>
            </p:grpSpPr>
            <p:sp>
              <p:nvSpPr>
                <p:cNvPr id="24679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912" y="201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5" name="AutoShape 11"/>
                <p:cNvSpPr>
                  <a:spLocks noChangeArrowheads="1"/>
                </p:cNvSpPr>
                <p:nvPr/>
              </p:nvSpPr>
              <p:spPr bwMode="auto">
                <a:xfrm>
                  <a:off x="875" y="1440"/>
                  <a:ext cx="709" cy="576"/>
                </a:xfrm>
                <a:prstGeom prst="hexagon">
                  <a:avLst>
                    <a:gd name="adj" fmla="val 30773"/>
                    <a:gd name="vf" fmla="val 11547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796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2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7" name="Line 13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392" y="129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9" name="Line 15"/>
                <p:cNvSpPr>
                  <a:spLocks noChangeShapeType="1"/>
                </p:cNvSpPr>
                <p:nvPr/>
              </p:nvSpPr>
              <p:spPr bwMode="auto">
                <a:xfrm>
                  <a:off x="912" y="129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00" name="Line 16"/>
                <p:cNvSpPr>
                  <a:spLocks noChangeShapeType="1"/>
                </p:cNvSpPr>
                <p:nvPr/>
              </p:nvSpPr>
              <p:spPr bwMode="auto">
                <a:xfrm>
                  <a:off x="1392" y="201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801" name="Oval 17"/>
              <p:cNvSpPr>
                <a:spLocks noChangeArrowheads="1"/>
              </p:cNvSpPr>
              <p:nvPr/>
            </p:nvSpPr>
            <p:spPr bwMode="auto">
              <a:xfrm>
                <a:off x="1872" y="1536"/>
                <a:ext cx="432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802" name="Text Box 18"/>
            <p:cNvSpPr txBox="1">
              <a:spLocks noChangeArrowheads="1"/>
            </p:cNvSpPr>
            <p:nvPr/>
          </p:nvSpPr>
          <p:spPr bwMode="auto">
            <a:xfrm>
              <a:off x="384" y="2121"/>
              <a:ext cx="95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H 	    H</a:t>
              </a:r>
            </a:p>
          </p:txBody>
        </p:sp>
      </p:grpSp>
      <p:graphicFrame>
        <p:nvGraphicFramePr>
          <p:cNvPr id="246819" name="Rectangle 3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23586" name="Équation" r:id="rId3" imgW="0" imgH="0" progId="Equation.3">
              <p:embed/>
            </p:oleObj>
          </a:graphicData>
        </a:graphic>
      </p:graphicFrame>
      <p:sp>
        <p:nvSpPr>
          <p:cNvPr id="67" name="ZoneTexte 66"/>
          <p:cNvSpPr txBox="1"/>
          <p:nvPr/>
        </p:nvSpPr>
        <p:spPr>
          <a:xfrm>
            <a:off x="381000" y="4495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Degenerate level is completely filled – no gain from reducing </a:t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the hexagon symmetry. We only loose the deformation energy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0208" y="5589240"/>
            <a:ext cx="893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N=8 – again the instability, like for N=4, what is next, and at large N ?</a:t>
            </a:r>
            <a:endParaRPr lang="en-US" sz="2400" dirty="0"/>
          </a:p>
        </p:txBody>
      </p:sp>
      <p:grpSp>
        <p:nvGrpSpPr>
          <p:cNvPr id="5" name="Groupe 76"/>
          <p:cNvGrpSpPr/>
          <p:nvPr/>
        </p:nvGrpSpPr>
        <p:grpSpPr>
          <a:xfrm>
            <a:off x="3505200" y="2133600"/>
            <a:ext cx="3505200" cy="990600"/>
            <a:chOff x="685800" y="4876800"/>
            <a:chExt cx="3505200" cy="990600"/>
          </a:xfrm>
        </p:grpSpPr>
        <p:grpSp>
          <p:nvGrpSpPr>
            <p:cNvPr id="6" name="Groupe 69"/>
            <p:cNvGrpSpPr/>
            <p:nvPr/>
          </p:nvGrpSpPr>
          <p:grpSpPr>
            <a:xfrm>
              <a:off x="685800" y="4876800"/>
              <a:ext cx="3505200" cy="838200"/>
              <a:chOff x="5181600" y="4038600"/>
              <a:chExt cx="3505200" cy="838200"/>
            </a:xfrm>
          </p:grpSpPr>
          <p:sp>
            <p:nvSpPr>
              <p:cNvPr id="43" name="Line 53"/>
              <p:cNvSpPr>
                <a:spLocks noChangeShapeType="1"/>
              </p:cNvSpPr>
              <p:nvPr/>
            </p:nvSpPr>
            <p:spPr bwMode="auto">
              <a:xfrm>
                <a:off x="5181600" y="4038600"/>
                <a:ext cx="16002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4"/>
              <p:cNvSpPr>
                <a:spLocks noChangeShapeType="1"/>
              </p:cNvSpPr>
              <p:nvPr/>
            </p:nvSpPr>
            <p:spPr bwMode="auto">
              <a:xfrm>
                <a:off x="5181600" y="4495800"/>
                <a:ext cx="1600200" cy="0"/>
              </a:xfrm>
              <a:prstGeom prst="line">
                <a:avLst/>
              </a:prstGeom>
              <a:ln>
                <a:prstDash val="solid"/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55"/>
              <p:cNvSpPr>
                <a:spLocks noChangeShapeType="1"/>
              </p:cNvSpPr>
              <p:nvPr/>
            </p:nvSpPr>
            <p:spPr bwMode="auto">
              <a:xfrm>
                <a:off x="5181600" y="48768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56"/>
              <p:cNvSpPr>
                <a:spLocks noChangeShapeType="1"/>
              </p:cNvSpPr>
              <p:nvPr/>
            </p:nvSpPr>
            <p:spPr bwMode="auto">
              <a:xfrm flipV="1">
                <a:off x="7239000" y="4419600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57"/>
              <p:cNvSpPr>
                <a:spLocks noChangeShapeType="1"/>
              </p:cNvSpPr>
              <p:nvPr/>
            </p:nvSpPr>
            <p:spPr bwMode="auto">
              <a:xfrm>
                <a:off x="7239000" y="4495800"/>
                <a:ext cx="385763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8"/>
              <p:cNvSpPr>
                <a:spLocks noChangeShapeType="1"/>
              </p:cNvSpPr>
              <p:nvPr/>
            </p:nvSpPr>
            <p:spPr bwMode="auto">
              <a:xfrm flipV="1">
                <a:off x="7543800" y="44196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9"/>
              <p:cNvSpPr>
                <a:spLocks noChangeShapeType="1"/>
              </p:cNvSpPr>
              <p:nvPr/>
            </p:nvSpPr>
            <p:spPr bwMode="auto">
              <a:xfrm>
                <a:off x="7624763" y="4648200"/>
                <a:ext cx="10620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0"/>
              <p:cNvSpPr>
                <a:spLocks noChangeShapeType="1"/>
              </p:cNvSpPr>
              <p:nvPr/>
            </p:nvSpPr>
            <p:spPr bwMode="auto">
              <a:xfrm>
                <a:off x="55626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1"/>
              <p:cNvSpPr>
                <a:spLocks noChangeShapeType="1"/>
              </p:cNvSpPr>
              <p:nvPr/>
            </p:nvSpPr>
            <p:spPr bwMode="auto">
              <a:xfrm flipV="1">
                <a:off x="58674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>
                <a:off x="8001000" y="4572000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 flipV="1">
                <a:off x="8229600" y="4495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60"/>
            <p:cNvSpPr>
              <a:spLocks noChangeShapeType="1"/>
            </p:cNvSpPr>
            <p:nvPr/>
          </p:nvSpPr>
          <p:spPr bwMode="auto">
            <a:xfrm>
              <a:off x="10668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1"/>
            <p:cNvSpPr>
              <a:spLocks noChangeShapeType="1"/>
            </p:cNvSpPr>
            <p:nvPr/>
          </p:nvSpPr>
          <p:spPr bwMode="auto">
            <a:xfrm flipV="1">
              <a:off x="13716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4800600" y="2438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30"/>
          <p:cNvSpPr>
            <a:spLocks noChangeShapeType="1"/>
          </p:cNvSpPr>
          <p:nvPr/>
        </p:nvSpPr>
        <p:spPr bwMode="auto">
          <a:xfrm flipV="1">
            <a:off x="4572000" y="2362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64770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V="1">
            <a:off x="67056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Flèche droite 59"/>
          <p:cNvSpPr/>
          <p:nvPr/>
        </p:nvSpPr>
        <p:spPr>
          <a:xfrm>
            <a:off x="5181600" y="2438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Connecteur droit 61"/>
          <p:cNvCxnSpPr/>
          <p:nvPr/>
        </p:nvCxnSpPr>
        <p:spPr>
          <a:xfrm flipH="1">
            <a:off x="5257800" y="2133600"/>
            <a:ext cx="304800" cy="6858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181600" y="2209800"/>
            <a:ext cx="304800" cy="6858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AA001-1274-4BE2-8139-DCEF77882E5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932040" cy="540296"/>
          </a:xfrm>
        </p:spPr>
        <p:txBody>
          <a:bodyPr lIns="92075" tIns="46038" rIns="92075" bIns="46038">
            <a:noAutofit/>
          </a:bodyPr>
          <a:lstStyle/>
          <a:p>
            <a:r>
              <a:rPr lang="en-US" sz="2400" b="1" dirty="0" smtClean="0"/>
              <a:t>Fullerene </a:t>
            </a:r>
            <a:r>
              <a:rPr lang="en-US" sz="2400" b="1" dirty="0" err="1" smtClean="0">
                <a:solidFill>
                  <a:schemeClr val="tx2"/>
                </a:solidFill>
                <a:latin typeface="Arial" charset="0"/>
              </a:rPr>
              <a:t>Fullerene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 (C</a:t>
            </a:r>
            <a:r>
              <a:rPr lang="en-US" sz="2400" b="1" baseline="-25000" dirty="0" smtClean="0">
                <a:solidFill>
                  <a:schemeClr val="tx2"/>
                </a:solidFill>
                <a:latin typeface="Arial" charset="0"/>
              </a:rPr>
              <a:t>60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en-US" sz="2400" b="1" dirty="0" smtClean="0"/>
              <a:t>Crystal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5"/>
            <a:ext cx="5465440" cy="1800200"/>
          </a:xfrm>
        </p:spPr>
        <p:txBody>
          <a:bodyPr lIns="92075" tIns="46038" rIns="92075" bIns="46038"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" charset="0"/>
              </a:rPr>
              <a:t>Cage diameter - 0.71 nm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" charset="0"/>
              </a:rPr>
              <a:t>Optical gap – 1.9 </a:t>
            </a:r>
            <a:r>
              <a:rPr lang="en-US" sz="2400" dirty="0" err="1" smtClean="0">
                <a:latin typeface="Arial" charset="0"/>
              </a:rPr>
              <a:t>eV</a:t>
            </a:r>
            <a:endParaRPr lang="en-US" sz="2400" dirty="0" smtClean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	Crystalline Fullerene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rial" charset="0"/>
              </a:rPr>
              <a:t>fcc</a:t>
            </a:r>
            <a:r>
              <a:rPr lang="en-US" sz="2400" dirty="0" smtClean="0">
                <a:latin typeface="Arial" charset="0"/>
              </a:rPr>
              <a:t> structure with lattice </a:t>
            </a:r>
          </a:p>
        </p:txBody>
      </p:sp>
      <p:pic>
        <p:nvPicPr>
          <p:cNvPr id="8197" name="Picture 1028" descr="E:\changchun01\C60struct\c60for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125" y="116632"/>
            <a:ext cx="2392363" cy="2200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198" name="Picture 1029" descr="D:\DOU\Folder 2002\Presentation 02\Chen Wei 02\fullere-crys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4904"/>
            <a:ext cx="3371850" cy="2751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e 14"/>
          <p:cNvGrpSpPr/>
          <p:nvPr/>
        </p:nvGrpSpPr>
        <p:grpSpPr>
          <a:xfrm>
            <a:off x="72008" y="2420888"/>
            <a:ext cx="6144492" cy="4680520"/>
            <a:chOff x="3841125" y="716915"/>
            <a:chExt cx="5229698" cy="2187575"/>
          </a:xfrm>
        </p:grpSpPr>
        <p:pic>
          <p:nvPicPr>
            <p:cNvPr id="8" name="Picture 8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841125" y="716915"/>
              <a:ext cx="4197756" cy="2187575"/>
            </a:xfrm>
            <a:ln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609869" y="1255395"/>
              <a:ext cx="1460954" cy="561008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1u</a:t>
              </a:r>
              <a:r>
                <a:rPr lang="en-US" dirty="0"/>
                <a:t> </a:t>
              </a:r>
              <a:r>
                <a:rPr lang="en-US" dirty="0" err="1"/>
                <a:t>LUMO</a:t>
              </a:r>
              <a:r>
                <a:rPr lang="en-US" dirty="0"/>
                <a:t>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can </a:t>
              </a:r>
              <a:r>
                <a:rPr lang="en-US" dirty="0"/>
                <a:t>adopt </a:t>
              </a:r>
            </a:p>
            <a:p>
              <a:r>
                <a:rPr lang="en-US" dirty="0"/>
                <a:t>up to 6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electrons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5BB9-FD85-4E59-9604-9CB7150BD2EB}" type="slidenum">
              <a:rPr lang="en-US"/>
              <a:pPr/>
              <a:t>42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74638"/>
            <a:ext cx="5183187" cy="777875"/>
          </a:xfrm>
          <a:ln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C0099"/>
                </a:solidFill>
              </a:rPr>
              <a:t>Charge transfer crystals :</a:t>
            </a:r>
            <a:endParaRPr lang="en-US" sz="2400" baseline="30000" dirty="0">
              <a:solidFill>
                <a:srgbClr val="CC0099"/>
              </a:solidFill>
            </a:endParaRP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>
            <p:ph idx="1"/>
          </p:nvPr>
        </p:nvGraphicFramePr>
        <p:xfrm>
          <a:off x="5364163" y="265113"/>
          <a:ext cx="1409700" cy="787400"/>
        </p:xfrm>
        <a:graphic>
          <a:graphicData uri="http://schemas.openxmlformats.org/presentationml/2006/ole">
            <p:oleObj spid="_x0000_s324610" name="Equation" r:id="rId3" imgW="431640" imgH="241200" progId="Equation.3">
              <p:embed/>
            </p:oleObj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47675" y="1268413"/>
            <a:ext cx="78692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dirty="0"/>
              <a:t>n=0,   </a:t>
            </a:r>
            <a:r>
              <a:rPr lang="en-US" sz="2000" b="1" dirty="0"/>
              <a:t>dielectrics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/>
              <a:t> n=1,  </a:t>
            </a:r>
            <a:r>
              <a:rPr lang="en-US" sz="2000" b="1" dirty="0"/>
              <a:t> metal</a:t>
            </a:r>
            <a:r>
              <a:rPr lang="en-US" sz="2000" dirty="0"/>
              <a:t> at high temperature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000" dirty="0"/>
              <a:t>              quasi 1D polymeric chain at room temperature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000" dirty="0"/>
              <a:t>	 quenched </a:t>
            </a:r>
            <a:r>
              <a:rPr lang="en-US" sz="2000" dirty="0" err="1"/>
              <a:t>dimer</a:t>
            </a:r>
            <a:r>
              <a:rPr lang="en-US" sz="2000" dirty="0"/>
              <a:t> lattice at low temperature.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 n=2    1/3 filled band, </a:t>
            </a:r>
            <a:r>
              <a:rPr lang="en-US" sz="2000" dirty="0">
                <a:solidFill>
                  <a:srgbClr val="7030A0"/>
                </a:solidFill>
              </a:rPr>
              <a:t>should be a metal</a:t>
            </a:r>
            <a:r>
              <a:rPr lang="en-US" sz="2000" dirty="0"/>
              <a:t>, but </a:t>
            </a:r>
            <a:r>
              <a:rPr lang="en-US" sz="2000" dirty="0" smtClean="0"/>
              <a:t>is a </a:t>
            </a:r>
            <a:r>
              <a:rPr lang="en-US" sz="2000" b="1" dirty="0">
                <a:solidFill>
                  <a:srgbClr val="FF00FF"/>
                </a:solidFill>
              </a:rPr>
              <a:t>semiconductor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 n=3     half filled band </a:t>
            </a:r>
            <a:r>
              <a:rPr lang="en-US" sz="2000" b="1" dirty="0"/>
              <a:t>metal</a:t>
            </a:r>
            <a:r>
              <a:rPr lang="en-US" sz="2000" dirty="0"/>
              <a:t>, </a:t>
            </a:r>
            <a:r>
              <a:rPr lang="en-US" sz="2000" b="1" dirty="0"/>
              <a:t>superconductor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 n=4     2/3 filled band, </a:t>
            </a:r>
            <a:r>
              <a:rPr lang="en-US" sz="2000" dirty="0">
                <a:solidFill>
                  <a:srgbClr val="7030A0"/>
                </a:solidFill>
              </a:rPr>
              <a:t>should be a metal</a:t>
            </a:r>
            <a:r>
              <a:rPr lang="en-US" sz="2000" dirty="0"/>
              <a:t>; but </a:t>
            </a:r>
            <a:r>
              <a:rPr lang="en-US" sz="2000" dirty="0" smtClean="0"/>
              <a:t>is a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FF"/>
                </a:solidFill>
              </a:rPr>
              <a:t>semiconductor</a:t>
            </a:r>
            <a:r>
              <a:rPr lang="en-US" sz="2000" dirty="0"/>
              <a:t>, 	semimetal   under pressure, </a:t>
            </a:r>
            <a:r>
              <a:rPr lang="en-US" sz="2000" dirty="0" err="1"/>
              <a:t>bct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 n=5	does not exist 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 n=6    completely filled t</a:t>
            </a:r>
            <a:r>
              <a:rPr lang="en-US" sz="2000" baseline="-25000" dirty="0"/>
              <a:t>1u</a:t>
            </a:r>
            <a:r>
              <a:rPr lang="en-US" sz="2000" dirty="0"/>
              <a:t>, </a:t>
            </a:r>
            <a:r>
              <a:rPr lang="en-US" sz="2000" b="1" dirty="0" smtClean="0"/>
              <a:t>dielectric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/>
              <a:t>              1D polymeric phase under illumination,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/>
              <a:t>               2D polymeric phase </a:t>
            </a:r>
            <a:r>
              <a:rPr lang="en-US" sz="2000" dirty="0" smtClean="0"/>
              <a:t>under pressure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FA1B-0D8B-485D-A568-91C054070473}" type="slidenum">
              <a:rPr lang="en-US"/>
              <a:pPr/>
              <a:t>43</a:t>
            </a:fld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274638"/>
            <a:ext cx="7467600" cy="63976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The </a:t>
            </a:r>
            <a:r>
              <a:rPr lang="en-US" sz="2400" b="1" dirty="0" err="1">
                <a:solidFill>
                  <a:srgbClr val="CC0099"/>
                </a:solidFill>
              </a:rPr>
              <a:t>Jahn</a:t>
            </a:r>
            <a:r>
              <a:rPr lang="en-US" sz="2400" b="1" dirty="0">
                <a:solidFill>
                  <a:srgbClr val="CC0099"/>
                </a:solidFill>
              </a:rPr>
              <a:t>-Teller effect on the isolated         </a:t>
            </a:r>
            <a:r>
              <a:rPr lang="en-US" sz="2400" b="1" dirty="0" smtClean="0">
                <a:solidFill>
                  <a:srgbClr val="CC0099"/>
                </a:solidFill>
              </a:rPr>
              <a:t>    molecule</a:t>
            </a:r>
            <a:endParaRPr lang="en-US" sz="2400" b="1" dirty="0">
              <a:solidFill>
                <a:srgbClr val="CC0099"/>
              </a:solidFill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6138863" y="260350"/>
          <a:ext cx="719137" cy="650875"/>
        </p:xfrm>
        <a:graphic>
          <a:graphicData uri="http://schemas.openxmlformats.org/presentationml/2006/ole">
            <p:oleObj spid="_x0000_s325634" name="Équation" r:id="rId3" imgW="266400" imgH="241200" progId="Equation.3">
              <p:embed/>
            </p:oleObj>
          </a:graphicData>
        </a:graphic>
      </p:graphicFrame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47675" y="981075"/>
            <a:ext cx="8393113" cy="1368425"/>
            <a:chOff x="282" y="754"/>
            <a:chExt cx="5287" cy="862"/>
          </a:xfrm>
        </p:grpSpPr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82" y="754"/>
              <a:ext cx="3118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0099"/>
                  </a:solidFill>
                </a:rPr>
                <a:t>Uniaxial</a:t>
              </a:r>
              <a:r>
                <a:rPr lang="en-US" dirty="0">
                  <a:solidFill>
                    <a:srgbClr val="000099"/>
                  </a:solidFill>
                </a:rPr>
                <a:t> cage distortion:</a:t>
              </a:r>
              <a:r>
                <a:rPr lang="en-US" dirty="0"/>
                <a:t> Splitting of the t</a:t>
              </a:r>
              <a:r>
                <a:rPr lang="en-US" baseline="-25000" dirty="0"/>
                <a:t>1u</a:t>
              </a:r>
              <a:r>
                <a:rPr lang="en-US" dirty="0"/>
                <a:t> level</a:t>
              </a: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dirty="0" smtClean="0"/>
                <a:t>Two-fold </a:t>
              </a:r>
              <a:r>
                <a:rPr lang="en-US" dirty="0"/>
                <a:t>degenerate (</a:t>
              </a:r>
              <a:r>
                <a:rPr lang="en-US" dirty="0" err="1"/>
                <a:t>x,y</a:t>
              </a:r>
              <a:r>
                <a:rPr lang="en-US" dirty="0"/>
                <a:t>) level E</a:t>
              </a:r>
              <a:r>
                <a:rPr lang="en-US" baseline="-25000" dirty="0"/>
                <a:t>1</a:t>
              </a:r>
              <a:r>
                <a:rPr lang="en-US" dirty="0"/>
                <a:t>=-</a:t>
              </a:r>
              <a:r>
                <a:rPr lang="el-GR" dirty="0">
                  <a:cs typeface="Arial" pitchFamily="34" charset="0"/>
                </a:rPr>
                <a:t>Δ</a:t>
              </a:r>
              <a:r>
                <a:rPr lang="en-US" dirty="0">
                  <a:cs typeface="Arial" pitchFamily="34" charset="0"/>
                </a:rPr>
                <a:t>/3</a:t>
              </a:r>
              <a:endParaRPr lang="el-GR" dirty="0">
                <a:cs typeface="Arial" pitchFamily="34" charset="0"/>
              </a:endParaRPr>
            </a:p>
            <a:p>
              <a:pPr>
                <a:lnSpc>
                  <a:spcPct val="150000"/>
                </a:lnSpc>
                <a:buFontTx/>
                <a:buChar char="•"/>
              </a:pPr>
              <a:r>
                <a:rPr lang="en-US" dirty="0"/>
                <a:t>Non degenerate z-level E</a:t>
              </a:r>
              <a:r>
                <a:rPr lang="en-US" baseline="-25000" dirty="0"/>
                <a:t>2</a:t>
              </a:r>
              <a:r>
                <a:rPr lang="en-US" dirty="0"/>
                <a:t>= 2</a:t>
              </a:r>
              <a:r>
                <a:rPr lang="el-GR" dirty="0"/>
                <a:t>Δ</a:t>
              </a:r>
              <a:r>
                <a:rPr lang="en-US" dirty="0"/>
                <a:t>/3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515" y="890"/>
              <a:ext cx="2054" cy="726"/>
              <a:chOff x="3515" y="1298"/>
              <a:chExt cx="2054" cy="726"/>
            </a:xfrm>
          </p:grpSpPr>
          <p:sp>
            <p:nvSpPr>
              <p:cNvPr id="10251" name="Text Box 11"/>
              <p:cNvSpPr txBox="1">
                <a:spLocks noChangeArrowheads="1"/>
              </p:cNvSpPr>
              <p:nvPr/>
            </p:nvSpPr>
            <p:spPr bwMode="auto">
              <a:xfrm>
                <a:off x="3923" y="1344"/>
                <a:ext cx="164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dirty="0"/>
                  <a:t>Rem.: Center of gravity of the levels does not change</a:t>
                </a: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>
                <a:off x="3515" y="1298"/>
                <a:ext cx="0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3515" y="1706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79388" y="4005263"/>
            <a:ext cx="3914775" cy="1663700"/>
            <a:chOff x="204" y="2614"/>
            <a:chExt cx="2466" cy="1048"/>
          </a:xfrm>
        </p:grpSpPr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249" y="3191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703" y="2647"/>
              <a:ext cx="1497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703" y="3464"/>
              <a:ext cx="1497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703" y="3509"/>
              <a:ext cx="149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V="1">
              <a:off x="204" y="2647"/>
              <a:ext cx="499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204" y="3191"/>
              <a:ext cx="454" cy="2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930" y="264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1020" y="2779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l-GR"/>
                <a:t>Δ</a:t>
              </a:r>
              <a:r>
                <a:rPr lang="en-US"/>
                <a:t>/3</a:t>
              </a:r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1202" y="3191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1247" y="318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  <a:r>
                <a:rPr lang="el-GR"/>
                <a:t>Δ</a:t>
              </a:r>
              <a:r>
                <a:rPr lang="en-US"/>
                <a:t>/3</a:t>
              </a: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2232" y="3431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  <a:r>
                <a:rPr lang="en-US" baseline="-25000"/>
                <a:t>1</a:t>
              </a:r>
              <a:r>
                <a:rPr lang="en-US"/>
                <a:t>,n</a:t>
              </a:r>
              <a:r>
                <a:rPr lang="en-US" baseline="-25000"/>
                <a:t>1</a:t>
              </a: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232" y="2614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  <a:r>
                <a:rPr lang="en-US" baseline="-25000"/>
                <a:t>2</a:t>
              </a:r>
              <a:r>
                <a:rPr lang="en-US"/>
                <a:t>,n</a:t>
              </a:r>
              <a:r>
                <a:rPr lang="en-US" baseline="-25000"/>
                <a:t>2</a:t>
              </a:r>
            </a:p>
          </p:txBody>
        </p:sp>
      </p:grpSp>
      <p:pic>
        <p:nvPicPr>
          <p:cNvPr id="10268" name="Picture 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25713" y="2636838"/>
            <a:ext cx="1038225" cy="1152525"/>
          </a:xfrm>
          <a:noFill/>
          <a:ln/>
        </p:spPr>
      </p:pic>
      <p:pic>
        <p:nvPicPr>
          <p:cNvPr id="10270" name="Picture 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2763838"/>
            <a:ext cx="1038225" cy="865187"/>
          </a:xfrm>
          <a:noFill/>
          <a:ln/>
        </p:spPr>
      </p:pic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762125" y="3148013"/>
            <a:ext cx="708025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276" name="Object 36"/>
          <p:cNvGraphicFramePr>
            <a:graphicFrameLocks noChangeAspect="1"/>
          </p:cNvGraphicFramePr>
          <p:nvPr>
            <p:ph sz="quarter" idx="4"/>
          </p:nvPr>
        </p:nvGraphicFramePr>
        <p:xfrm>
          <a:off x="4356100" y="3035300"/>
          <a:ext cx="4464050" cy="1717675"/>
        </p:xfrm>
        <a:graphic>
          <a:graphicData uri="http://schemas.openxmlformats.org/presentationml/2006/ole">
            <p:oleObj spid="_x0000_s325635" name="Equation" r:id="rId5" imgW="3200400" imgH="1231560" progId="Equation.3">
              <p:embed/>
            </p:oleObj>
          </a:graphicData>
        </a:graphic>
      </p:graphicFrame>
      <p:graphicFrame>
        <p:nvGraphicFramePr>
          <p:cNvPr id="10278" name="Object 38"/>
          <p:cNvGraphicFramePr>
            <a:graphicFrameLocks noChangeAspect="1"/>
          </p:cNvGraphicFramePr>
          <p:nvPr/>
        </p:nvGraphicFramePr>
        <p:xfrm>
          <a:off x="5148263" y="5265738"/>
          <a:ext cx="2447925" cy="968375"/>
        </p:xfrm>
        <a:graphic>
          <a:graphicData uri="http://schemas.openxmlformats.org/presentationml/2006/ole">
            <p:oleObj spid="_x0000_s325636" name="Equation" r:id="rId6" imgW="1091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4417-34B3-44EE-AA54-A4367384312B}" type="slidenum">
              <a:rPr lang="en-US"/>
              <a:pPr/>
              <a:t>44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z="2400" b="1" dirty="0">
                <a:solidFill>
                  <a:srgbClr val="CC0099"/>
                </a:solidFill>
              </a:rPr>
              <a:t>Excited states of the          molecule,</a:t>
            </a:r>
            <a:br>
              <a:rPr lang="en-US" sz="2400" b="1" dirty="0">
                <a:solidFill>
                  <a:srgbClr val="CC0099"/>
                </a:solidFill>
              </a:rPr>
            </a:br>
            <a:r>
              <a:rPr lang="en-US" sz="2400" b="1" dirty="0" smtClean="0">
                <a:solidFill>
                  <a:srgbClr val="CC0099"/>
                </a:solidFill>
              </a:rPr>
              <a:t>anti </a:t>
            </a:r>
            <a:r>
              <a:rPr lang="en-US" sz="2400" b="1" dirty="0" err="1" smtClean="0">
                <a:solidFill>
                  <a:srgbClr val="CC0099"/>
                </a:solidFill>
              </a:rPr>
              <a:t>Jahn</a:t>
            </a:r>
            <a:r>
              <a:rPr lang="en-US" sz="2400" b="1" dirty="0" smtClean="0">
                <a:solidFill>
                  <a:srgbClr val="CC0099"/>
                </a:solidFill>
              </a:rPr>
              <a:t>-Teller </a:t>
            </a:r>
            <a:r>
              <a:rPr lang="en-US" sz="2400" b="1" dirty="0">
                <a:solidFill>
                  <a:srgbClr val="CC0099"/>
                </a:solidFill>
              </a:rPr>
              <a:t>effect</a:t>
            </a:r>
            <a:r>
              <a:rPr lang="en-US" dirty="0"/>
              <a:t> </a:t>
            </a:r>
          </a:p>
        </p:txBody>
      </p:sp>
      <p:pic>
        <p:nvPicPr>
          <p:cNvPr id="64530" name="Picture 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3886200"/>
            <a:ext cx="1162050" cy="898525"/>
          </a:xfrm>
          <a:noFill/>
          <a:ln/>
        </p:spPr>
      </p:pic>
      <p:pic>
        <p:nvPicPr>
          <p:cNvPr id="64527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61150" y="3733800"/>
            <a:ext cx="1295400" cy="1187450"/>
          </a:xfrm>
          <a:noFill/>
          <a:ln/>
        </p:spPr>
      </p:pic>
      <p:pic>
        <p:nvPicPr>
          <p:cNvPr id="64532" name="Picture 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038600"/>
            <a:ext cx="1162050" cy="682625"/>
          </a:xfrm>
          <a:noFill/>
          <a:ln/>
        </p:spPr>
      </p:pic>
      <p:graphicFrame>
        <p:nvGraphicFramePr>
          <p:cNvPr id="97280" name="Object 0"/>
          <p:cNvGraphicFramePr>
            <a:graphicFrameLocks noChangeAspect="1"/>
          </p:cNvGraphicFramePr>
          <p:nvPr>
            <p:ph sz="quarter" idx="4"/>
          </p:nvPr>
        </p:nvGraphicFramePr>
        <p:xfrm>
          <a:off x="4953000" y="333375"/>
          <a:ext cx="425450" cy="404813"/>
        </p:xfrm>
        <a:graphic>
          <a:graphicData uri="http://schemas.openxmlformats.org/presentationml/2006/ole">
            <p:oleObj spid="_x0000_s327682" name="Equation" r:id="rId4" imgW="253800" imgH="241200" progId="Equation.3">
              <p:embed/>
            </p:oleObj>
          </a:graphicData>
        </a:graphic>
      </p:graphicFrame>
      <p:sp>
        <p:nvSpPr>
          <p:cNvPr id="64553" name="Text Box 41"/>
          <p:cNvSpPr txBox="1">
            <a:spLocks noChangeArrowheads="1"/>
          </p:cNvSpPr>
          <p:nvPr/>
        </p:nvSpPr>
        <p:spPr bwMode="auto">
          <a:xfrm>
            <a:off x="7704138" y="31337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Δ</a:t>
            </a:r>
            <a:r>
              <a:rPr lang="en-US" b="1"/>
              <a:t>/2</a:t>
            </a:r>
          </a:p>
        </p:txBody>
      </p:sp>
      <p:grpSp>
        <p:nvGrpSpPr>
          <p:cNvPr id="2" name="Groupe 46"/>
          <p:cNvGrpSpPr/>
          <p:nvPr/>
        </p:nvGrpSpPr>
        <p:grpSpPr>
          <a:xfrm>
            <a:off x="323850" y="1600200"/>
            <a:ext cx="2160588" cy="1944687"/>
            <a:chOff x="323850" y="1916113"/>
            <a:chExt cx="2160588" cy="1944687"/>
          </a:xfrm>
        </p:grpSpPr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323850" y="1916113"/>
              <a:ext cx="194468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323850" y="3716338"/>
              <a:ext cx="19446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323850" y="3643313"/>
              <a:ext cx="194468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323850" y="3068638"/>
              <a:ext cx="1944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V="1">
              <a:off x="755650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971550" y="36449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V="1">
              <a:off x="1331913" y="35004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1547813" y="35004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2147888" y="2270125"/>
              <a:ext cx="336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>
                  <a:cs typeface="Arial" pitchFamily="34" charset="0"/>
                </a:rPr>
                <a:t>Δ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>
              <a:off x="2124075" y="1916113"/>
              <a:ext cx="0" cy="1800225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e 49"/>
          <p:cNvGrpSpPr/>
          <p:nvPr/>
        </p:nvGrpSpPr>
        <p:grpSpPr>
          <a:xfrm>
            <a:off x="6011863" y="2362200"/>
            <a:ext cx="1944687" cy="1223962"/>
            <a:chOff x="6011863" y="2636838"/>
            <a:chExt cx="1944687" cy="1223962"/>
          </a:xfrm>
        </p:grpSpPr>
        <p:sp>
          <p:nvSpPr>
            <p:cNvPr id="64545" name="Line 33"/>
            <p:cNvSpPr>
              <a:spLocks noChangeShapeType="1"/>
            </p:cNvSpPr>
            <p:nvPr/>
          </p:nvSpPr>
          <p:spPr bwMode="auto">
            <a:xfrm>
              <a:off x="6011863" y="3068638"/>
              <a:ext cx="1944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e 48"/>
            <p:cNvGrpSpPr/>
            <p:nvPr/>
          </p:nvGrpSpPr>
          <p:grpSpPr>
            <a:xfrm>
              <a:off x="6011863" y="2636838"/>
              <a:ext cx="1944687" cy="1223962"/>
              <a:chOff x="6011863" y="2636838"/>
              <a:chExt cx="1944687" cy="1223962"/>
            </a:xfrm>
          </p:grpSpPr>
          <p:sp>
            <p:nvSpPr>
              <p:cNvPr id="64540" name="Line 28"/>
              <p:cNvSpPr>
                <a:spLocks noChangeShapeType="1"/>
              </p:cNvSpPr>
              <p:nvPr/>
            </p:nvSpPr>
            <p:spPr bwMode="auto">
              <a:xfrm flipV="1">
                <a:off x="6732588" y="263683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2" name="Line 30"/>
              <p:cNvSpPr>
                <a:spLocks noChangeShapeType="1"/>
              </p:cNvSpPr>
              <p:nvPr/>
            </p:nvSpPr>
            <p:spPr bwMode="auto">
              <a:xfrm>
                <a:off x="6011863" y="3644900"/>
                <a:ext cx="1944687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3" name="Line 31"/>
              <p:cNvSpPr>
                <a:spLocks noChangeShapeType="1"/>
              </p:cNvSpPr>
              <p:nvPr/>
            </p:nvSpPr>
            <p:spPr bwMode="auto">
              <a:xfrm>
                <a:off x="6011863" y="2852738"/>
                <a:ext cx="194468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4" name="Line 32"/>
              <p:cNvSpPr>
                <a:spLocks noChangeShapeType="1"/>
              </p:cNvSpPr>
              <p:nvPr/>
            </p:nvSpPr>
            <p:spPr bwMode="auto">
              <a:xfrm>
                <a:off x="6011863" y="2779713"/>
                <a:ext cx="1944687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6" name="Line 34"/>
              <p:cNvSpPr>
                <a:spLocks noChangeShapeType="1"/>
              </p:cNvSpPr>
              <p:nvPr/>
            </p:nvSpPr>
            <p:spPr bwMode="auto">
              <a:xfrm flipV="1">
                <a:off x="6443663" y="3573463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7" name="Line 35"/>
              <p:cNvSpPr>
                <a:spLocks noChangeShapeType="1"/>
              </p:cNvSpPr>
              <p:nvPr/>
            </p:nvSpPr>
            <p:spPr bwMode="auto">
              <a:xfrm>
                <a:off x="6659563" y="3644900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48" name="Line 36"/>
              <p:cNvSpPr>
                <a:spLocks noChangeShapeType="1"/>
              </p:cNvSpPr>
              <p:nvPr/>
            </p:nvSpPr>
            <p:spPr bwMode="auto">
              <a:xfrm flipV="1">
                <a:off x="7019925" y="263683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7" name="Line 45"/>
              <p:cNvSpPr>
                <a:spLocks noChangeShapeType="1"/>
              </p:cNvSpPr>
              <p:nvPr/>
            </p:nvSpPr>
            <p:spPr bwMode="auto">
              <a:xfrm>
                <a:off x="7667625" y="2779713"/>
                <a:ext cx="0" cy="93662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447675" y="618648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66FF"/>
                </a:solidFill>
              </a:rPr>
              <a:t>Ground state</a:t>
            </a:r>
            <a:endParaRPr lang="en-US"/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276600" y="5300663"/>
            <a:ext cx="2185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Triplet </a:t>
            </a:r>
            <a:r>
              <a:rPr lang="en-US" dirty="0" smtClean="0"/>
              <a:t>excited state </a:t>
            </a:r>
            <a:r>
              <a:rPr lang="en-US" dirty="0"/>
              <a:t>1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6208713" y="5300663"/>
            <a:ext cx="2185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Triplet </a:t>
            </a:r>
            <a:r>
              <a:rPr lang="en-US" dirty="0" smtClean="0"/>
              <a:t>excited state </a:t>
            </a:r>
            <a:r>
              <a:rPr lang="en-US" dirty="0"/>
              <a:t>2</a:t>
            </a:r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3384550" y="5661025"/>
          <a:ext cx="1368425" cy="542925"/>
        </p:xfrm>
        <a:graphic>
          <a:graphicData uri="http://schemas.openxmlformats.org/presentationml/2006/ole">
            <p:oleObj spid="_x0000_s327683" name="Equation" r:id="rId5" imgW="990360" imgH="393480" progId="Equation.3">
              <p:embed/>
            </p:oleObj>
          </a:graphicData>
        </a:graphic>
      </p:graphicFrame>
      <p:grpSp>
        <p:nvGrpSpPr>
          <p:cNvPr id="5" name="Groupe 47"/>
          <p:cNvGrpSpPr/>
          <p:nvPr/>
        </p:nvGrpSpPr>
        <p:grpSpPr>
          <a:xfrm>
            <a:off x="2895600" y="2403475"/>
            <a:ext cx="2252663" cy="720725"/>
            <a:chOff x="2895600" y="2708275"/>
            <a:chExt cx="2252663" cy="720725"/>
          </a:xfrm>
        </p:grpSpPr>
        <p:sp>
          <p:nvSpPr>
            <p:cNvPr id="64534" name="Line 22"/>
            <p:cNvSpPr>
              <a:spLocks noChangeShapeType="1"/>
            </p:cNvSpPr>
            <p:nvPr/>
          </p:nvSpPr>
          <p:spPr bwMode="auto">
            <a:xfrm>
              <a:off x="2895600" y="2743200"/>
              <a:ext cx="194468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23"/>
            <p:cNvSpPr>
              <a:spLocks noChangeShapeType="1"/>
            </p:cNvSpPr>
            <p:nvPr/>
          </p:nvSpPr>
          <p:spPr bwMode="auto">
            <a:xfrm>
              <a:off x="2917825" y="3284538"/>
              <a:ext cx="19446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Line 24"/>
            <p:cNvSpPr>
              <a:spLocks noChangeShapeType="1"/>
            </p:cNvSpPr>
            <p:nvPr/>
          </p:nvSpPr>
          <p:spPr bwMode="auto">
            <a:xfrm>
              <a:off x="2917825" y="3211513"/>
              <a:ext cx="194468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>
              <a:off x="2917825" y="3068638"/>
              <a:ext cx="1944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 flipV="1">
              <a:off x="3349625" y="31416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Line 27"/>
            <p:cNvSpPr>
              <a:spLocks noChangeShapeType="1"/>
            </p:cNvSpPr>
            <p:nvPr/>
          </p:nvSpPr>
          <p:spPr bwMode="auto">
            <a:xfrm>
              <a:off x="3565525" y="32131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 flipV="1">
              <a:off x="4140200" y="30686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4608513" y="2708275"/>
              <a:ext cx="539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b="1">
                  <a:cs typeface="Arial" pitchFamily="34" charset="0"/>
                </a:rPr>
                <a:t>Δ</a:t>
              </a:r>
              <a:r>
                <a:rPr lang="en-US" b="1">
                  <a:cs typeface="Arial" pitchFamily="34" charset="0"/>
                </a:rPr>
                <a:t>/4</a:t>
              </a:r>
              <a:endParaRPr lang="el-GR" b="1">
                <a:cs typeface="Arial" pitchFamily="34" charset="0"/>
              </a:endParaRPr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>
              <a:off x="4572000" y="2781300"/>
              <a:ext cx="0" cy="574675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50"/>
            <p:cNvSpPr>
              <a:spLocks noChangeShapeType="1"/>
            </p:cNvSpPr>
            <p:nvPr/>
          </p:nvSpPr>
          <p:spPr bwMode="auto">
            <a:xfrm flipV="1">
              <a:off x="4138613" y="28527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6503988" y="5661025"/>
          <a:ext cx="1281112" cy="542925"/>
        </p:xfrm>
        <a:graphic>
          <a:graphicData uri="http://schemas.openxmlformats.org/presentationml/2006/ole">
            <p:oleObj spid="_x0000_s327684" name="Equation" r:id="rId6" imgW="927000" imgH="393480" progId="Equation.3">
              <p:embed/>
            </p:oleObj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4932363" y="4508500"/>
          <a:ext cx="1584325" cy="498475"/>
        </p:xfrm>
        <a:graphic>
          <a:graphicData uri="http://schemas.openxmlformats.org/presentationml/2006/ole">
            <p:oleObj spid="_x0000_s327685" name="Equation" r:id="rId7" imgW="660240" imgH="228600" progId="Equation.3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457200" y="5300663"/>
          <a:ext cx="1203325" cy="642937"/>
        </p:xfrm>
        <a:graphic>
          <a:graphicData uri="http://schemas.openxmlformats.org/presentationml/2006/ole">
            <p:oleObj spid="_x0000_s327686" name="Equation" r:id="rId8" imgW="736560" imgH="393480" progId="Equation.3">
              <p:embed/>
            </p:oleObj>
          </a:graphicData>
        </a:graphic>
      </p:graphicFrame>
      <p:sp>
        <p:nvSpPr>
          <p:cNvPr id="64566" name="Text Box 54"/>
          <p:cNvSpPr txBox="1">
            <a:spLocks noChangeArrowheads="1"/>
          </p:cNvSpPr>
          <p:nvPr/>
        </p:nvSpPr>
        <p:spPr bwMode="auto">
          <a:xfrm>
            <a:off x="5111750" y="6248400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66FF"/>
                </a:solidFill>
                <a:latin typeface="Times New Roman" pitchFamily="18" charset="0"/>
              </a:rPr>
              <a:t>Excited state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600" y="76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Electrons on deformable lattice - instabilities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400" y="533400"/>
            <a:ext cx="629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Interaction </a:t>
            </a:r>
            <a:r>
              <a:rPr lang="en-US" b="1" dirty="0" smtClean="0"/>
              <a:t>between</a:t>
            </a:r>
            <a:r>
              <a:rPr lang="en-US" sz="2000" b="1" dirty="0" smtClean="0"/>
              <a:t> two </a:t>
            </a:r>
            <a:r>
              <a:rPr lang="en-US" sz="2000" b="1" dirty="0" smtClean="0"/>
              <a:t>different single-electron </a:t>
            </a:r>
            <a:r>
              <a:rPr lang="en-US" sz="2000" b="1" dirty="0" smtClean="0"/>
              <a:t>centers</a:t>
            </a:r>
            <a:endParaRPr lang="en-US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773675" y="990600"/>
            <a:ext cx="559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there were no overlap </a:t>
            </a:r>
            <a:r>
              <a:rPr lang="en-US" sz="2400" b="1" i="1" dirty="0" smtClean="0"/>
              <a:t>t :</a:t>
            </a:r>
            <a:r>
              <a:rPr lang="en-US" sz="2400" b="1" dirty="0" smtClean="0"/>
              <a:t>	 E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=E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;  E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=-E</a:t>
            </a:r>
            <a:r>
              <a:rPr lang="en-US" sz="2400" b="1" baseline="-25000" dirty="0" smtClean="0"/>
              <a:t>0</a:t>
            </a:r>
            <a:endParaRPr lang="en-US" sz="2400" b="1" baseline="-25000" dirty="0"/>
          </a:p>
        </p:txBody>
      </p:sp>
      <p:grpSp>
        <p:nvGrpSpPr>
          <p:cNvPr id="9" name="Groupe 22"/>
          <p:cNvGrpSpPr/>
          <p:nvPr/>
        </p:nvGrpSpPr>
        <p:grpSpPr>
          <a:xfrm>
            <a:off x="152400" y="762000"/>
            <a:ext cx="2760810" cy="1466910"/>
            <a:chOff x="152400" y="1219200"/>
            <a:chExt cx="2760810" cy="1466910"/>
          </a:xfrm>
        </p:grpSpPr>
        <p:grpSp>
          <p:nvGrpSpPr>
            <p:cNvPr id="10" name="Groupe 10"/>
            <p:cNvGrpSpPr/>
            <p:nvPr/>
          </p:nvGrpSpPr>
          <p:grpSpPr>
            <a:xfrm>
              <a:off x="152400" y="1219200"/>
              <a:ext cx="2362200" cy="381000"/>
              <a:chOff x="152400" y="1219200"/>
              <a:chExt cx="2362200" cy="381000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2286000" y="1524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e 9"/>
              <p:cNvGrpSpPr/>
              <p:nvPr/>
            </p:nvGrpSpPr>
            <p:grpSpPr>
              <a:xfrm>
                <a:off x="152400" y="1219200"/>
                <a:ext cx="2362200" cy="381000"/>
                <a:chOff x="152400" y="1219200"/>
                <a:chExt cx="2362200" cy="381000"/>
              </a:xfrm>
            </p:grpSpPr>
            <p:sp>
              <p:nvSpPr>
                <p:cNvPr id="6" name="Ellipse 5"/>
                <p:cNvSpPr/>
                <p:nvPr/>
              </p:nvSpPr>
              <p:spPr>
                <a:xfrm>
                  <a:off x="304800" y="1524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e 8"/>
                <p:cNvGrpSpPr/>
                <p:nvPr/>
              </p:nvGrpSpPr>
              <p:grpSpPr>
                <a:xfrm>
                  <a:off x="152400" y="1219200"/>
                  <a:ext cx="2362200" cy="369332"/>
                  <a:chOff x="152400" y="1219200"/>
                  <a:chExt cx="2362200" cy="369332"/>
                </a:xfrm>
              </p:grpSpPr>
              <p:sp>
                <p:nvSpPr>
                  <p:cNvPr id="7" name="ZoneTexte 6"/>
                  <p:cNvSpPr txBox="1"/>
                  <p:nvPr/>
                </p:nvSpPr>
                <p:spPr>
                  <a:xfrm>
                    <a:off x="152400" y="12192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</a:t>
                    </a:r>
                    <a:endParaRPr lang="en-US" b="1" dirty="0"/>
                  </a:p>
                </p:txBody>
              </p:sp>
              <p:sp>
                <p:nvSpPr>
                  <p:cNvPr id="8" name="ZoneTexte 7"/>
                  <p:cNvSpPr txBox="1"/>
                  <p:nvPr/>
                </p:nvSpPr>
                <p:spPr>
                  <a:xfrm>
                    <a:off x="2212914" y="1219200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2</a:t>
                    </a:r>
                    <a:endParaRPr lang="en-US" b="1" dirty="0"/>
                  </a:p>
                </p:txBody>
              </p:sp>
            </p:grpSp>
          </p:grpSp>
        </p:grpSp>
        <p:grpSp>
          <p:nvGrpSpPr>
            <p:cNvPr id="14" name="Groupe 21"/>
            <p:cNvGrpSpPr/>
            <p:nvPr/>
          </p:nvGrpSpPr>
          <p:grpSpPr>
            <a:xfrm>
              <a:off x="152400" y="1676400"/>
              <a:ext cx="2760810" cy="1009710"/>
              <a:chOff x="228600" y="1905000"/>
              <a:chExt cx="2760810" cy="1009710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228600" y="2133600"/>
                <a:ext cx="2286000" cy="609600"/>
                <a:chOff x="1828800" y="2133600"/>
                <a:chExt cx="2286000" cy="609600"/>
              </a:xfrm>
            </p:grpSpPr>
            <p:cxnSp>
              <p:nvCxnSpPr>
                <p:cNvPr id="13" name="Connecteur droit 12"/>
                <p:cNvCxnSpPr/>
                <p:nvPr/>
              </p:nvCxnSpPr>
              <p:spPr>
                <a:xfrm>
                  <a:off x="1828800" y="2133600"/>
                  <a:ext cx="22860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>
                  <a:off x="1828800" y="2438400"/>
                  <a:ext cx="2286000" cy="1588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>
                  <a:off x="1828800" y="2741612"/>
                  <a:ext cx="22860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ZoneTexte 17"/>
              <p:cNvSpPr txBox="1"/>
              <p:nvPr/>
            </p:nvSpPr>
            <p:spPr>
              <a:xfrm>
                <a:off x="2590800" y="1905000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E</a:t>
                </a:r>
                <a:r>
                  <a:rPr lang="en-US" sz="2000" b="1" baseline="-25000" dirty="0" smtClean="0"/>
                  <a:t>0</a:t>
                </a:r>
                <a:endParaRPr lang="en-US" sz="2000" b="1" baseline="-25000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514600" y="2514600"/>
                <a:ext cx="474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-E</a:t>
                </a:r>
                <a:r>
                  <a:rPr lang="en-US" sz="2000" b="1" baseline="-25000" dirty="0" smtClean="0"/>
                  <a:t>0</a:t>
                </a:r>
                <a:endParaRPr lang="en-US" sz="2000" b="1" baseline="-25000" dirty="0"/>
              </a:p>
            </p:txBody>
          </p:sp>
        </p:grpSp>
      </p:grpSp>
      <p:grpSp>
        <p:nvGrpSpPr>
          <p:cNvPr id="19" name="Groupe 58"/>
          <p:cNvGrpSpPr/>
          <p:nvPr/>
        </p:nvGrpSpPr>
        <p:grpSpPr>
          <a:xfrm>
            <a:off x="152400" y="2438400"/>
            <a:ext cx="8674100" cy="930729"/>
            <a:chOff x="152400" y="2819400"/>
            <a:chExt cx="8674100" cy="930729"/>
          </a:xfrm>
        </p:grpSpPr>
        <p:sp>
          <p:nvSpPr>
            <p:cNvPr id="25" name="ZoneTexte 24"/>
            <p:cNvSpPr txBox="1"/>
            <p:nvPr/>
          </p:nvSpPr>
          <p:spPr>
            <a:xfrm>
              <a:off x="152400" y="3048000"/>
              <a:ext cx="3622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Hamiltonian for the </a:t>
              </a:r>
              <a:r>
                <a:rPr lang="en-US" sz="2000" b="1" dirty="0" err="1" smtClean="0"/>
                <a:t>eigenstates</a:t>
              </a:r>
              <a:r>
                <a:rPr lang="en-US" sz="2400" b="1" dirty="0" smtClean="0"/>
                <a:t>:</a:t>
              </a:r>
              <a:endParaRPr lang="en-US" sz="2400" b="1" dirty="0"/>
            </a:p>
          </p:txBody>
        </p:sp>
        <p:graphicFrame>
          <p:nvGraphicFramePr>
            <p:cNvPr id="26" name="Objet 25"/>
            <p:cNvGraphicFramePr>
              <a:graphicFrameLocks noChangeAspect="1"/>
            </p:cNvGraphicFramePr>
            <p:nvPr/>
          </p:nvGraphicFramePr>
          <p:xfrm>
            <a:off x="3962400" y="2819400"/>
            <a:ext cx="2057400" cy="930729"/>
          </p:xfrm>
          <a:graphic>
            <a:graphicData uri="http://schemas.openxmlformats.org/presentationml/2006/ole">
              <p:oleObj spid="_x0000_s329730" name="Équation" r:id="rId3" imgW="1066680" imgH="482400" progId="Equation.3">
                <p:embed/>
              </p:oleObj>
            </a:graphicData>
          </a:graphic>
        </p:graphicFrame>
        <p:graphicFrame>
          <p:nvGraphicFramePr>
            <p:cNvPr id="27" name="Objet 26"/>
            <p:cNvGraphicFramePr>
              <a:graphicFrameLocks noChangeAspect="1"/>
            </p:cNvGraphicFramePr>
            <p:nvPr/>
          </p:nvGraphicFramePr>
          <p:xfrm>
            <a:off x="6519863" y="2971800"/>
            <a:ext cx="2306637" cy="609600"/>
          </p:xfrm>
          <a:graphic>
            <a:graphicData uri="http://schemas.openxmlformats.org/presentationml/2006/ole">
              <p:oleObj spid="_x0000_s329731" name="Équation" r:id="rId4" imgW="1104840" imgH="291960" progId="Equation.3">
                <p:embed/>
              </p:oleObj>
            </a:graphicData>
          </a:graphic>
        </p:graphicFrame>
      </p:grpSp>
      <p:sp>
        <p:nvSpPr>
          <p:cNvPr id="38" name="ZoneTexte 37"/>
          <p:cNvSpPr txBox="1"/>
          <p:nvPr/>
        </p:nvSpPr>
        <p:spPr>
          <a:xfrm>
            <a:off x="6248400" y="607391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Anti-bonding totally excited state - </a:t>
            </a:r>
            <a:r>
              <a:rPr lang="en-US" b="1" i="1" dirty="0" smtClean="0">
                <a:solidFill>
                  <a:srgbClr val="7030A0"/>
                </a:solidFill>
              </a:rPr>
              <a:t>repulsion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52400" y="608798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Ground state -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attraction</a:t>
            </a:r>
          </a:p>
          <a:p>
            <a:r>
              <a:rPr lang="en-US" b="1" i="1" dirty="0" smtClean="0"/>
              <a:t> </a:t>
            </a:r>
            <a:r>
              <a:rPr lang="en-US" b="1" dirty="0" smtClean="0"/>
              <a:t>→ larger t</a:t>
            </a:r>
            <a:endParaRPr lang="en-US" b="1" dirty="0"/>
          </a:p>
        </p:txBody>
      </p:sp>
      <p:grpSp>
        <p:nvGrpSpPr>
          <p:cNvPr id="20" name="Groupe 42"/>
          <p:cNvGrpSpPr/>
          <p:nvPr/>
        </p:nvGrpSpPr>
        <p:grpSpPr>
          <a:xfrm>
            <a:off x="6781800" y="2895600"/>
            <a:ext cx="1524000" cy="3657600"/>
            <a:chOff x="685800" y="3048000"/>
            <a:chExt cx="1524000" cy="3657600"/>
          </a:xfrm>
        </p:grpSpPr>
        <p:cxnSp>
          <p:nvCxnSpPr>
            <p:cNvPr id="29" name="Connecteur droit avec flèche 28"/>
            <p:cNvCxnSpPr/>
            <p:nvPr/>
          </p:nvCxnSpPr>
          <p:spPr>
            <a:xfrm rot="16200000" flipV="1">
              <a:off x="304800" y="4876800"/>
              <a:ext cx="2286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685800" y="4876800"/>
              <a:ext cx="15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>
              <a:off x="990600" y="5257800"/>
              <a:ext cx="914400" cy="1447800"/>
            </a:xfrm>
            <a:prstGeom prst="arc">
              <a:avLst>
                <a:gd name="adj1" fmla="val 11017401"/>
                <a:gd name="adj2" fmla="val 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flipV="1">
              <a:off x="990600" y="3048000"/>
              <a:ext cx="914400" cy="1447800"/>
            </a:xfrm>
            <a:prstGeom prst="arc">
              <a:avLst>
                <a:gd name="adj1" fmla="val 11017401"/>
                <a:gd name="adj2" fmla="val 0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rot="5400000" flipH="1" flipV="1">
              <a:off x="952500" y="4305300"/>
              <a:ext cx="381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rot="16200000" flipH="1">
              <a:off x="1561306" y="4380706"/>
              <a:ext cx="381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3352800" y="6096000"/>
            <a:ext cx="2426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excited state:</a:t>
            </a:r>
          </a:p>
          <a:p>
            <a:r>
              <a:rPr lang="en-US" b="1" dirty="0" smtClean="0"/>
              <a:t>E+(-E)=0, </a:t>
            </a:r>
            <a:r>
              <a:rPr lang="en-US" b="1" i="1" dirty="0" smtClean="0">
                <a:solidFill>
                  <a:srgbClr val="7030A0"/>
                </a:solidFill>
              </a:rPr>
              <a:t>no interaction</a:t>
            </a:r>
            <a:endParaRPr lang="en-US" b="1" i="1" dirty="0">
              <a:solidFill>
                <a:srgbClr val="7030A0"/>
              </a:solidFill>
            </a:endParaRPr>
          </a:p>
        </p:txBody>
      </p:sp>
      <p:grpSp>
        <p:nvGrpSpPr>
          <p:cNvPr id="22" name="Groupe 44"/>
          <p:cNvGrpSpPr/>
          <p:nvPr/>
        </p:nvGrpSpPr>
        <p:grpSpPr>
          <a:xfrm>
            <a:off x="304800" y="2895600"/>
            <a:ext cx="1524000" cy="3657600"/>
            <a:chOff x="685800" y="3048000"/>
            <a:chExt cx="1524000" cy="3657600"/>
          </a:xfrm>
        </p:grpSpPr>
        <p:cxnSp>
          <p:nvCxnSpPr>
            <p:cNvPr id="46" name="Connecteur droit avec flèche 45"/>
            <p:cNvCxnSpPr/>
            <p:nvPr/>
          </p:nvCxnSpPr>
          <p:spPr>
            <a:xfrm rot="16200000" flipV="1">
              <a:off x="304800" y="4876800"/>
              <a:ext cx="2286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685800" y="4876800"/>
              <a:ext cx="15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990600" y="5257800"/>
              <a:ext cx="914400" cy="1447800"/>
            </a:xfrm>
            <a:prstGeom prst="arc">
              <a:avLst>
                <a:gd name="adj1" fmla="val 11017401"/>
                <a:gd name="adj2" fmla="val 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 flipV="1">
              <a:off x="990600" y="3048000"/>
              <a:ext cx="914400" cy="1447800"/>
            </a:xfrm>
            <a:prstGeom prst="arc">
              <a:avLst>
                <a:gd name="adj1" fmla="val 11017401"/>
                <a:gd name="adj2" fmla="val 0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H="1" flipV="1">
              <a:off x="952500" y="5448300"/>
              <a:ext cx="381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rot="16200000" flipH="1">
              <a:off x="1561306" y="5523706"/>
              <a:ext cx="381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51"/>
          <p:cNvGrpSpPr/>
          <p:nvPr/>
        </p:nvGrpSpPr>
        <p:grpSpPr>
          <a:xfrm>
            <a:off x="3352800" y="2971800"/>
            <a:ext cx="1524000" cy="3657600"/>
            <a:chOff x="685800" y="3048000"/>
            <a:chExt cx="1524000" cy="3657600"/>
          </a:xfrm>
        </p:grpSpPr>
        <p:cxnSp>
          <p:nvCxnSpPr>
            <p:cNvPr id="53" name="Connecteur droit avec flèche 52"/>
            <p:cNvCxnSpPr/>
            <p:nvPr/>
          </p:nvCxnSpPr>
          <p:spPr>
            <a:xfrm rot="16200000" flipV="1">
              <a:off x="304800" y="4876800"/>
              <a:ext cx="2286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685800" y="4876800"/>
              <a:ext cx="15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>
              <a:off x="990600" y="5257800"/>
              <a:ext cx="914400" cy="1447800"/>
            </a:xfrm>
            <a:prstGeom prst="arc">
              <a:avLst>
                <a:gd name="adj1" fmla="val 11017401"/>
                <a:gd name="adj2" fmla="val 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flipV="1">
              <a:off x="990600" y="3048000"/>
              <a:ext cx="914400" cy="1447800"/>
            </a:xfrm>
            <a:prstGeom prst="arc">
              <a:avLst>
                <a:gd name="adj1" fmla="val 11017401"/>
                <a:gd name="adj2" fmla="val 0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 rot="5400000" flipH="1" flipV="1">
              <a:off x="1561306" y="5371306"/>
              <a:ext cx="381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 rot="16200000" flipH="1">
              <a:off x="1561306" y="4380706"/>
              <a:ext cx="3810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Objet 51"/>
          <p:cNvGraphicFramePr>
            <a:graphicFrameLocks noChangeAspect="1"/>
          </p:cNvGraphicFramePr>
          <p:nvPr/>
        </p:nvGraphicFramePr>
        <p:xfrm>
          <a:off x="395536" y="4367026"/>
          <a:ext cx="2008535" cy="502134"/>
        </p:xfrm>
        <a:graphic>
          <a:graphicData uri="http://schemas.openxmlformats.org/presentationml/2006/ole">
            <p:oleObj spid="_x0000_s329732" name="Equation" r:id="rId5" imgW="1168200" imgH="291960" progId="Equation.DSMT4">
              <p:embed/>
            </p:oleObj>
          </a:graphicData>
        </a:graphic>
      </p:graphicFrame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6581775" y="4365104"/>
          <a:ext cx="1878013" cy="501650"/>
        </p:xfrm>
        <a:graphic>
          <a:graphicData uri="http://schemas.openxmlformats.org/presentationml/2006/ole">
            <p:oleObj spid="_x0000_s329733" name="Equation" r:id="rId6" imgW="1091880" imgH="291960" progId="Equation.DSMT4">
              <p:embed/>
            </p:oleObj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the potential </a:t>
            </a:r>
            <a:r>
              <a:rPr lang="en-US" sz="2000" dirty="0" smtClean="0"/>
              <a:t>energy:</a:t>
            </a:r>
            <a:endParaRPr lang="en-US" sz="20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3275856" y="476672"/>
          <a:ext cx="1008112" cy="558517"/>
        </p:xfrm>
        <a:graphic>
          <a:graphicData uri="http://schemas.openxmlformats.org/presentationml/2006/ole">
            <p:oleObj spid="_x0000_s330754" name="Equation" r:id="rId3" imgW="711000" imgH="393480" progId="Equation.DSMT4">
              <p:embed/>
            </p:oleObj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23528" y="2361074"/>
            <a:ext cx="362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&lt;&lt;</a:t>
            </a:r>
            <a:r>
              <a:rPr lang="en-US" sz="2000" dirty="0" smtClean="0"/>
              <a:t>t  - nearly identical atoms: </a:t>
            </a:r>
            <a:endParaRPr lang="en-US" sz="20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2239963" y="2792413"/>
          <a:ext cx="2081212" cy="806450"/>
        </p:xfrm>
        <a:graphic>
          <a:graphicData uri="http://schemas.openxmlformats.org/presentationml/2006/ole">
            <p:oleObj spid="_x0000_s330755" name="Equation" r:id="rId4" imgW="1015920" imgH="393480" progId="Equation.DSMT4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37292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Always non trivial minimum at </a:t>
            </a:r>
            <a:r>
              <a:rPr lang="en-US" sz="2000" b="1" dirty="0" smtClean="0"/>
              <a:t>t≈2/K – </a:t>
            </a:r>
            <a:r>
              <a:rPr lang="en-US" sz="2000" dirty="0" smtClean="0"/>
              <a:t>an </a:t>
            </a:r>
            <a:r>
              <a:rPr lang="en-US" sz="2000" dirty="0" smtClean="0"/>
              <a:t>equilibrium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39552" y="4479503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If</a:t>
            </a:r>
            <a:r>
              <a:rPr lang="en-US" sz="2400" b="1" dirty="0" smtClean="0"/>
              <a:t> E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&gt;&gt;t</a:t>
            </a:r>
            <a:endParaRPr lang="en-US" sz="2400" b="1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0" y="4951488"/>
          <a:ext cx="5076056" cy="853776"/>
        </p:xfrm>
        <a:graphic>
          <a:graphicData uri="http://schemas.openxmlformats.org/presentationml/2006/ole">
            <p:oleObj spid="_x0000_s330756" name="Equation" r:id="rId5" imgW="2869920" imgH="482400" progId="Equation.DSMT4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16600" y="5910371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Instability threshold at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K=2</a:t>
            </a:r>
            <a:endParaRPr lang="en-US" sz="24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90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7272" y="4746773"/>
            <a:ext cx="27432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08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442517"/>
            <a:ext cx="27432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1268413" y="1326406"/>
          <a:ext cx="3252787" cy="806450"/>
        </p:xfrm>
        <a:graphic>
          <a:graphicData uri="http://schemas.openxmlformats.org/presentationml/2006/ole">
            <p:oleObj spid="_x0000_s330757" name="Equation" r:id="rId8" imgW="158724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A12-6073-47C5-A563-148B54CDC97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51520" y="476672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Electrons and excitons on a deformable background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Self-trapping of electrons and </a:t>
            </a:r>
            <a:r>
              <a:rPr lang="en-US" sz="2800" dirty="0" smtClean="0"/>
              <a:t>excitons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Polarons</a:t>
            </a:r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814630" cy="60482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What’s a </a:t>
            </a:r>
            <a:r>
              <a:rPr lang="en-US" sz="2400" b="1" dirty="0" err="1" smtClean="0">
                <a:solidFill>
                  <a:srgbClr val="FF00FF"/>
                </a:solidFill>
              </a:rPr>
              <a:t>polaron</a:t>
            </a:r>
            <a:r>
              <a:rPr lang="en-US" sz="2400" b="1" dirty="0" smtClean="0">
                <a:solidFill>
                  <a:srgbClr val="FF00FF"/>
                </a:solidFill>
              </a:rPr>
              <a:t>?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A0A47-31D2-4E45-84D3-E31854CF15E5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6116" y="214290"/>
            <a:ext cx="5400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www.britannica.com</a:t>
            </a:r>
            <a:r>
              <a:rPr lang="en-US" sz="2000" b="0" dirty="0" smtClean="0"/>
              <a:t>:  </a:t>
            </a:r>
            <a:r>
              <a:rPr lang="en-US" sz="2000" b="0" dirty="0" err="1" smtClean="0"/>
              <a:t>Polaron</a:t>
            </a:r>
            <a:r>
              <a:rPr lang="en-US" sz="2000" b="0" dirty="0" smtClean="0"/>
              <a:t>…. An electron accompanied by </a:t>
            </a:r>
            <a:r>
              <a:rPr lang="en-US" sz="2000" dirty="0" smtClean="0"/>
              <a:t>an</a:t>
            </a:r>
            <a:r>
              <a:rPr lang="en-US" sz="2000" b="0" dirty="0" smtClean="0"/>
              <a:t> electrical displacement of neighboring charges constitutes a </a:t>
            </a:r>
            <a:r>
              <a:rPr lang="en-US" sz="2000" b="0" dirty="0" err="1" smtClean="0"/>
              <a:t>polaron</a:t>
            </a:r>
            <a:r>
              <a:rPr lang="en-US" sz="2000" b="0" dirty="0" smtClean="0"/>
              <a:t>.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2548144" cy="343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286116" y="1357298"/>
            <a:ext cx="5553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www.wikipedia.com </a:t>
            </a:r>
            <a:r>
              <a:rPr lang="en-US" sz="2000" b="0" dirty="0" smtClean="0"/>
              <a:t>: A </a:t>
            </a:r>
            <a:r>
              <a:rPr lang="en-US" sz="2000" b="0" dirty="0" err="1" smtClean="0"/>
              <a:t>polaron</a:t>
            </a:r>
            <a:r>
              <a:rPr lang="en-US" sz="2000" b="0" dirty="0" smtClean="0"/>
              <a:t> is a</a:t>
            </a:r>
            <a:r>
              <a:rPr lang="en-US" sz="2000" b="0" u="sng" dirty="0" smtClean="0"/>
              <a:t> </a:t>
            </a:r>
            <a:r>
              <a:rPr lang="en-US" sz="2000" b="0" dirty="0" err="1" smtClean="0"/>
              <a:t>quasiparticle</a:t>
            </a:r>
            <a:r>
              <a:rPr lang="en-US" sz="2000" b="0" dirty="0" smtClean="0"/>
              <a:t> composed of an electron and its accompanying polarization field. </a:t>
            </a: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7" y="2357430"/>
            <a:ext cx="517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</a:rPr>
              <a:t>Formation of polarons: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6531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</a:rPr>
              <a:t>Energy gain </a:t>
            </a:r>
            <a:r>
              <a:rPr lang="en-US" sz="2000" dirty="0" smtClean="0">
                <a:solidFill>
                  <a:srgbClr val="CC0099"/>
                </a:solidFill>
              </a:rPr>
              <a:t>must </a:t>
            </a:r>
            <a:r>
              <a:rPr lang="en-US" sz="2000" dirty="0" smtClean="0">
                <a:solidFill>
                  <a:srgbClr val="CC0099"/>
                </a:solidFill>
              </a:rPr>
              <a:t>exceed the cost of deformation + kinetic energy of confined electron</a:t>
            </a:r>
            <a:endParaRPr lang="en-US" sz="2000" dirty="0">
              <a:solidFill>
                <a:srgbClr val="CC009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158" y="5301208"/>
            <a:ext cx="810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Origin of word “</a:t>
            </a:r>
            <a:r>
              <a:rPr lang="en-US" sz="2000" b="0" dirty="0" err="1" smtClean="0"/>
              <a:t>polaron</a:t>
            </a:r>
            <a:r>
              <a:rPr lang="en-US" sz="2000" b="0" dirty="0" smtClean="0"/>
              <a:t>” – </a:t>
            </a:r>
            <a:r>
              <a:rPr lang="en-US" sz="2000" b="0" dirty="0" err="1" smtClean="0"/>
              <a:t>selpftrapping</a:t>
            </a:r>
            <a:r>
              <a:rPr lang="en-US" sz="2000" b="0" dirty="0" smtClean="0"/>
              <a:t> in polar crystals (</a:t>
            </a:r>
            <a:r>
              <a:rPr lang="en-US" sz="2000" b="0" dirty="0" err="1" smtClean="0"/>
              <a:t>NaCl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LiF</a:t>
            </a:r>
            <a:r>
              <a:rPr lang="en-US" sz="2000" b="0" dirty="0" smtClean="0"/>
              <a:t>, etc)</a:t>
            </a:r>
          </a:p>
          <a:p>
            <a:r>
              <a:rPr lang="en-US" sz="2000" b="0" dirty="0" smtClean="0"/>
              <a:t>Today used of all types of </a:t>
            </a:r>
            <a:r>
              <a:rPr lang="en-US" sz="2000" b="0" dirty="0" err="1" smtClean="0"/>
              <a:t>selftrapping</a:t>
            </a:r>
            <a:r>
              <a:rPr lang="en-US" sz="2000" b="0" dirty="0" smtClean="0"/>
              <a:t> or </a:t>
            </a:r>
            <a:r>
              <a:rPr lang="en-US" sz="2000" b="0" dirty="0" err="1" smtClean="0"/>
              <a:t>autolocalization</a:t>
            </a:r>
            <a:endParaRPr lang="en-US" sz="2000" b="0" dirty="0"/>
          </a:p>
        </p:txBody>
      </p:sp>
      <p:sp>
        <p:nvSpPr>
          <p:cNvPr id="10" name="文字方塊 7"/>
          <p:cNvSpPr txBox="1">
            <a:spLocks noChangeArrowheads="1"/>
          </p:cNvSpPr>
          <p:nvPr/>
        </p:nvSpPr>
        <p:spPr bwMode="auto">
          <a:xfrm>
            <a:off x="500034" y="6412468"/>
            <a:ext cx="796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FF00FF"/>
                </a:solidFill>
              </a:rPr>
              <a:t>Polaron effect is strong in ionic, but weak in </a:t>
            </a:r>
            <a:r>
              <a:rPr lang="en-US" altLang="zh-TW" sz="1800" b="1" dirty="0" smtClean="0">
                <a:solidFill>
                  <a:srgbClr val="FF00FF"/>
                </a:solidFill>
              </a:rPr>
              <a:t>covalent crystals – except 1D </a:t>
            </a:r>
            <a:r>
              <a:rPr lang="en-US" altLang="zh-TW" sz="1800" b="1" dirty="0" smtClean="0">
                <a:solidFill>
                  <a:srgbClr val="FF00FF"/>
                </a:solidFill>
              </a:rPr>
              <a:t>systems !</a:t>
            </a:r>
            <a:endParaRPr lang="zh-TW" altLang="en-US" sz="1800" b="1" dirty="0">
              <a:solidFill>
                <a:srgbClr val="FF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48000" y="2706975"/>
            <a:ext cx="5867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A conduction electron in an ionic crystal or a polar semiconductor repels the negative ions and attracts the positive ions 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A self - induced potential arises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which </a:t>
            </a:r>
            <a:r>
              <a:rPr lang="en-US" sz="2000" dirty="0" smtClean="0"/>
              <a:t>acts back on the </a:t>
            </a:r>
            <a:r>
              <a:rPr lang="en-US" sz="2000" dirty="0" smtClean="0"/>
              <a:t>electron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2738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	</a:t>
            </a:r>
            <a:r>
              <a:rPr lang="en-US" sz="2400" b="1" dirty="0" smtClean="0"/>
              <a:t>1T-TaS2 – </a:t>
            </a:r>
            <a:r>
              <a:rPr lang="en-US" sz="2400" b="1" dirty="0" err="1" smtClean="0"/>
              <a:t>polaronic</a:t>
            </a:r>
            <a:r>
              <a:rPr lang="en-US" sz="2400" b="1" dirty="0" smtClean="0"/>
              <a:t> Wigner crystal view </a:t>
            </a:r>
            <a:r>
              <a:rPr lang="en-US" sz="2400" i="1" dirty="0" smtClean="0"/>
              <a:t>(ours, disputable).</a:t>
            </a:r>
            <a:endParaRPr lang="en-US" sz="2200" i="1" dirty="0" smtClean="0"/>
          </a:p>
          <a:p>
            <a:endParaRPr lang="en-US" sz="8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Background</a:t>
            </a:r>
            <a:r>
              <a:rPr lang="en-US" sz="2400" dirty="0" smtClean="0">
                <a:solidFill>
                  <a:srgbClr val="002060"/>
                </a:solidFill>
              </a:rPr>
              <a:t>: narrow-gap (</a:t>
            </a:r>
            <a:r>
              <a:rPr lang="en-US" sz="2400" b="1" dirty="0" err="1" smtClean="0">
                <a:solidFill>
                  <a:srgbClr val="002060"/>
                </a:solidFill>
              </a:rPr>
              <a:t>E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g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=</a:t>
            </a:r>
            <a:r>
              <a:rPr lang="el-GR" sz="2400" b="1" dirty="0" smtClean="0">
                <a:solidFill>
                  <a:srgbClr val="002060"/>
                </a:solidFill>
              </a:rPr>
              <a:t>Δ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r>
              <a:rPr lang="el-GR" sz="2400" b="1" dirty="0" smtClean="0">
                <a:solidFill>
                  <a:srgbClr val="002060"/>
                </a:solidFill>
              </a:rPr>
              <a:t>Δ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h</a:t>
            </a:r>
            <a:r>
              <a:rPr lang="en-US" sz="2400" b="1" dirty="0" smtClean="0">
                <a:solidFill>
                  <a:srgbClr val="002060"/>
                </a:solidFill>
              </a:rPr>
              <a:t>≈0.6-0.8 eV</a:t>
            </a:r>
            <a:r>
              <a:rPr lang="en-US" sz="2400" dirty="0" smtClean="0">
                <a:solidFill>
                  <a:srgbClr val="002060"/>
                </a:solidFill>
              </a:rPr>
              <a:t>) insulator formed from parent metal (with </a:t>
            </a:r>
            <a:r>
              <a:rPr lang="en-US" sz="2400" b="1" dirty="0" smtClean="0">
                <a:solidFill>
                  <a:srgbClr val="002060"/>
                </a:solidFill>
              </a:rPr>
              <a:t>1e per Ta </a:t>
            </a:r>
            <a:r>
              <a:rPr lang="en-US" sz="2400" dirty="0" smtClean="0">
                <a:solidFill>
                  <a:srgbClr val="002060"/>
                </a:solidFill>
              </a:rPr>
              <a:t>site) by a high-T (&gt;500K) CDW.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Incomplete nesting leaves each 13-th electron </a:t>
            </a:r>
            <a:r>
              <a:rPr lang="en-US" sz="2400" dirty="0" err="1" smtClean="0">
                <a:solidFill>
                  <a:srgbClr val="002060"/>
                </a:solidFill>
              </a:rPr>
              <a:t>ungaped</a:t>
            </a:r>
            <a:r>
              <a:rPr lang="en-US" sz="2400" dirty="0" smtClean="0">
                <a:solidFill>
                  <a:srgbClr val="002060"/>
                </a:solidFill>
              </a:rPr>
              <a:t> which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in a </a:t>
            </a:r>
            <a:r>
              <a:rPr lang="en-US" sz="2400" dirty="0" smtClean="0">
                <a:solidFill>
                  <a:srgbClr val="C00000"/>
                </a:solidFill>
              </a:rPr>
              <a:t>typical </a:t>
            </a:r>
            <a:r>
              <a:rPr lang="en-US" sz="2400" dirty="0" err="1" smtClean="0">
                <a:solidFill>
                  <a:srgbClr val="C00000"/>
                </a:solidFill>
              </a:rPr>
              <a:t>CDWs</a:t>
            </a:r>
            <a:r>
              <a:rPr lang="en-US" sz="2400" dirty="0" smtClean="0">
                <a:solidFill>
                  <a:srgbClr val="C00000"/>
                </a:solidFill>
              </a:rPr>
              <a:t> would give rise to a pocket </a:t>
            </a:r>
            <a:r>
              <a:rPr lang="en-US" sz="2400" dirty="0" smtClean="0">
                <a:solidFill>
                  <a:srgbClr val="002060"/>
                </a:solidFill>
              </a:rPr>
              <a:t>of carriers.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Here, each excess carrier is self-trapped by inwards displacements of the surrounding atomic hexagon (forming the “David star” unit)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which gives rise to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intragap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local level accommodating this electron.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3528" y="3573016"/>
            <a:ext cx="2736304" cy="2592288"/>
            <a:chOff x="1403648" y="620688"/>
            <a:chExt cx="1514475" cy="16383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620688"/>
              <a:ext cx="1514475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Connecteur droit avec flèche 4"/>
            <p:cNvCxnSpPr/>
            <p:nvPr/>
          </p:nvCxnSpPr>
          <p:spPr>
            <a:xfrm>
              <a:off x="1763688" y="1340768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>
              <a:off x="1907704" y="1052736"/>
              <a:ext cx="7200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195736" y="1052736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>
              <a:off x="2267744" y="1340768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V="1">
              <a:off x="1907704" y="1556792"/>
              <a:ext cx="144016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 flipV="1">
              <a:off x="2195736" y="1556792"/>
              <a:ext cx="72008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3275856" y="3645024"/>
            <a:ext cx="5868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These charged heavy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polarons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inevitably arrange into the </a:t>
            </a:r>
            <a:r>
              <a:rPr lang="en-US" sz="2400" dirty="0" smtClean="0">
                <a:solidFill>
                  <a:srgbClr val="C00000"/>
                </a:solidFill>
              </a:rPr>
              <a:t>Wigner crystal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which is always a hexagonal super-lattice –</a:t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by Nature chance upon the underlying hexagonal lattice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This ideal locked form is the C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6672263" cy="60483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Linear and non linear </a:t>
            </a:r>
            <a:r>
              <a:rPr lang="en-US" sz="2400" b="1" dirty="0" smtClean="0">
                <a:solidFill>
                  <a:srgbClr val="C00000"/>
                </a:solidFill>
              </a:rPr>
              <a:t>(still at low power) optics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3277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1485C-DA9A-4F6E-8C34-4AA29D713852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20688"/>
            <a:ext cx="5072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accent6"/>
                </a:solidFill>
              </a:rPr>
              <a:t>Linear  optics (LO): </a:t>
            </a:r>
          </a:p>
          <a:p>
            <a:pPr>
              <a:defRPr/>
            </a:pPr>
            <a:r>
              <a:rPr lang="en-US" sz="2000" dirty="0" smtClean="0"/>
              <a:t>Observe </a:t>
            </a:r>
            <a:r>
              <a:rPr lang="en-US" sz="2000" dirty="0"/>
              <a:t>the </a:t>
            </a:r>
            <a:r>
              <a:rPr lang="en-US" sz="2000" dirty="0" smtClean="0"/>
              <a:t>absorption spectra, reflectivity</a:t>
            </a: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42845" y="1571612"/>
            <a:ext cx="536525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accent6"/>
                </a:solidFill>
              </a:rPr>
              <a:t>Nonlinear optics (NLO):  </a:t>
            </a:r>
            <a:r>
              <a:rPr lang="en-US" sz="2000" dirty="0" smtClean="0">
                <a:solidFill>
                  <a:schemeClr val="accent6"/>
                </a:solidFill>
              </a:rPr>
              <a:t>pump </a:t>
            </a:r>
            <a:r>
              <a:rPr lang="en-US" sz="2000" dirty="0">
                <a:solidFill>
                  <a:schemeClr val="accent6"/>
                </a:solidFill>
              </a:rPr>
              <a:t>– probe </a:t>
            </a:r>
            <a:r>
              <a:rPr lang="en-US" sz="2000" dirty="0" err="1" smtClean="0">
                <a:solidFill>
                  <a:schemeClr val="accent6"/>
                </a:solidFill>
              </a:rPr>
              <a:t>expr</a:t>
            </a:r>
            <a:r>
              <a:rPr lang="en-US" sz="2000" dirty="0" smtClean="0">
                <a:solidFill>
                  <a:schemeClr val="accent6"/>
                </a:solidFill>
              </a:rPr>
              <a:t>.</a:t>
            </a:r>
            <a:endParaRPr lang="en-US" sz="20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2000" dirty="0" err="1">
                <a:solidFill>
                  <a:srgbClr val="FF33CC"/>
                </a:solidFill>
              </a:rPr>
              <a:t>Photoinduced</a:t>
            </a:r>
            <a:r>
              <a:rPr lang="en-US" sz="2000" dirty="0">
                <a:solidFill>
                  <a:srgbClr val="FF33CC"/>
                </a:solidFill>
              </a:rPr>
              <a:t> absorption (PA)</a:t>
            </a:r>
          </a:p>
          <a:p>
            <a:pPr>
              <a:defRPr/>
            </a:pPr>
            <a:r>
              <a:rPr lang="en-US" sz="2000" dirty="0"/>
              <a:t>Pump - Light 1 : fixed energy </a:t>
            </a:r>
            <a:r>
              <a:rPr lang="en-US" sz="2000" dirty="0" smtClean="0"/>
              <a:t>across </a:t>
            </a:r>
            <a:r>
              <a:rPr lang="en-US" sz="2000" dirty="0"/>
              <a:t>the gap E&gt;</a:t>
            </a:r>
            <a:r>
              <a:rPr lang="en-US" sz="2000" dirty="0" err="1"/>
              <a:t>Eg</a:t>
            </a:r>
            <a:r>
              <a:rPr lang="en-US" sz="2000" dirty="0"/>
              <a:t>, creation of the excited states</a:t>
            </a:r>
          </a:p>
          <a:p>
            <a:pPr>
              <a:defRPr/>
            </a:pPr>
            <a:r>
              <a:rPr lang="en-US" sz="2000" dirty="0"/>
              <a:t>Probe – Light 2: test excitations of the earlier excited states  by </a:t>
            </a:r>
            <a:r>
              <a:rPr lang="en-US" sz="2000" dirty="0" smtClean="0"/>
              <a:t>scanning </a:t>
            </a:r>
            <a:r>
              <a:rPr lang="en-US" sz="2000" dirty="0"/>
              <a:t>the probe light energy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2000" dirty="0">
                <a:solidFill>
                  <a:srgbClr val="FF33CC"/>
                </a:solidFill>
              </a:rPr>
              <a:t>Stimulated emission (SE)</a:t>
            </a:r>
          </a:p>
          <a:p>
            <a:pPr>
              <a:defRPr/>
            </a:pPr>
            <a:r>
              <a:rPr lang="en-US" sz="2000" dirty="0" err="1"/>
              <a:t>Pumpe</a:t>
            </a:r>
            <a:r>
              <a:rPr lang="en-US" sz="2000" dirty="0"/>
              <a:t> - Light 1 : fixed energy </a:t>
            </a:r>
            <a:r>
              <a:rPr lang="en-US" sz="2000" dirty="0" smtClean="0"/>
              <a:t>across the </a:t>
            </a:r>
            <a:r>
              <a:rPr lang="en-US" sz="2000" dirty="0"/>
              <a:t>gap E&gt;</a:t>
            </a:r>
            <a:r>
              <a:rPr lang="en-US" sz="2000" dirty="0" err="1"/>
              <a:t>Eg</a:t>
            </a:r>
            <a:r>
              <a:rPr lang="en-US" sz="2000" dirty="0"/>
              <a:t>, creation of the excited states</a:t>
            </a:r>
          </a:p>
          <a:p>
            <a:pPr>
              <a:defRPr/>
            </a:pPr>
            <a:r>
              <a:rPr lang="en-US" sz="2000" dirty="0"/>
              <a:t>Probe – Light 2: </a:t>
            </a:r>
            <a:r>
              <a:rPr lang="en-US" sz="2000" dirty="0" smtClean="0"/>
              <a:t>provokes </a:t>
            </a:r>
            <a:r>
              <a:rPr lang="en-US" sz="2000" dirty="0"/>
              <a:t>recombination of the excited states with the emission of the optical photons.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2000" dirty="0">
                <a:solidFill>
                  <a:srgbClr val="FF33CC"/>
                </a:solidFill>
              </a:rPr>
              <a:t>Time resolved NLO:</a:t>
            </a:r>
          </a:p>
          <a:p>
            <a:pPr>
              <a:defRPr/>
            </a:pPr>
            <a:r>
              <a:rPr lang="en-US" sz="2000" dirty="0"/>
              <a:t>Measurements as a function of time delay between pump and probe.</a:t>
            </a:r>
          </a:p>
        </p:txBody>
      </p:sp>
      <p:grpSp>
        <p:nvGrpSpPr>
          <p:cNvPr id="2" name="Groupe 34"/>
          <p:cNvGrpSpPr/>
          <p:nvPr/>
        </p:nvGrpSpPr>
        <p:grpSpPr>
          <a:xfrm>
            <a:off x="5357818" y="3624252"/>
            <a:ext cx="3456361" cy="2305078"/>
            <a:chOff x="5500694" y="2552696"/>
            <a:chExt cx="3456361" cy="2305078"/>
          </a:xfrm>
        </p:grpSpPr>
        <p:grpSp>
          <p:nvGrpSpPr>
            <p:cNvPr id="3" name="Groupe 30"/>
            <p:cNvGrpSpPr/>
            <p:nvPr/>
          </p:nvGrpSpPr>
          <p:grpSpPr>
            <a:xfrm>
              <a:off x="6356383" y="2552696"/>
              <a:ext cx="2073269" cy="2305078"/>
              <a:chOff x="5429256" y="3338514"/>
              <a:chExt cx="2073269" cy="2305078"/>
            </a:xfrm>
          </p:grpSpPr>
          <p:cxnSp>
            <p:nvCxnSpPr>
              <p:cNvPr id="27" name="Connecteur droit avec flèche 26"/>
              <p:cNvCxnSpPr/>
              <p:nvPr/>
            </p:nvCxnSpPr>
            <p:spPr bwMode="auto">
              <a:xfrm rot="5400000">
                <a:off x="6397240" y="4767668"/>
                <a:ext cx="1066017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6" name="Groupe 29"/>
              <p:cNvGrpSpPr/>
              <p:nvPr/>
            </p:nvGrpSpPr>
            <p:grpSpPr>
              <a:xfrm>
                <a:off x="5429256" y="3338514"/>
                <a:ext cx="2073269" cy="2305078"/>
                <a:chOff x="5429256" y="3338500"/>
                <a:chExt cx="2073269" cy="2305078"/>
              </a:xfrm>
            </p:grpSpPr>
            <p:grpSp>
              <p:nvGrpSpPr>
                <p:cNvPr id="7" name="Groupe 20"/>
                <p:cNvGrpSpPr/>
                <p:nvPr/>
              </p:nvGrpSpPr>
              <p:grpSpPr>
                <a:xfrm>
                  <a:off x="5715000" y="3338500"/>
                  <a:ext cx="1787525" cy="2305078"/>
                  <a:chOff x="5715000" y="3338514"/>
                  <a:chExt cx="1787525" cy="2305078"/>
                </a:xfrm>
              </p:grpSpPr>
              <p:grpSp>
                <p:nvGrpSpPr>
                  <p:cNvPr id="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5715000" y="3929087"/>
                    <a:ext cx="1787525" cy="1714505"/>
                    <a:chOff x="728" y="1983"/>
                    <a:chExt cx="1126" cy="1080"/>
                  </a:xfrm>
                </p:grpSpPr>
                <p:sp>
                  <p:nvSpPr>
                    <p:cNvPr id="1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1983"/>
                      <a:ext cx="1126" cy="19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2847"/>
                      <a:ext cx="1126" cy="216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rgbClr val="333333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6" y="2058"/>
                      <a:ext cx="72" cy="7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6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7" y="2919"/>
                      <a:ext cx="72" cy="7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1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715008" y="3338514"/>
                    <a:ext cx="1786763" cy="30480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0" name="Freeform 45"/>
                <p:cNvSpPr>
                  <a:spLocks/>
                </p:cNvSpPr>
                <p:nvPr/>
              </p:nvSpPr>
              <p:spPr bwMode="auto">
                <a:xfrm>
                  <a:off x="5429256" y="4649206"/>
                  <a:ext cx="558389" cy="137116"/>
                </a:xfrm>
                <a:custGeom>
                  <a:avLst/>
                  <a:gdLst>
                    <a:gd name="T0" fmla="*/ 0 w 336"/>
                    <a:gd name="T1" fmla="*/ 120967514 h 104"/>
                    <a:gd name="T2" fmla="*/ 120967506 w 336"/>
                    <a:gd name="T3" fmla="*/ 241935028 h 104"/>
                    <a:gd name="T4" fmla="*/ 362902467 w 336"/>
                    <a:gd name="T5" fmla="*/ 0 h 104"/>
                    <a:gd name="T6" fmla="*/ 604837479 w 336"/>
                    <a:gd name="T7" fmla="*/ 241935028 h 104"/>
                    <a:gd name="T8" fmla="*/ 846772589 w 336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04"/>
                    <a:gd name="T17" fmla="*/ 336 w 33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04">
                      <a:moveTo>
                        <a:pt x="0" y="48"/>
                      </a:moveTo>
                      <a:cubicBezTo>
                        <a:pt x="12" y="76"/>
                        <a:pt x="24" y="104"/>
                        <a:pt x="48" y="96"/>
                      </a:cubicBezTo>
                      <a:cubicBezTo>
                        <a:pt x="72" y="88"/>
                        <a:pt x="112" y="0"/>
                        <a:pt x="144" y="0"/>
                      </a:cubicBezTo>
                      <a:cubicBezTo>
                        <a:pt x="176" y="0"/>
                        <a:pt x="208" y="96"/>
                        <a:pt x="240" y="96"/>
                      </a:cubicBezTo>
                      <a:cubicBezTo>
                        <a:pt x="272" y="96"/>
                        <a:pt x="304" y="48"/>
                        <a:pt x="336" y="0"/>
                      </a:cubicBezTo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3" name="Connecteur droit avec flèche 22"/>
                <p:cNvCxnSpPr/>
                <p:nvPr/>
              </p:nvCxnSpPr>
              <p:spPr bwMode="auto">
                <a:xfrm rot="5400000" flipH="1" flipV="1">
                  <a:off x="6152355" y="3795711"/>
                  <a:ext cx="266725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5443938" y="3720498"/>
                  <a:ext cx="558389" cy="137116"/>
                </a:xfrm>
                <a:custGeom>
                  <a:avLst/>
                  <a:gdLst>
                    <a:gd name="T0" fmla="*/ 0 w 336"/>
                    <a:gd name="T1" fmla="*/ 120967514 h 104"/>
                    <a:gd name="T2" fmla="*/ 120967506 w 336"/>
                    <a:gd name="T3" fmla="*/ 241935028 h 104"/>
                    <a:gd name="T4" fmla="*/ 362902467 w 336"/>
                    <a:gd name="T5" fmla="*/ 0 h 104"/>
                    <a:gd name="T6" fmla="*/ 604837479 w 336"/>
                    <a:gd name="T7" fmla="*/ 241935028 h 104"/>
                    <a:gd name="T8" fmla="*/ 846772589 w 336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04"/>
                    <a:gd name="T17" fmla="*/ 336 w 33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04">
                      <a:moveTo>
                        <a:pt x="0" y="48"/>
                      </a:moveTo>
                      <a:cubicBezTo>
                        <a:pt x="12" y="76"/>
                        <a:pt x="24" y="104"/>
                        <a:pt x="48" y="96"/>
                      </a:cubicBezTo>
                      <a:cubicBezTo>
                        <a:pt x="72" y="88"/>
                        <a:pt x="112" y="0"/>
                        <a:pt x="144" y="0"/>
                      </a:cubicBezTo>
                      <a:cubicBezTo>
                        <a:pt x="176" y="0"/>
                        <a:pt x="208" y="96"/>
                        <a:pt x="240" y="96"/>
                      </a:cubicBezTo>
                      <a:cubicBezTo>
                        <a:pt x="272" y="96"/>
                        <a:pt x="304" y="48"/>
                        <a:pt x="336" y="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" name="Oval 10"/>
                <p:cNvSpPr>
                  <a:spLocks noChangeArrowheads="1"/>
                </p:cNvSpPr>
                <p:nvPr/>
              </p:nvSpPr>
              <p:spPr bwMode="auto">
                <a:xfrm>
                  <a:off x="6243650" y="3386138"/>
                  <a:ext cx="114300" cy="1143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" name="Freeform 45"/>
                <p:cNvSpPr>
                  <a:spLocks/>
                </p:cNvSpPr>
                <p:nvPr/>
              </p:nvSpPr>
              <p:spPr bwMode="auto">
                <a:xfrm>
                  <a:off x="6943382" y="4801606"/>
                  <a:ext cx="558389" cy="137116"/>
                </a:xfrm>
                <a:custGeom>
                  <a:avLst/>
                  <a:gdLst>
                    <a:gd name="T0" fmla="*/ 0 w 336"/>
                    <a:gd name="T1" fmla="*/ 120967514 h 104"/>
                    <a:gd name="T2" fmla="*/ 120967506 w 336"/>
                    <a:gd name="T3" fmla="*/ 241935028 h 104"/>
                    <a:gd name="T4" fmla="*/ 362902467 w 336"/>
                    <a:gd name="T5" fmla="*/ 0 h 104"/>
                    <a:gd name="T6" fmla="*/ 604837479 w 336"/>
                    <a:gd name="T7" fmla="*/ 241935028 h 104"/>
                    <a:gd name="T8" fmla="*/ 846772589 w 336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04"/>
                    <a:gd name="T17" fmla="*/ 336 w 33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04">
                      <a:moveTo>
                        <a:pt x="0" y="48"/>
                      </a:moveTo>
                      <a:cubicBezTo>
                        <a:pt x="12" y="76"/>
                        <a:pt x="24" y="104"/>
                        <a:pt x="48" y="96"/>
                      </a:cubicBezTo>
                      <a:cubicBezTo>
                        <a:pt x="72" y="88"/>
                        <a:pt x="112" y="0"/>
                        <a:pt x="144" y="0"/>
                      </a:cubicBezTo>
                      <a:cubicBezTo>
                        <a:pt x="176" y="0"/>
                        <a:pt x="208" y="96"/>
                        <a:pt x="240" y="96"/>
                      </a:cubicBezTo>
                      <a:cubicBezTo>
                        <a:pt x="272" y="96"/>
                        <a:pt x="304" y="48"/>
                        <a:pt x="336" y="0"/>
                      </a:cubicBezTo>
                    </a:path>
                  </a:pathLst>
                </a:custGeom>
                <a:noFill/>
                <a:ln w="38100">
                  <a:solidFill>
                    <a:srgbClr val="CC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19" name="Connecteur droit avec flèche 18"/>
              <p:cNvCxnSpPr/>
              <p:nvPr/>
            </p:nvCxnSpPr>
            <p:spPr bwMode="auto">
              <a:xfrm rot="16200000" flipV="1">
                <a:off x="5440936" y="4668643"/>
                <a:ext cx="1253336" cy="1232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2" name="ZoneTexte 31"/>
            <p:cNvSpPr txBox="1"/>
            <p:nvPr/>
          </p:nvSpPr>
          <p:spPr>
            <a:xfrm>
              <a:off x="8458200" y="3786190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</a:t>
              </a:r>
              <a:endParaRPr lang="en-US" sz="20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715008" y="2786058"/>
              <a:ext cx="50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</a:t>
              </a:r>
              <a:endParaRPr lang="en-US" sz="20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500694" y="378619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Pump</a:t>
              </a:r>
              <a:endParaRPr lang="en-US" sz="1800" dirty="0"/>
            </a:p>
          </p:txBody>
        </p:sp>
      </p:grpSp>
      <p:cxnSp>
        <p:nvCxnSpPr>
          <p:cNvPr id="36" name="Connecteur droit avec flèche 35"/>
          <p:cNvCxnSpPr/>
          <p:nvPr/>
        </p:nvCxnSpPr>
        <p:spPr bwMode="auto">
          <a:xfrm rot="5400000">
            <a:off x="7038615" y="1552937"/>
            <a:ext cx="1066017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356375" y="642918"/>
            <a:ext cx="1787525" cy="37623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6356375" y="2085960"/>
            <a:ext cx="1787525" cy="342901"/>
          </a:xfrm>
          <a:prstGeom prst="rect">
            <a:avLst/>
          </a:prstGeom>
          <a:solidFill>
            <a:srgbClr val="00FF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6956442" y="83341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6958030" y="2200260"/>
            <a:ext cx="114300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Freeform 45"/>
          <p:cNvSpPr>
            <a:spLocks/>
          </p:cNvSpPr>
          <p:nvPr/>
        </p:nvSpPr>
        <p:spPr bwMode="auto">
          <a:xfrm>
            <a:off x="6070631" y="1434489"/>
            <a:ext cx="558389" cy="137116"/>
          </a:xfrm>
          <a:custGeom>
            <a:avLst/>
            <a:gdLst>
              <a:gd name="T0" fmla="*/ 0 w 336"/>
              <a:gd name="T1" fmla="*/ 120967514 h 104"/>
              <a:gd name="T2" fmla="*/ 120967506 w 336"/>
              <a:gd name="T3" fmla="*/ 241935028 h 104"/>
              <a:gd name="T4" fmla="*/ 362902467 w 336"/>
              <a:gd name="T5" fmla="*/ 0 h 104"/>
              <a:gd name="T6" fmla="*/ 604837479 w 336"/>
              <a:gd name="T7" fmla="*/ 241935028 h 104"/>
              <a:gd name="T8" fmla="*/ 846772589 w 336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104"/>
              <a:gd name="T17" fmla="*/ 336 w 3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104">
                <a:moveTo>
                  <a:pt x="0" y="48"/>
                </a:moveTo>
                <a:cubicBezTo>
                  <a:pt x="12" y="76"/>
                  <a:pt x="24" y="104"/>
                  <a:pt x="48" y="96"/>
                </a:cubicBezTo>
                <a:cubicBezTo>
                  <a:pt x="72" y="88"/>
                  <a:pt x="112" y="0"/>
                  <a:pt x="144" y="0"/>
                </a:cubicBezTo>
                <a:cubicBezTo>
                  <a:pt x="176" y="0"/>
                  <a:pt x="208" y="96"/>
                  <a:pt x="240" y="96"/>
                </a:cubicBezTo>
                <a:cubicBezTo>
                  <a:pt x="272" y="96"/>
                  <a:pt x="304" y="48"/>
                  <a:pt x="336" y="0"/>
                </a:cubicBezTo>
              </a:path>
            </a:pathLst>
          </a:cu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2" name="Freeform 45"/>
          <p:cNvSpPr>
            <a:spLocks/>
          </p:cNvSpPr>
          <p:nvPr/>
        </p:nvSpPr>
        <p:spPr bwMode="auto">
          <a:xfrm>
            <a:off x="7584757" y="1586889"/>
            <a:ext cx="558389" cy="137116"/>
          </a:xfrm>
          <a:custGeom>
            <a:avLst/>
            <a:gdLst>
              <a:gd name="T0" fmla="*/ 0 w 336"/>
              <a:gd name="T1" fmla="*/ 120967514 h 104"/>
              <a:gd name="T2" fmla="*/ 120967506 w 336"/>
              <a:gd name="T3" fmla="*/ 241935028 h 104"/>
              <a:gd name="T4" fmla="*/ 362902467 w 336"/>
              <a:gd name="T5" fmla="*/ 0 h 104"/>
              <a:gd name="T6" fmla="*/ 604837479 w 336"/>
              <a:gd name="T7" fmla="*/ 241935028 h 104"/>
              <a:gd name="T8" fmla="*/ 846772589 w 336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104"/>
              <a:gd name="T17" fmla="*/ 336 w 3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104">
                <a:moveTo>
                  <a:pt x="0" y="48"/>
                </a:moveTo>
                <a:cubicBezTo>
                  <a:pt x="12" y="76"/>
                  <a:pt x="24" y="104"/>
                  <a:pt x="48" y="96"/>
                </a:cubicBezTo>
                <a:cubicBezTo>
                  <a:pt x="72" y="88"/>
                  <a:pt x="112" y="0"/>
                  <a:pt x="144" y="0"/>
                </a:cubicBezTo>
                <a:cubicBezTo>
                  <a:pt x="176" y="0"/>
                  <a:pt x="208" y="96"/>
                  <a:pt x="240" y="96"/>
                </a:cubicBezTo>
                <a:cubicBezTo>
                  <a:pt x="272" y="96"/>
                  <a:pt x="304" y="48"/>
                  <a:pt x="336" y="0"/>
                </a:cubicBezTo>
              </a:path>
            </a:pathLst>
          </a:cu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 bwMode="auto">
          <a:xfrm rot="16200000" flipV="1">
            <a:off x="6139469" y="1511069"/>
            <a:ext cx="1139023" cy="123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ZoneTexte 43"/>
          <p:cNvSpPr txBox="1"/>
          <p:nvPr/>
        </p:nvSpPr>
        <p:spPr>
          <a:xfrm>
            <a:off x="8172449" y="1357277"/>
            <a:ext cx="641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</a:t>
            </a:r>
            <a:endParaRPr lang="en-US" sz="2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5525621" y="15475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Pump</a:t>
            </a:r>
            <a:endParaRPr lang="en-US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Exciting the self-trapped electron from the </a:t>
            </a:r>
            <a:r>
              <a:rPr lang="en-US" sz="2400" dirty="0" err="1" smtClean="0">
                <a:solidFill>
                  <a:srgbClr val="1F497D">
                    <a:lumMod val="50000"/>
                  </a:srgbClr>
                </a:solidFill>
              </a:rPr>
              <a:t>intragap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level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deprives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 the deformations from reasons of existence, </a:t>
            </a:r>
            <a:b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the David star </a:t>
            </a:r>
            <a:r>
              <a:rPr lang="en-US" sz="2400" dirty="0" smtClean="0">
                <a:solidFill>
                  <a:srgbClr val="C00000"/>
                </a:solidFill>
              </a:rPr>
              <a:t>levels out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in favor of a </a:t>
            </a:r>
            <a:r>
              <a:rPr lang="en-US" sz="2400" dirty="0" smtClean="0">
                <a:solidFill>
                  <a:srgbClr val="C00000"/>
                </a:solidFill>
              </a:rPr>
              <a:t>void in the WC </a:t>
            </a:r>
            <a:r>
              <a:rPr lang="en-US" sz="2400" dirty="0" smtClean="0">
                <a:solidFill>
                  <a:srgbClr val="1F497D">
                    <a:lumMod val="50000"/>
                  </a:srgbClr>
                </a:solidFill>
              </a:rPr>
              <a:t>while the electron is sent to a higher delocalized band or recombines with a band hole.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630019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15"/>
          <p:cNvGrpSpPr/>
          <p:nvPr/>
        </p:nvGrpSpPr>
        <p:grpSpPr>
          <a:xfrm>
            <a:off x="251520" y="1628800"/>
            <a:ext cx="2232248" cy="2448272"/>
            <a:chOff x="251520" y="1628800"/>
            <a:chExt cx="2232248" cy="2448272"/>
          </a:xfrm>
        </p:grpSpPr>
        <p:grpSp>
          <p:nvGrpSpPr>
            <p:cNvPr id="15" name="Groupe 14"/>
            <p:cNvGrpSpPr/>
            <p:nvPr/>
          </p:nvGrpSpPr>
          <p:grpSpPr>
            <a:xfrm>
              <a:off x="251520" y="1988840"/>
              <a:ext cx="2232248" cy="2088232"/>
              <a:chOff x="251520" y="1988840"/>
              <a:chExt cx="2232248" cy="2088232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1988840"/>
                <a:ext cx="2232248" cy="208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" name="Connecteur droit avec flèche 3"/>
              <p:cNvCxnSpPr/>
              <p:nvPr/>
            </p:nvCxnSpPr>
            <p:spPr>
              <a:xfrm>
                <a:off x="782198" y="2906678"/>
                <a:ext cx="2122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necteur droit avec flèche 4"/>
              <p:cNvCxnSpPr/>
              <p:nvPr/>
            </p:nvCxnSpPr>
            <p:spPr>
              <a:xfrm>
                <a:off x="994469" y="2539543"/>
                <a:ext cx="106136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avec flèche 5"/>
              <p:cNvCxnSpPr/>
              <p:nvPr/>
            </p:nvCxnSpPr>
            <p:spPr>
              <a:xfrm flipH="1">
                <a:off x="1419012" y="2539543"/>
                <a:ext cx="212271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avec flèche 6"/>
              <p:cNvCxnSpPr/>
              <p:nvPr/>
            </p:nvCxnSpPr>
            <p:spPr>
              <a:xfrm flipH="1">
                <a:off x="1525147" y="2906678"/>
                <a:ext cx="2122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994469" y="3182029"/>
                <a:ext cx="212271" cy="1835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flipH="1" flipV="1">
                <a:off x="1419012" y="3182029"/>
                <a:ext cx="106136" cy="917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Virage 11"/>
            <p:cNvSpPr/>
            <p:nvPr/>
          </p:nvSpPr>
          <p:spPr>
            <a:xfrm>
              <a:off x="1259632" y="1628800"/>
              <a:ext cx="432048" cy="129614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763688" y="1628800"/>
              <a:ext cx="216024" cy="21602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0" y="407300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Adding an electron to the </a:t>
            </a:r>
            <a:r>
              <a:rPr lang="en-US" sz="2400" dirty="0" err="1" smtClean="0">
                <a:solidFill>
                  <a:srgbClr val="F79646">
                    <a:lumMod val="50000"/>
                  </a:srgbClr>
                </a:solidFill>
              </a:rPr>
              <a:t>UHB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 may lead to a stable </a:t>
            </a:r>
            <a:r>
              <a:rPr lang="en-US" sz="2400" dirty="0" err="1" smtClean="0">
                <a:solidFill>
                  <a:srgbClr val="F79646">
                    <a:lumMod val="50000"/>
                  </a:srgbClr>
                </a:solidFill>
              </a:rPr>
              <a:t>bipolaron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, </a:t>
            </a:r>
            <a:b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but the energy cost most probably </a:t>
            </a:r>
            <a:r>
              <a:rPr lang="en-US" sz="2400" dirty="0" smtClean="0">
                <a:solidFill>
                  <a:srgbClr val="C00000"/>
                </a:solidFill>
              </a:rPr>
              <a:t>will not allow for its stability</a:t>
            </a: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. </a:t>
            </a:r>
            <a:b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</a:br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</a:rPr>
              <a:t>Mitosis into two polarons will proceed thus creating an interstitial in the WC – both voids and interstitials have been seen by STM.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123728" y="1556792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275856" y="2780928"/>
            <a:ext cx="244827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652120" y="2564904"/>
            <a:ext cx="576064" cy="28803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A0A47-31D2-4E45-84D3-E31854CF15E5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7158" y="1214422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Energy functional:</a:t>
            </a:r>
            <a:endParaRPr lang="en-US" sz="1800" b="0" dirty="0"/>
          </a:p>
        </p:txBody>
      </p:sp>
      <p:grpSp>
        <p:nvGrpSpPr>
          <p:cNvPr id="2" name="Groupe 18"/>
          <p:cNvGrpSpPr/>
          <p:nvPr/>
        </p:nvGrpSpPr>
        <p:grpSpPr>
          <a:xfrm>
            <a:off x="6156176" y="-243408"/>
            <a:ext cx="2714644" cy="1000926"/>
            <a:chOff x="2428860" y="642918"/>
            <a:chExt cx="3071834" cy="1000926"/>
          </a:xfrm>
        </p:grpSpPr>
        <p:grpSp>
          <p:nvGrpSpPr>
            <p:cNvPr id="8" name="Groupe 13"/>
            <p:cNvGrpSpPr/>
            <p:nvPr/>
          </p:nvGrpSpPr>
          <p:grpSpPr>
            <a:xfrm>
              <a:off x="2428860" y="642918"/>
              <a:ext cx="3071834" cy="1000132"/>
              <a:chOff x="2428860" y="642918"/>
              <a:chExt cx="3071834" cy="1000132"/>
            </a:xfrm>
          </p:grpSpPr>
          <p:grpSp>
            <p:nvGrpSpPr>
              <p:cNvPr id="9" name="Groupe 7"/>
              <p:cNvGrpSpPr/>
              <p:nvPr/>
            </p:nvGrpSpPr>
            <p:grpSpPr>
              <a:xfrm>
                <a:off x="2428860" y="642918"/>
                <a:ext cx="3071834" cy="1000132"/>
                <a:chOff x="2428860" y="642918"/>
                <a:chExt cx="3981464" cy="1285884"/>
              </a:xfrm>
            </p:grpSpPr>
            <p:sp>
              <p:nvSpPr>
                <p:cNvPr id="5" name="Arc 4"/>
                <p:cNvSpPr/>
                <p:nvPr/>
              </p:nvSpPr>
              <p:spPr bwMode="auto">
                <a:xfrm flipV="1">
                  <a:off x="3838556" y="642918"/>
                  <a:ext cx="1162072" cy="1285884"/>
                </a:xfrm>
                <a:prstGeom prst="arc">
                  <a:avLst>
                    <a:gd name="adj1" fmla="val 10898960"/>
                    <a:gd name="adj2" fmla="val 0"/>
                  </a:avLst>
                </a:pr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" name="Arc 5"/>
                <p:cNvSpPr/>
                <p:nvPr/>
              </p:nvSpPr>
              <p:spPr bwMode="auto">
                <a:xfrm>
                  <a:off x="2428860" y="1071546"/>
                  <a:ext cx="1409696" cy="57150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 bwMode="auto">
                <a:xfrm flipH="1">
                  <a:off x="5000628" y="1071546"/>
                  <a:ext cx="1409696" cy="57150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13" name="Connecteur droit avec flèche 12"/>
              <p:cNvCxnSpPr>
                <a:stCxn id="5" idx="0"/>
              </p:cNvCxnSpPr>
              <p:nvPr/>
            </p:nvCxnSpPr>
            <p:spPr bwMode="auto">
              <a:xfrm rot="5400000" flipH="1" flipV="1">
                <a:off x="3958399" y="701222"/>
                <a:ext cx="12904" cy="8964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sp>
          <p:nvSpPr>
            <p:cNvPr id="15" name="ZoneTexte 14"/>
            <p:cNvSpPr txBox="1"/>
            <p:nvPr/>
          </p:nvSpPr>
          <p:spPr>
            <a:xfrm>
              <a:off x="3894586" y="84509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1" dirty="0" smtClean="0"/>
                <a:t>l</a:t>
              </a:r>
              <a:endParaRPr lang="en-US" sz="1800" b="0" i="1" dirty="0"/>
            </a:p>
          </p:txBody>
        </p:sp>
        <p:cxnSp>
          <p:nvCxnSpPr>
            <p:cNvPr id="16" name="Connecteur droit avec flèche 15"/>
            <p:cNvCxnSpPr/>
            <p:nvPr/>
          </p:nvCxnSpPr>
          <p:spPr bwMode="auto">
            <a:xfrm rot="5400000" flipH="1" flipV="1">
              <a:off x="4523378" y="1321580"/>
              <a:ext cx="642941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4845643" y="1142984"/>
              <a:ext cx="375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/>
                <a:t>U</a:t>
              </a:r>
              <a:endParaRPr lang="en-US" sz="1800" b="0" baseline="-250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323528" y="692696"/>
            <a:ext cx="7389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Spontaneous deformation forms the potential well  U for  an electron</a:t>
            </a:r>
            <a:endParaRPr lang="en-US" sz="2000" b="0" dirty="0"/>
          </a:p>
        </p:txBody>
      </p:sp>
      <p:grpSp>
        <p:nvGrpSpPr>
          <p:cNvPr id="10" name="Groupe 30"/>
          <p:cNvGrpSpPr/>
          <p:nvPr/>
        </p:nvGrpSpPr>
        <p:grpSpPr>
          <a:xfrm>
            <a:off x="2483768" y="1429530"/>
            <a:ext cx="4721683" cy="1570842"/>
            <a:chOff x="2592674" y="1215216"/>
            <a:chExt cx="4721683" cy="1570842"/>
          </a:xfrm>
        </p:grpSpPr>
        <p:graphicFrame>
          <p:nvGraphicFramePr>
            <p:cNvPr id="21" name="Objet 20"/>
            <p:cNvGraphicFramePr>
              <a:graphicFrameLocks noChangeAspect="1"/>
            </p:cNvGraphicFramePr>
            <p:nvPr/>
          </p:nvGraphicFramePr>
          <p:xfrm>
            <a:off x="2592674" y="1215216"/>
            <a:ext cx="4721683" cy="915723"/>
          </p:xfrm>
          <a:graphic>
            <a:graphicData uri="http://schemas.openxmlformats.org/presentationml/2006/ole">
              <p:oleObj spid="_x0000_s332802" name="Equation" r:id="rId3" imgW="2247840" imgH="482400" progId="Equation.DSMT4">
                <p:embed/>
              </p:oleObj>
            </a:graphicData>
          </a:graphic>
        </p:graphicFrame>
        <p:sp>
          <p:nvSpPr>
            <p:cNvPr id="22" name="ZoneTexte 21"/>
            <p:cNvSpPr txBox="1"/>
            <p:nvPr/>
          </p:nvSpPr>
          <p:spPr>
            <a:xfrm>
              <a:off x="3725503" y="2404584"/>
              <a:ext cx="978153" cy="369332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i="1" dirty="0" smtClean="0"/>
                <a:t>~</a:t>
              </a:r>
              <a:r>
                <a:rPr lang="en-US" sz="1800" b="0" i="1" dirty="0" smtClean="0">
                  <a:sym typeface="Mathematica3"/>
                </a:rPr>
                <a:t></a:t>
              </a:r>
              <a:r>
                <a:rPr lang="en-US" sz="1800" b="0" i="1" baseline="30000" dirty="0" smtClean="0">
                  <a:sym typeface="Mathematica3"/>
                </a:rPr>
                <a:t>2</a:t>
              </a:r>
              <a:r>
                <a:rPr lang="en-US" sz="1800" b="0" i="1" dirty="0" smtClean="0"/>
                <a:t>/m</a:t>
              </a:r>
              <a:r>
                <a:rPr lang="en-US" sz="1800" b="0" i="1" baseline="30000" dirty="0" smtClean="0"/>
                <a:t>*</a:t>
              </a:r>
              <a:r>
                <a:rPr lang="en-US" sz="1800" b="0" i="1" dirty="0" smtClean="0"/>
                <a:t>l</a:t>
              </a:r>
              <a:r>
                <a:rPr lang="en-US" sz="1800" b="0" i="1" baseline="30000" dirty="0" smtClean="0"/>
                <a:t>2</a:t>
              </a:r>
              <a:endParaRPr lang="en-US" sz="1800" b="0" i="1" baseline="300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143504" y="2404584"/>
              <a:ext cx="500458" cy="369332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i="1" dirty="0" smtClean="0"/>
                <a:t>~ U</a:t>
              </a:r>
              <a:endParaRPr lang="en-US" sz="1800" b="0" i="1" baseline="-25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286512" y="2416726"/>
              <a:ext cx="902427" cy="369332"/>
            </a:xfrm>
            <a:prstGeom prst="rect">
              <a:avLst/>
            </a:prstGeom>
            <a:noFill/>
            <a:ln>
              <a:solidFill>
                <a:srgbClr val="CC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i="1" dirty="0" smtClean="0"/>
                <a:t>~KU</a:t>
              </a:r>
              <a:r>
                <a:rPr lang="en-US" sz="1800" b="0" i="1" baseline="30000" dirty="0" smtClean="0"/>
                <a:t>2</a:t>
              </a:r>
              <a:r>
                <a:rPr lang="en-US" sz="1800" b="0" i="1" dirty="0" smtClean="0"/>
                <a:t>l/2</a:t>
              </a:r>
              <a:endParaRPr lang="en-US" sz="1800" b="0" i="1" dirty="0"/>
            </a:p>
          </p:txBody>
        </p:sp>
        <p:sp>
          <p:nvSpPr>
            <p:cNvPr id="28" name="Flèche vers le bas 27"/>
            <p:cNvSpPr/>
            <p:nvPr/>
          </p:nvSpPr>
          <p:spPr bwMode="auto">
            <a:xfrm>
              <a:off x="4214810" y="2130938"/>
              <a:ext cx="71438" cy="16719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Flèche vers le bas 28"/>
            <p:cNvSpPr/>
            <p:nvPr/>
          </p:nvSpPr>
          <p:spPr bwMode="auto">
            <a:xfrm>
              <a:off x="5500694" y="2071678"/>
              <a:ext cx="71438" cy="16719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Flèche vers le bas 29"/>
            <p:cNvSpPr/>
            <p:nvPr/>
          </p:nvSpPr>
          <p:spPr bwMode="auto">
            <a:xfrm>
              <a:off x="6786578" y="2071678"/>
              <a:ext cx="71438" cy="16719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214282" y="2000240"/>
            <a:ext cx="3065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K- elasticity </a:t>
            </a:r>
            <a:r>
              <a:rPr lang="en-US" sz="2000" b="0" dirty="0" err="1" smtClean="0"/>
              <a:t>contant</a:t>
            </a:r>
            <a:endParaRPr lang="en-US" sz="2000" b="0" dirty="0" smtClean="0"/>
          </a:p>
          <a:p>
            <a:r>
              <a:rPr lang="el-GR" sz="2000" b="0" dirty="0" smtClean="0"/>
              <a:t>Ψ</a:t>
            </a:r>
            <a:r>
              <a:rPr lang="en-US" sz="2000" b="0" dirty="0" smtClean="0"/>
              <a:t> – electron wave function</a:t>
            </a:r>
          </a:p>
          <a:p>
            <a:r>
              <a:rPr lang="en-US" sz="2000" b="0" dirty="0" smtClean="0"/>
              <a:t>m*- electron effective mass</a:t>
            </a:r>
            <a:endParaRPr lang="en-US" sz="2000" b="0" dirty="0"/>
          </a:p>
        </p:txBody>
      </p:sp>
      <p:sp>
        <p:nvSpPr>
          <p:cNvPr id="33" name="ZoneTexte 32"/>
          <p:cNvSpPr txBox="1"/>
          <p:nvPr/>
        </p:nvSpPr>
        <p:spPr>
          <a:xfrm>
            <a:off x="3131840" y="33569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Min over U</a:t>
            </a:r>
            <a:r>
              <a:rPr lang="en-US" sz="2000" b="0" baseline="-25000" dirty="0" smtClean="0"/>
              <a:t> </a:t>
            </a:r>
            <a:r>
              <a:rPr lang="en-US" sz="2000" dirty="0" smtClean="0"/>
              <a:t> at</a:t>
            </a:r>
            <a:endParaRPr lang="en-US" sz="2000" b="0" i="1" dirty="0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/>
        </p:nvGraphicFramePr>
        <p:xfrm>
          <a:off x="323528" y="3933056"/>
          <a:ext cx="2232248" cy="866661"/>
        </p:xfrm>
        <a:graphic>
          <a:graphicData uri="http://schemas.openxmlformats.org/presentationml/2006/ole">
            <p:oleObj spid="_x0000_s332803" name="Equation" r:id="rId4" imgW="1079280" imgH="419040" progId="Equation.DSMT4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179512" y="4941168"/>
            <a:ext cx="1467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Minimum at</a:t>
            </a:r>
            <a:endParaRPr lang="en-US" sz="2000" b="0" i="1" dirty="0"/>
          </a:p>
        </p:txBody>
      </p:sp>
      <p:grpSp>
        <p:nvGrpSpPr>
          <p:cNvPr id="11" name="Groupe 52"/>
          <p:cNvGrpSpPr/>
          <p:nvPr/>
        </p:nvGrpSpPr>
        <p:grpSpPr>
          <a:xfrm>
            <a:off x="6348847" y="3143248"/>
            <a:ext cx="1866491" cy="1283502"/>
            <a:chOff x="6143636" y="3357562"/>
            <a:chExt cx="1866491" cy="1283502"/>
          </a:xfrm>
        </p:grpSpPr>
        <p:cxnSp>
          <p:nvCxnSpPr>
            <p:cNvPr id="38" name="Connecteur droit avec flèche 37"/>
            <p:cNvCxnSpPr/>
            <p:nvPr/>
          </p:nvCxnSpPr>
          <p:spPr bwMode="auto">
            <a:xfrm rot="5400000" flipH="1" flipV="1">
              <a:off x="6006434" y="3934740"/>
              <a:ext cx="56015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Groupe 51"/>
            <p:cNvGrpSpPr/>
            <p:nvPr/>
          </p:nvGrpSpPr>
          <p:grpSpPr>
            <a:xfrm>
              <a:off x="6143636" y="3357562"/>
              <a:ext cx="1866491" cy="1283502"/>
              <a:chOff x="6143636" y="3357562"/>
              <a:chExt cx="1866491" cy="1283502"/>
            </a:xfrm>
          </p:grpSpPr>
          <p:cxnSp>
            <p:nvCxnSpPr>
              <p:cNvPr id="40" name="Connecteur droit avec flèche 39"/>
              <p:cNvCxnSpPr/>
              <p:nvPr/>
            </p:nvCxnSpPr>
            <p:spPr bwMode="auto">
              <a:xfrm>
                <a:off x="6287306" y="4215612"/>
                <a:ext cx="1294499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14" name="Groupe 44"/>
              <p:cNvGrpSpPr/>
              <p:nvPr/>
            </p:nvGrpSpPr>
            <p:grpSpPr>
              <a:xfrm>
                <a:off x="6286512" y="3706836"/>
                <a:ext cx="956409" cy="934228"/>
                <a:chOff x="6286512" y="3706836"/>
                <a:chExt cx="956409" cy="934228"/>
              </a:xfrm>
            </p:grpSpPr>
            <p:sp>
              <p:nvSpPr>
                <p:cNvPr id="41" name="Arc 40"/>
                <p:cNvSpPr/>
                <p:nvPr/>
              </p:nvSpPr>
              <p:spPr bwMode="auto">
                <a:xfrm flipV="1">
                  <a:off x="6286512" y="3714752"/>
                  <a:ext cx="694472" cy="926312"/>
                </a:xfrm>
                <a:prstGeom prst="arc">
                  <a:avLst>
                    <a:gd name="adj1" fmla="val 11160718"/>
                    <a:gd name="adj2" fmla="val 19643198"/>
                  </a:avLst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43" name="Connecteur droit 42"/>
                <p:cNvCxnSpPr>
                  <a:stCxn id="41" idx="2"/>
                </p:cNvCxnSpPr>
                <p:nvPr/>
              </p:nvCxnSpPr>
              <p:spPr bwMode="auto">
                <a:xfrm rot="5400000" flipH="1" flipV="1">
                  <a:off x="6759174" y="3894486"/>
                  <a:ext cx="671397" cy="29609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ZoneTexte 49"/>
              <p:cNvSpPr txBox="1"/>
              <p:nvPr/>
            </p:nvSpPr>
            <p:spPr>
              <a:xfrm>
                <a:off x="6143636" y="3357562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1" dirty="0" smtClean="0"/>
                  <a:t>E</a:t>
                </a:r>
                <a:endParaRPr lang="en-US" sz="1800" b="0" i="1" dirty="0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7581805" y="4000504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1" dirty="0" smtClean="0"/>
                  <a:t>1/l</a:t>
                </a:r>
                <a:endParaRPr lang="en-US" sz="1800" b="0" i="1" dirty="0"/>
              </a:p>
            </p:txBody>
          </p:sp>
        </p:grpSp>
      </p:grpSp>
      <p:sp>
        <p:nvSpPr>
          <p:cNvPr id="54" name="ZoneTexte 53"/>
          <p:cNvSpPr txBox="1"/>
          <p:nvPr/>
        </p:nvSpPr>
        <p:spPr>
          <a:xfrm>
            <a:off x="5940152" y="4686235"/>
            <a:ext cx="2930115" cy="830997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1" dirty="0" smtClean="0"/>
              <a:t>l=∞ </a:t>
            </a:r>
            <a:r>
              <a:rPr lang="en-US" sz="2400" b="0" dirty="0" smtClean="0"/>
              <a:t>- a free electron, </a:t>
            </a:r>
            <a:br>
              <a:rPr lang="en-US" sz="2400" b="0" dirty="0" smtClean="0"/>
            </a:br>
            <a:r>
              <a:rPr lang="en-US" sz="2400" b="0" dirty="0" smtClean="0"/>
              <a:t>is always unstable</a:t>
            </a:r>
            <a:endParaRPr lang="en-US" sz="2400" b="0" dirty="0"/>
          </a:p>
        </p:txBody>
      </p:sp>
      <p:cxnSp>
        <p:nvCxnSpPr>
          <p:cNvPr id="56" name="Connecteur droit avec flèche 55"/>
          <p:cNvCxnSpPr/>
          <p:nvPr/>
        </p:nvCxnSpPr>
        <p:spPr bwMode="auto">
          <a:xfrm flipV="1">
            <a:off x="6134533" y="4071942"/>
            <a:ext cx="294855" cy="152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ZoneTexte 56"/>
          <p:cNvSpPr txBox="1"/>
          <p:nvPr/>
        </p:nvSpPr>
        <p:spPr>
          <a:xfrm>
            <a:off x="428596" y="116632"/>
            <a:ext cx="475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1D </a:t>
            </a:r>
            <a:r>
              <a:rPr lang="en-US" sz="2400" b="1" dirty="0" err="1" smtClean="0">
                <a:solidFill>
                  <a:srgbClr val="FF00FF"/>
                </a:solidFill>
              </a:rPr>
              <a:t>polaron</a:t>
            </a:r>
            <a:r>
              <a:rPr lang="en-US" sz="2400" b="1" dirty="0" smtClean="0">
                <a:solidFill>
                  <a:srgbClr val="FF00FF"/>
                </a:solidFill>
              </a:rPr>
              <a:t>: self-consistent problem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51520" y="5703639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At D&gt;1 the long range Coulomb interactions are necessary</a:t>
            </a:r>
            <a:endParaRPr lang="en-US" sz="2000" b="0" dirty="0"/>
          </a:p>
        </p:txBody>
      </p:sp>
      <p:sp>
        <p:nvSpPr>
          <p:cNvPr id="65" name="ZoneTexte 64"/>
          <p:cNvSpPr txBox="1"/>
          <p:nvPr/>
        </p:nvSpPr>
        <p:spPr>
          <a:xfrm>
            <a:off x="0" y="6135687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00B050"/>
                </a:solidFill>
                <a:sym typeface="Symbol" pitchFamily="18" charset="2"/>
              </a:rPr>
              <a:t>polaron</a:t>
            </a:r>
            <a:r>
              <a:rPr lang="en-US" altLang="zh-TW" sz="2400" dirty="0" smtClean="0">
                <a:sym typeface="Symbol" pitchFamily="18" charset="2"/>
              </a:rPr>
              <a:t> = </a:t>
            </a:r>
            <a:r>
              <a:rPr lang="en-US" altLang="zh-TW" sz="2400" i="1" dirty="0" smtClean="0">
                <a:sym typeface="Symbol" pitchFamily="18" charset="2"/>
              </a:rPr>
              <a:t>e</a:t>
            </a:r>
            <a:r>
              <a:rPr lang="en-US" altLang="zh-TW" sz="2400" dirty="0" smtClean="0">
                <a:sym typeface="Symbol" pitchFamily="18" charset="2"/>
              </a:rPr>
              <a:t> + strain field – a heavy particle</a:t>
            </a:r>
            <a:endParaRPr lang="en-US" sz="2400" dirty="0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6732240" y="5710802"/>
          <a:ext cx="1656184" cy="994128"/>
        </p:xfrm>
        <a:graphic>
          <a:graphicData uri="http://schemas.openxmlformats.org/presentationml/2006/ole">
            <p:oleObj spid="_x0000_s332804" name="Equation" r:id="rId5" imgW="761760" imgH="457200" progId="Equation.DSMT4">
              <p:embed/>
            </p:oleObj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/>
        </p:nvGraphicFramePr>
        <p:xfrm>
          <a:off x="7308304" y="1556792"/>
          <a:ext cx="1574800" cy="579437"/>
        </p:xfrm>
        <a:graphic>
          <a:graphicData uri="http://schemas.openxmlformats.org/presentationml/2006/ole">
            <p:oleObj spid="_x0000_s332805" name="Equation" r:id="rId6" imgW="749160" imgH="304560" progId="Equation.DSMT4">
              <p:embed/>
            </p:oleObj>
          </a:graphicData>
        </a:graphic>
      </p:graphicFrame>
      <p:graphicFrame>
        <p:nvGraphicFramePr>
          <p:cNvPr id="45" name="Objet 44"/>
          <p:cNvGraphicFramePr>
            <a:graphicFrameLocks noChangeAspect="1"/>
          </p:cNvGraphicFramePr>
          <p:nvPr/>
        </p:nvGraphicFramePr>
        <p:xfrm>
          <a:off x="3779912" y="4581128"/>
          <a:ext cx="1180083" cy="762000"/>
        </p:xfrm>
        <a:graphic>
          <a:graphicData uri="http://schemas.openxmlformats.org/presentationml/2006/ole">
            <p:oleObj spid="_x0000_s332806" name="Equation" r:id="rId7" imgW="609480" imgH="419040" progId="Equation.DSMT4">
              <p:embed/>
            </p:oleObj>
          </a:graphicData>
        </a:graphic>
      </p:graphicFrame>
      <p:graphicFrame>
        <p:nvGraphicFramePr>
          <p:cNvPr id="260104" name="Object 8"/>
          <p:cNvGraphicFramePr>
            <a:graphicFrameLocks noChangeAspect="1"/>
          </p:cNvGraphicFramePr>
          <p:nvPr/>
        </p:nvGraphicFramePr>
        <p:xfrm>
          <a:off x="395536" y="3140968"/>
          <a:ext cx="2370137" cy="692150"/>
        </p:xfrm>
        <a:graphic>
          <a:graphicData uri="http://schemas.openxmlformats.org/presentationml/2006/ole">
            <p:oleObj spid="_x0000_s332807" name="Equation" r:id="rId8" imgW="1434960" imgH="419040" progId="Equation.DSMT4">
              <p:embed/>
            </p:oleObj>
          </a:graphicData>
        </a:graphic>
      </p:graphicFrame>
      <p:graphicFrame>
        <p:nvGraphicFramePr>
          <p:cNvPr id="47" name="Objet 46"/>
          <p:cNvGraphicFramePr>
            <a:graphicFrameLocks noChangeAspect="1"/>
          </p:cNvGraphicFramePr>
          <p:nvPr/>
        </p:nvGraphicFramePr>
        <p:xfrm>
          <a:off x="4778375" y="3232150"/>
          <a:ext cx="1036638" cy="628650"/>
        </p:xfrm>
        <a:graphic>
          <a:graphicData uri="http://schemas.openxmlformats.org/presentationml/2006/ole">
            <p:oleObj spid="_x0000_s332808" name="Equation" r:id="rId9" imgW="6476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66AC-FD7D-4737-BB14-4A2F5EE8B99A}" type="slidenum">
              <a:rPr lang="fr-FR"/>
              <a:pPr/>
              <a:t>52</a:t>
            </a:fld>
            <a:endParaRPr lang="fr-FR"/>
          </a:p>
        </p:txBody>
      </p:sp>
      <p:sp>
        <p:nvSpPr>
          <p:cNvPr id="161794" name="Line 2"/>
          <p:cNvSpPr>
            <a:spLocks noChangeShapeType="1"/>
          </p:cNvSpPr>
          <p:nvPr/>
        </p:nvSpPr>
        <p:spPr bwMode="auto">
          <a:xfrm>
            <a:off x="4114800" y="609600"/>
            <a:ext cx="9144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893888" y="228600"/>
            <a:ext cx="4887912" cy="609600"/>
          </a:xfrm>
          <a:solidFill>
            <a:srgbClr val="FFFF66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sz="2400" b="1">
                <a:solidFill>
                  <a:srgbClr val="993366"/>
                </a:solidFill>
              </a:rPr>
              <a:t>Polaronic effects - lattice relaxation</a:t>
            </a: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066800"/>
            <a:ext cx="4364038" cy="1981200"/>
            <a:chOff x="432" y="672"/>
            <a:chExt cx="2967" cy="12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304" y="895"/>
              <a:ext cx="1095" cy="833"/>
              <a:chOff x="672" y="1296"/>
              <a:chExt cx="1104" cy="864"/>
            </a:xfrm>
          </p:grpSpPr>
          <p:sp>
            <p:nvSpPr>
              <p:cNvPr id="161798" name="Line 6"/>
              <p:cNvSpPr>
                <a:spLocks noChangeShapeType="1"/>
              </p:cNvSpPr>
              <p:nvPr/>
            </p:nvSpPr>
            <p:spPr bwMode="auto">
              <a:xfrm flipH="1">
                <a:off x="912" y="201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9" name="AutoShape 7"/>
              <p:cNvSpPr>
                <a:spLocks noChangeArrowheads="1"/>
              </p:cNvSpPr>
              <p:nvPr/>
            </p:nvSpPr>
            <p:spPr bwMode="auto">
              <a:xfrm>
                <a:off x="875" y="1440"/>
                <a:ext cx="709" cy="576"/>
              </a:xfrm>
              <a:prstGeom prst="hexagon">
                <a:avLst>
                  <a:gd name="adj" fmla="val 30773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00" name="Line 8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2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1" name="Line 9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2" name="Line 10"/>
              <p:cNvSpPr>
                <a:spLocks noChangeShapeType="1"/>
              </p:cNvSpPr>
              <p:nvPr/>
            </p:nvSpPr>
            <p:spPr bwMode="auto">
              <a:xfrm flipH="1">
                <a:off x="1392" y="129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3" name="Line 11"/>
              <p:cNvSpPr>
                <a:spLocks noChangeShapeType="1"/>
              </p:cNvSpPr>
              <p:nvPr/>
            </p:nvSpPr>
            <p:spPr bwMode="auto">
              <a:xfrm>
                <a:off x="912" y="129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4" name="Line 12"/>
              <p:cNvSpPr>
                <a:spLocks noChangeShapeType="1"/>
              </p:cNvSpPr>
              <p:nvPr/>
            </p:nvSpPr>
            <p:spPr bwMode="auto">
              <a:xfrm>
                <a:off x="1392" y="201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344" y="895"/>
              <a:ext cx="1095" cy="833"/>
              <a:chOff x="672" y="1296"/>
              <a:chExt cx="1104" cy="864"/>
            </a:xfrm>
          </p:grpSpPr>
          <p:sp>
            <p:nvSpPr>
              <p:cNvPr id="161806" name="Line 14"/>
              <p:cNvSpPr>
                <a:spLocks noChangeShapeType="1"/>
              </p:cNvSpPr>
              <p:nvPr/>
            </p:nvSpPr>
            <p:spPr bwMode="auto">
              <a:xfrm flipH="1">
                <a:off x="912" y="201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7" name="AutoShape 15"/>
              <p:cNvSpPr>
                <a:spLocks noChangeArrowheads="1"/>
              </p:cNvSpPr>
              <p:nvPr/>
            </p:nvSpPr>
            <p:spPr bwMode="auto">
              <a:xfrm>
                <a:off x="875" y="1440"/>
                <a:ext cx="709" cy="576"/>
              </a:xfrm>
              <a:prstGeom prst="hexagon">
                <a:avLst>
                  <a:gd name="adj" fmla="val 30773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08" name="Line 16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2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9" name="Line 17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0" name="Line 18"/>
              <p:cNvSpPr>
                <a:spLocks noChangeShapeType="1"/>
              </p:cNvSpPr>
              <p:nvPr/>
            </p:nvSpPr>
            <p:spPr bwMode="auto">
              <a:xfrm flipH="1">
                <a:off x="1392" y="129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1" name="Line 19"/>
              <p:cNvSpPr>
                <a:spLocks noChangeShapeType="1"/>
              </p:cNvSpPr>
              <p:nvPr/>
            </p:nvSpPr>
            <p:spPr bwMode="auto">
              <a:xfrm>
                <a:off x="912" y="129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2" name="Line 20"/>
              <p:cNvSpPr>
                <a:spLocks noChangeShapeType="1"/>
              </p:cNvSpPr>
              <p:nvPr/>
            </p:nvSpPr>
            <p:spPr bwMode="auto">
              <a:xfrm>
                <a:off x="1392" y="201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432" y="894"/>
              <a:ext cx="1095" cy="833"/>
              <a:chOff x="672" y="1296"/>
              <a:chExt cx="1104" cy="864"/>
            </a:xfrm>
          </p:grpSpPr>
          <p:sp>
            <p:nvSpPr>
              <p:cNvPr id="161814" name="Line 22"/>
              <p:cNvSpPr>
                <a:spLocks noChangeShapeType="1"/>
              </p:cNvSpPr>
              <p:nvPr/>
            </p:nvSpPr>
            <p:spPr bwMode="auto">
              <a:xfrm flipH="1">
                <a:off x="912" y="201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5" name="AutoShape 23"/>
              <p:cNvSpPr>
                <a:spLocks noChangeArrowheads="1"/>
              </p:cNvSpPr>
              <p:nvPr/>
            </p:nvSpPr>
            <p:spPr bwMode="auto">
              <a:xfrm>
                <a:off x="875" y="1440"/>
                <a:ext cx="709" cy="576"/>
              </a:xfrm>
              <a:prstGeom prst="hexagon">
                <a:avLst>
                  <a:gd name="adj" fmla="val 30773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16" name="Line 24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2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7" name="Line 25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8" name="Line 26"/>
              <p:cNvSpPr>
                <a:spLocks noChangeShapeType="1"/>
              </p:cNvSpPr>
              <p:nvPr/>
            </p:nvSpPr>
            <p:spPr bwMode="auto">
              <a:xfrm flipH="1">
                <a:off x="1392" y="129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9" name="Line 27"/>
              <p:cNvSpPr>
                <a:spLocks noChangeShapeType="1"/>
              </p:cNvSpPr>
              <p:nvPr/>
            </p:nvSpPr>
            <p:spPr bwMode="auto">
              <a:xfrm>
                <a:off x="912" y="129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0" name="Line 28"/>
              <p:cNvSpPr>
                <a:spLocks noChangeShapeType="1"/>
              </p:cNvSpPr>
              <p:nvPr/>
            </p:nvSpPr>
            <p:spPr bwMode="auto">
              <a:xfrm>
                <a:off x="1392" y="201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821" name="Oval 29"/>
            <p:cNvSpPr>
              <a:spLocks noChangeArrowheads="1"/>
            </p:cNvSpPr>
            <p:nvPr/>
          </p:nvSpPr>
          <p:spPr bwMode="auto">
            <a:xfrm>
              <a:off x="1217" y="672"/>
              <a:ext cx="238" cy="24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2" name="Oval 30"/>
            <p:cNvSpPr>
              <a:spLocks noChangeArrowheads="1"/>
            </p:cNvSpPr>
            <p:nvPr/>
          </p:nvSpPr>
          <p:spPr bwMode="auto">
            <a:xfrm>
              <a:off x="1442" y="672"/>
              <a:ext cx="238" cy="24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Oval 31"/>
            <p:cNvSpPr>
              <a:spLocks noChangeArrowheads="1"/>
            </p:cNvSpPr>
            <p:nvPr/>
          </p:nvSpPr>
          <p:spPr bwMode="auto">
            <a:xfrm>
              <a:off x="1202" y="1680"/>
              <a:ext cx="238" cy="24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4" name="Oval 32"/>
            <p:cNvSpPr>
              <a:spLocks noChangeArrowheads="1"/>
            </p:cNvSpPr>
            <p:nvPr/>
          </p:nvSpPr>
          <p:spPr bwMode="auto">
            <a:xfrm>
              <a:off x="1440" y="1680"/>
              <a:ext cx="238" cy="24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28600" y="5078413"/>
            <a:ext cx="5562600" cy="1398587"/>
            <a:chOff x="360" y="3054"/>
            <a:chExt cx="3864" cy="833"/>
          </a:xfrm>
        </p:grpSpPr>
        <p:sp>
          <p:nvSpPr>
            <p:cNvPr id="161826" name="Line 34"/>
            <p:cNvSpPr>
              <a:spLocks noChangeShapeType="1"/>
            </p:cNvSpPr>
            <p:nvPr/>
          </p:nvSpPr>
          <p:spPr bwMode="auto">
            <a:xfrm flipH="1">
              <a:off x="598" y="3748"/>
              <a:ext cx="143" cy="1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27" name="Line 35"/>
            <p:cNvSpPr>
              <a:spLocks noChangeShapeType="1"/>
            </p:cNvSpPr>
            <p:nvPr/>
          </p:nvSpPr>
          <p:spPr bwMode="auto">
            <a:xfrm>
              <a:off x="360" y="3471"/>
              <a:ext cx="2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28" name="Line 36"/>
            <p:cNvSpPr>
              <a:spLocks noChangeShapeType="1"/>
            </p:cNvSpPr>
            <p:nvPr/>
          </p:nvSpPr>
          <p:spPr bwMode="auto">
            <a:xfrm flipH="1">
              <a:off x="1074" y="3054"/>
              <a:ext cx="143" cy="1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29" name="Line 37"/>
            <p:cNvSpPr>
              <a:spLocks noChangeShapeType="1"/>
            </p:cNvSpPr>
            <p:nvPr/>
          </p:nvSpPr>
          <p:spPr bwMode="auto">
            <a:xfrm>
              <a:off x="598" y="3054"/>
              <a:ext cx="143" cy="1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30" name="Line 38"/>
            <p:cNvSpPr>
              <a:spLocks noChangeShapeType="1"/>
            </p:cNvSpPr>
            <p:nvPr/>
          </p:nvSpPr>
          <p:spPr bwMode="auto">
            <a:xfrm>
              <a:off x="1074" y="3748"/>
              <a:ext cx="143" cy="1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561" y="3168"/>
              <a:ext cx="3663" cy="628"/>
              <a:chOff x="561" y="3164"/>
              <a:chExt cx="3663" cy="628"/>
            </a:xfrm>
          </p:grpSpPr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2232" y="3264"/>
                <a:ext cx="1095" cy="417"/>
                <a:chOff x="672" y="1296"/>
                <a:chExt cx="1104" cy="864"/>
              </a:xfrm>
            </p:grpSpPr>
            <p:sp>
              <p:nvSpPr>
                <p:cNvPr id="16183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912" y="201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34" name="AutoShape 42"/>
                <p:cNvSpPr>
                  <a:spLocks noChangeArrowheads="1"/>
                </p:cNvSpPr>
                <p:nvPr/>
              </p:nvSpPr>
              <p:spPr bwMode="auto">
                <a:xfrm>
                  <a:off x="875" y="1440"/>
                  <a:ext cx="709" cy="576"/>
                </a:xfrm>
                <a:prstGeom prst="hexagon">
                  <a:avLst>
                    <a:gd name="adj" fmla="val 30773"/>
                    <a:gd name="vf" fmla="val 11547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35" name="Line 43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20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36" name="Line 44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37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392" y="129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38" name="Line 46"/>
                <p:cNvSpPr>
                  <a:spLocks noChangeShapeType="1"/>
                </p:cNvSpPr>
                <p:nvPr/>
              </p:nvSpPr>
              <p:spPr bwMode="auto">
                <a:xfrm>
                  <a:off x="912" y="129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39" name="Line 47"/>
                <p:cNvSpPr>
                  <a:spLocks noChangeShapeType="1"/>
                </p:cNvSpPr>
                <p:nvPr/>
              </p:nvSpPr>
              <p:spPr bwMode="auto">
                <a:xfrm>
                  <a:off x="1392" y="201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8"/>
              <p:cNvGrpSpPr>
                <a:grpSpLocks/>
              </p:cNvGrpSpPr>
              <p:nvPr/>
            </p:nvGrpSpPr>
            <p:grpSpPr bwMode="auto">
              <a:xfrm>
                <a:off x="1272" y="3164"/>
                <a:ext cx="1095" cy="628"/>
                <a:chOff x="672" y="1296"/>
                <a:chExt cx="1104" cy="864"/>
              </a:xfrm>
            </p:grpSpPr>
            <p:sp>
              <p:nvSpPr>
                <p:cNvPr id="16184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912" y="201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42" name="AutoShape 50"/>
                <p:cNvSpPr>
                  <a:spLocks noChangeArrowheads="1"/>
                </p:cNvSpPr>
                <p:nvPr/>
              </p:nvSpPr>
              <p:spPr bwMode="auto">
                <a:xfrm>
                  <a:off x="875" y="1440"/>
                  <a:ext cx="709" cy="576"/>
                </a:xfrm>
                <a:prstGeom prst="hexagon">
                  <a:avLst>
                    <a:gd name="adj" fmla="val 30773"/>
                    <a:gd name="vf" fmla="val 11547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43" name="Line 51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20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44" name="Line 52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45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392" y="129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46" name="Line 54"/>
                <p:cNvSpPr>
                  <a:spLocks noChangeShapeType="1"/>
                </p:cNvSpPr>
                <p:nvPr/>
              </p:nvSpPr>
              <p:spPr bwMode="auto">
                <a:xfrm>
                  <a:off x="912" y="129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47" name="Line 55"/>
                <p:cNvSpPr>
                  <a:spLocks noChangeShapeType="1"/>
                </p:cNvSpPr>
                <p:nvPr/>
              </p:nvSpPr>
              <p:spPr bwMode="auto">
                <a:xfrm>
                  <a:off x="1392" y="201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1848" name="AutoShape 56"/>
              <p:cNvSpPr>
                <a:spLocks noChangeArrowheads="1"/>
              </p:cNvSpPr>
              <p:nvPr/>
            </p:nvSpPr>
            <p:spPr bwMode="auto">
              <a:xfrm>
                <a:off x="561" y="3193"/>
                <a:ext cx="704" cy="555"/>
              </a:xfrm>
              <a:prstGeom prst="hexagon">
                <a:avLst>
                  <a:gd name="adj" fmla="val 31712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7"/>
              <p:cNvGrpSpPr>
                <a:grpSpLocks/>
              </p:cNvGrpSpPr>
              <p:nvPr/>
            </p:nvGrpSpPr>
            <p:grpSpPr bwMode="auto">
              <a:xfrm>
                <a:off x="3129" y="3360"/>
                <a:ext cx="1095" cy="214"/>
                <a:chOff x="672" y="1296"/>
                <a:chExt cx="1104" cy="864"/>
              </a:xfrm>
            </p:grpSpPr>
            <p:sp>
              <p:nvSpPr>
                <p:cNvPr id="16185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912" y="201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51" name="AutoShape 59"/>
                <p:cNvSpPr>
                  <a:spLocks noChangeArrowheads="1"/>
                </p:cNvSpPr>
                <p:nvPr/>
              </p:nvSpPr>
              <p:spPr bwMode="auto">
                <a:xfrm>
                  <a:off x="875" y="1440"/>
                  <a:ext cx="709" cy="576"/>
                </a:xfrm>
                <a:prstGeom prst="hexagon">
                  <a:avLst>
                    <a:gd name="adj" fmla="val 30773"/>
                    <a:gd name="vf" fmla="val 11547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52" name="Line 60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20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53" name="Line 61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54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392" y="129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55" name="Line 63"/>
                <p:cNvSpPr>
                  <a:spLocks noChangeShapeType="1"/>
                </p:cNvSpPr>
                <p:nvPr/>
              </p:nvSpPr>
              <p:spPr bwMode="auto">
                <a:xfrm>
                  <a:off x="912" y="129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56" name="Line 64"/>
                <p:cNvSpPr>
                  <a:spLocks noChangeShapeType="1"/>
                </p:cNvSpPr>
                <p:nvPr/>
              </p:nvSpPr>
              <p:spPr bwMode="auto">
                <a:xfrm>
                  <a:off x="1392" y="2016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1857" name="Oval 65"/>
          <p:cNvSpPr>
            <a:spLocks noChangeArrowheads="1"/>
          </p:cNvSpPr>
          <p:nvPr/>
        </p:nvSpPr>
        <p:spPr bwMode="auto">
          <a:xfrm>
            <a:off x="990600" y="3581400"/>
            <a:ext cx="304800" cy="228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58" name="Text Box 66"/>
          <p:cNvSpPr txBox="1">
            <a:spLocks noChangeArrowheads="1"/>
          </p:cNvSpPr>
          <p:nvPr/>
        </p:nvSpPr>
        <p:spPr bwMode="auto">
          <a:xfrm>
            <a:off x="6444208" y="4365104"/>
            <a:ext cx="2225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r-FR" sz="2000" dirty="0" err="1">
                <a:effectLst/>
              </a:rPr>
              <a:t>Lattice</a:t>
            </a:r>
            <a:r>
              <a:rPr lang="fr-FR" sz="2000" dirty="0">
                <a:effectLst/>
              </a:rPr>
              <a:t> relaxation: </a:t>
            </a:r>
            <a:r>
              <a:rPr lang="fr-FR" sz="2000" dirty="0" err="1">
                <a:effectLst/>
              </a:rPr>
              <a:t>phenyl</a:t>
            </a:r>
            <a:r>
              <a:rPr lang="fr-FR" sz="2000" dirty="0">
                <a:effectLst/>
              </a:rPr>
              <a:t> ring libration</a:t>
            </a:r>
          </a:p>
          <a:p>
            <a:pPr eaLnBrk="0" hangingPunct="0"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r-FR" sz="2000" dirty="0">
                <a:effectLst/>
              </a:rPr>
              <a:t>Torsion angle </a:t>
            </a:r>
          </a:p>
          <a:p>
            <a:pPr eaLnBrk="0" hangingPunct="0"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r-FR" sz="2000" dirty="0">
                <a:effectLst/>
              </a:rPr>
              <a:t>20</a:t>
            </a:r>
            <a:r>
              <a:rPr lang="fr-FR" sz="2000" baseline="50000" dirty="0">
                <a:effectLst/>
              </a:rPr>
              <a:t>o</a:t>
            </a:r>
            <a:r>
              <a:rPr lang="fr-FR" sz="2000" dirty="0">
                <a:effectLst/>
              </a:rPr>
              <a:t> for </a:t>
            </a:r>
            <a:r>
              <a:rPr lang="fr-FR" sz="2000" dirty="0" err="1">
                <a:effectLst/>
              </a:rPr>
              <a:t>PPV</a:t>
            </a:r>
            <a:r>
              <a:rPr lang="fr-FR" sz="2000" dirty="0">
                <a:effectLst/>
              </a:rPr>
              <a:t> and</a:t>
            </a:r>
          </a:p>
          <a:p>
            <a:pPr eaLnBrk="0" hangingPunct="0"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fr-FR" sz="2000" dirty="0">
                <a:effectLst/>
              </a:rPr>
              <a:t> 30</a:t>
            </a:r>
            <a:r>
              <a:rPr lang="fr-FR" sz="2000" baseline="50000" dirty="0">
                <a:effectLst/>
              </a:rPr>
              <a:t>o</a:t>
            </a:r>
            <a:r>
              <a:rPr lang="fr-FR" sz="2000" dirty="0">
                <a:effectLst/>
              </a:rPr>
              <a:t> for PPP</a:t>
            </a:r>
            <a:endParaRPr lang="fr-FR" dirty="0">
              <a:effectLst/>
            </a:endParaRPr>
          </a:p>
        </p:txBody>
      </p:sp>
      <p:sp>
        <p:nvSpPr>
          <p:cNvPr id="161859" name="Text Box 67"/>
          <p:cNvSpPr txBox="1">
            <a:spLocks noChangeArrowheads="1"/>
          </p:cNvSpPr>
          <p:nvPr/>
        </p:nvSpPr>
        <p:spPr bwMode="auto">
          <a:xfrm>
            <a:off x="5516563" y="1073150"/>
            <a:ext cx="33988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0">
                <a:solidFill>
                  <a:schemeClr val="accent2"/>
                </a:solidFill>
                <a:effectLst/>
                <a:sym typeface="Symbol" pitchFamily="18" charset="2"/>
              </a:rPr>
              <a:t> </a:t>
            </a:r>
            <a:r>
              <a:rPr lang="en-US" sz="2000" b="0">
                <a:solidFill>
                  <a:schemeClr val="accent2"/>
                </a:solidFill>
                <a:effectLst/>
                <a:sym typeface="Symbol" pitchFamily="18" charset="2"/>
              </a:rPr>
              <a:t>electron interaction (</a:t>
            </a:r>
            <a:r>
              <a:rPr lang="en-US" sz="2000" b="0" i="1">
                <a:solidFill>
                  <a:schemeClr val="accent2"/>
                </a:solidFill>
                <a:effectLst/>
                <a:sym typeface="Symbol" pitchFamily="18" charset="2"/>
              </a:rPr>
              <a:t>flat arrangement</a:t>
            </a:r>
            <a:r>
              <a:rPr lang="en-US" sz="2000" b="0">
                <a:solidFill>
                  <a:schemeClr val="accent2"/>
                </a:solidFill>
                <a:effectLst/>
                <a:sym typeface="Symbol" pitchFamily="18" charset="2"/>
              </a:rPr>
              <a:t> of  phenyl rings) competes with Van der Waals hydrogene repulsion (</a:t>
            </a:r>
            <a:r>
              <a:rPr lang="en-US" sz="2000" b="0" i="1">
                <a:solidFill>
                  <a:schemeClr val="accent2"/>
                </a:solidFill>
                <a:effectLst/>
                <a:sym typeface="Symbol" pitchFamily="18" charset="2"/>
              </a:rPr>
              <a:t>perpendicular arrangement</a:t>
            </a:r>
            <a:r>
              <a:rPr lang="en-US" sz="2000" b="0">
                <a:solidFill>
                  <a:schemeClr val="accent2"/>
                </a:solidFill>
                <a:effectLst/>
                <a:sym typeface="Symbol" pitchFamily="18" charset="2"/>
              </a:rPr>
              <a:t> of  phenyl rings)</a:t>
            </a:r>
            <a:endParaRPr lang="en-US" sz="2000" b="0"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152400" y="3997325"/>
          <a:ext cx="5745163" cy="574675"/>
        </p:xfrm>
        <a:graphic>
          <a:graphicData uri="http://schemas.openxmlformats.org/presentationml/2006/ole">
            <p:oleObj spid="_x0000_s370690" r:id="rId4" imgW="5744160" imgH="574920" progId="">
              <p:embed/>
            </p:oleObj>
          </a:graphicData>
        </a:graphic>
      </p:graphicFrame>
      <p:sp>
        <p:nvSpPr>
          <p:cNvPr id="161861" name="Line 69"/>
          <p:cNvSpPr>
            <a:spLocks noChangeShapeType="1"/>
          </p:cNvSpPr>
          <p:nvPr/>
        </p:nvSpPr>
        <p:spPr bwMode="auto">
          <a:xfrm flipV="1">
            <a:off x="1017588" y="3805238"/>
            <a:ext cx="125412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62" name="Line 70"/>
          <p:cNvSpPr>
            <a:spLocks noChangeShapeType="1"/>
          </p:cNvSpPr>
          <p:nvPr/>
        </p:nvSpPr>
        <p:spPr bwMode="auto">
          <a:xfrm flipH="1" flipV="1">
            <a:off x="1717675" y="3851275"/>
            <a:ext cx="28575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63" name="Oval 71"/>
          <p:cNvSpPr>
            <a:spLocks noChangeArrowheads="1"/>
          </p:cNvSpPr>
          <p:nvPr/>
        </p:nvSpPr>
        <p:spPr bwMode="auto">
          <a:xfrm>
            <a:off x="1524000" y="3733800"/>
            <a:ext cx="304800" cy="228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64" name="Line 72"/>
          <p:cNvSpPr>
            <a:spLocks noChangeShapeType="1"/>
          </p:cNvSpPr>
          <p:nvPr/>
        </p:nvSpPr>
        <p:spPr bwMode="auto">
          <a:xfrm flipH="1">
            <a:off x="1884363" y="4572000"/>
            <a:ext cx="777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65" name="Oval 73"/>
          <p:cNvSpPr>
            <a:spLocks noChangeArrowheads="1"/>
          </p:cNvSpPr>
          <p:nvPr/>
        </p:nvSpPr>
        <p:spPr bwMode="auto">
          <a:xfrm>
            <a:off x="1676400" y="4800600"/>
            <a:ext cx="304800" cy="228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66" name="Line 74"/>
          <p:cNvSpPr>
            <a:spLocks noChangeShapeType="1"/>
          </p:cNvSpPr>
          <p:nvPr/>
        </p:nvSpPr>
        <p:spPr bwMode="auto">
          <a:xfrm>
            <a:off x="1017588" y="4572000"/>
            <a:ext cx="2381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67" name="Oval 75"/>
          <p:cNvSpPr>
            <a:spLocks noChangeArrowheads="1"/>
          </p:cNvSpPr>
          <p:nvPr/>
        </p:nvSpPr>
        <p:spPr bwMode="auto">
          <a:xfrm>
            <a:off x="1143000" y="4724400"/>
            <a:ext cx="304800" cy="228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68" name="Freeform 76"/>
          <p:cNvSpPr>
            <a:spLocks/>
          </p:cNvSpPr>
          <p:nvPr/>
        </p:nvSpPr>
        <p:spPr bwMode="auto">
          <a:xfrm>
            <a:off x="1219200" y="4267200"/>
            <a:ext cx="304800" cy="2286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44" y="144"/>
              </a:cxn>
              <a:cxn ang="0">
                <a:pos x="0" y="0"/>
              </a:cxn>
            </a:cxnLst>
            <a:rect l="0" t="0" r="r" b="b"/>
            <a:pathLst>
              <a:path w="192" h="144">
                <a:moveTo>
                  <a:pt x="192" y="0"/>
                </a:moveTo>
                <a:cubicBezTo>
                  <a:pt x="184" y="72"/>
                  <a:pt x="176" y="144"/>
                  <a:pt x="144" y="144"/>
                </a:cubicBezTo>
                <a:cubicBezTo>
                  <a:pt x="112" y="144"/>
                  <a:pt x="56" y="72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69" name="Freeform 77"/>
          <p:cNvSpPr>
            <a:spLocks/>
          </p:cNvSpPr>
          <p:nvPr/>
        </p:nvSpPr>
        <p:spPr bwMode="auto">
          <a:xfrm rot="-10800000">
            <a:off x="1600200" y="4038600"/>
            <a:ext cx="228600" cy="2286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44" y="144"/>
              </a:cxn>
              <a:cxn ang="0">
                <a:pos x="0" y="0"/>
              </a:cxn>
            </a:cxnLst>
            <a:rect l="0" t="0" r="r" b="b"/>
            <a:pathLst>
              <a:path w="192" h="144">
                <a:moveTo>
                  <a:pt x="192" y="0"/>
                </a:moveTo>
                <a:cubicBezTo>
                  <a:pt x="184" y="72"/>
                  <a:pt x="176" y="144"/>
                  <a:pt x="144" y="144"/>
                </a:cubicBezTo>
                <a:cubicBezTo>
                  <a:pt x="112" y="144"/>
                  <a:pt x="56" y="72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6588224" y="3356992"/>
          <a:ext cx="2159000" cy="466725"/>
        </p:xfrm>
        <a:graphic>
          <a:graphicData uri="http://schemas.openxmlformats.org/presentationml/2006/ole">
            <p:oleObj spid="_x0000_s370691" name="Equation" r:id="rId5" imgW="9396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95DC-FD8F-49C1-8876-A01B99893207}" type="slidenum">
              <a:rPr lang="fr-FR"/>
              <a:pPr/>
              <a:t>53</a:t>
            </a:fld>
            <a:endParaRPr lang="fr-FR"/>
          </a:p>
        </p:txBody>
      </p:sp>
      <p:grpSp>
        <p:nvGrpSpPr>
          <p:cNvPr id="2" name="Group 1140"/>
          <p:cNvGrpSpPr>
            <a:grpSpLocks/>
          </p:cNvGrpSpPr>
          <p:nvPr/>
        </p:nvGrpSpPr>
        <p:grpSpPr bwMode="auto">
          <a:xfrm>
            <a:off x="179211" y="762000"/>
            <a:ext cx="3200400" cy="3563938"/>
            <a:chOff x="104" y="2112"/>
            <a:chExt cx="2592" cy="2245"/>
          </a:xfrm>
        </p:grpSpPr>
        <p:pic>
          <p:nvPicPr>
            <p:cNvPr id="193653" name="Picture 11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" y="2341"/>
              <a:ext cx="2592" cy="2016"/>
            </a:xfrm>
            <a:prstGeom prst="rect">
              <a:avLst/>
            </a:prstGeom>
            <a:noFill/>
          </p:spPr>
        </p:pic>
        <p:sp>
          <p:nvSpPr>
            <p:cNvPr id="193654" name="Text Box 1142"/>
            <p:cNvSpPr txBox="1">
              <a:spLocks noChangeArrowheads="1"/>
            </p:cNvSpPr>
            <p:nvPr/>
          </p:nvSpPr>
          <p:spPr bwMode="auto">
            <a:xfrm>
              <a:off x="432" y="2112"/>
              <a:ext cx="225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0" dirty="0">
                  <a:solidFill>
                    <a:schemeClr val="accent2"/>
                  </a:solidFill>
                  <a:effectLst/>
                </a:rPr>
                <a:t>Stimulated Emission </a:t>
              </a:r>
              <a:r>
                <a:rPr lang="en-US" sz="2000" b="0" dirty="0" smtClean="0">
                  <a:solidFill>
                    <a:schemeClr val="accent2"/>
                  </a:solidFill>
                  <a:effectLst/>
                </a:rPr>
                <a:t/>
              </a:r>
              <a:br>
                <a:rPr lang="en-US" sz="2000" b="0" dirty="0" smtClean="0">
                  <a:solidFill>
                    <a:schemeClr val="accent2"/>
                  </a:solidFill>
                  <a:effectLst/>
                </a:rPr>
              </a:br>
              <a:r>
                <a:rPr lang="en-US" sz="2000" b="0" dirty="0" smtClean="0">
                  <a:solidFill>
                    <a:schemeClr val="accent2"/>
                  </a:solidFill>
                  <a:effectLst/>
                </a:rPr>
                <a:t>red-shift</a:t>
              </a:r>
              <a:endParaRPr lang="en-US" sz="2000" b="0" dirty="0"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193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953000" cy="533400"/>
          </a:xfrm>
          <a:solidFill>
            <a:srgbClr val="FFFF66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b="1">
                <a:solidFill>
                  <a:srgbClr val="993366"/>
                </a:solidFill>
                <a:latin typeface="Comic Sans MS" pitchFamily="66" charset="0"/>
              </a:rPr>
              <a:t>Polaronic effects: SE and PL</a:t>
            </a:r>
            <a:endParaRPr lang="en-US"/>
          </a:p>
        </p:txBody>
      </p:sp>
      <p:sp>
        <p:nvSpPr>
          <p:cNvPr id="193655" name="Text Box 1143"/>
          <p:cNvSpPr txBox="1">
            <a:spLocks noChangeArrowheads="1"/>
          </p:cNvSpPr>
          <p:nvPr/>
        </p:nvSpPr>
        <p:spPr bwMode="auto">
          <a:xfrm>
            <a:off x="593725" y="4927600"/>
            <a:ext cx="1311275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 err="1">
                <a:effectLst/>
              </a:rPr>
              <a:t>Lanzanni</a:t>
            </a:r>
            <a:r>
              <a:rPr lang="en-US" sz="2000" b="0" dirty="0">
                <a:effectLst/>
              </a:rPr>
              <a:t> et al, 2002</a:t>
            </a:r>
            <a:endParaRPr lang="en-US" dirty="0">
              <a:effectLst/>
            </a:endParaRPr>
          </a:p>
        </p:txBody>
      </p:sp>
      <p:pic>
        <p:nvPicPr>
          <p:cNvPr id="193656" name="Picture 1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304800"/>
            <a:ext cx="326707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657" name="Picture 1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599" y="3705225"/>
            <a:ext cx="3250015" cy="289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658" name="Line 1146"/>
          <p:cNvSpPr>
            <a:spLocks noChangeShapeType="1"/>
          </p:cNvSpPr>
          <p:nvPr/>
        </p:nvSpPr>
        <p:spPr bwMode="auto">
          <a:xfrm rot="438519">
            <a:off x="6977063" y="534988"/>
            <a:ext cx="0" cy="903287"/>
          </a:xfrm>
          <a:prstGeom prst="line">
            <a:avLst/>
          </a:prstGeom>
          <a:noFill/>
          <a:ln w="9525">
            <a:solidFill>
              <a:srgbClr val="FF5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661" name="Line 1149"/>
          <p:cNvSpPr>
            <a:spLocks noChangeShapeType="1"/>
          </p:cNvSpPr>
          <p:nvPr/>
        </p:nvSpPr>
        <p:spPr bwMode="auto">
          <a:xfrm>
            <a:off x="6934200" y="1436688"/>
            <a:ext cx="0" cy="925512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3662" name="Picture 1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9382" y="3476625"/>
            <a:ext cx="3488968" cy="319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664" name="Text Box 1152"/>
          <p:cNvSpPr txBox="1">
            <a:spLocks noChangeArrowheads="1"/>
          </p:cNvSpPr>
          <p:nvPr/>
        </p:nvSpPr>
        <p:spPr bwMode="auto">
          <a:xfrm>
            <a:off x="251520" y="6165304"/>
            <a:ext cx="192200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>
                <a:effectLst/>
              </a:rPr>
              <a:t>Hayes et al, </a:t>
            </a:r>
            <a:r>
              <a:rPr lang="en-US" sz="1800" b="0" dirty="0" smtClean="0">
                <a:effectLst/>
              </a:rPr>
              <a:t>(1995)</a:t>
            </a:r>
            <a:endParaRPr lang="en-US" dirty="0">
              <a:effectLst/>
            </a:endParaRPr>
          </a:p>
        </p:txBody>
      </p:sp>
      <p:sp>
        <p:nvSpPr>
          <p:cNvPr id="193665" name="Line 1153"/>
          <p:cNvSpPr>
            <a:spLocks noChangeShapeType="1"/>
          </p:cNvSpPr>
          <p:nvPr/>
        </p:nvSpPr>
        <p:spPr bwMode="auto">
          <a:xfrm>
            <a:off x="3962400" y="4622800"/>
            <a:ext cx="0" cy="711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666" name="Line 1154"/>
          <p:cNvSpPr>
            <a:spLocks noChangeShapeType="1"/>
          </p:cNvSpPr>
          <p:nvPr/>
        </p:nvSpPr>
        <p:spPr bwMode="auto">
          <a:xfrm rot="21281286" flipH="1">
            <a:off x="4267200" y="3705225"/>
            <a:ext cx="187325" cy="714375"/>
          </a:xfrm>
          <a:prstGeom prst="line">
            <a:avLst/>
          </a:prstGeom>
          <a:noFill/>
          <a:ln w="9525">
            <a:solidFill>
              <a:srgbClr val="FF5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E036-4EA4-42CC-8CCC-474DB3F9818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effectLst/>
                <a:latin typeface="+mn-lt"/>
              </a:rPr>
              <a:t>Which tools do we dispose? What kind of feature can we study?</a:t>
            </a:r>
          </a:p>
          <a:p>
            <a:r>
              <a:rPr lang="en-US" sz="2200" b="1" dirty="0" smtClean="0">
                <a:effectLst/>
              </a:rPr>
              <a:t>Linear optics:</a:t>
            </a:r>
            <a:endParaRPr lang="en-US" sz="2200" b="1" dirty="0" smtClean="0">
              <a:effectLst/>
              <a:latin typeface="+mn-lt"/>
            </a:endParaRPr>
          </a:p>
          <a:p>
            <a:pPr marL="457200" indent="-457200">
              <a:buAutoNum type="arabicPeriod"/>
            </a:pPr>
            <a:r>
              <a:rPr lang="en-US" sz="2200" b="0" dirty="0" smtClean="0">
                <a:effectLst/>
                <a:latin typeface="+mn-lt"/>
              </a:rPr>
              <a:t>Absorption gives the spectrum of virgin excitations.</a:t>
            </a:r>
          </a:p>
          <a:p>
            <a:pPr marL="457200" indent="-457200">
              <a:buAutoNum type="arabicPeriod"/>
            </a:pPr>
            <a:r>
              <a:rPr lang="en-US" sz="2200" b="0" dirty="0" smtClean="0">
                <a:effectLst/>
                <a:latin typeface="+mn-lt"/>
              </a:rPr>
              <a:t>Emission gives the spectrum of </a:t>
            </a:r>
            <a:r>
              <a:rPr lang="en-US" sz="2200" b="0" dirty="0" smtClean="0">
                <a:effectLst/>
              </a:rPr>
              <a:t>reconstructed </a:t>
            </a:r>
            <a:r>
              <a:rPr lang="en-US" sz="2200" b="0" dirty="0" smtClean="0">
                <a:effectLst/>
                <a:latin typeface="+mn-lt"/>
              </a:rPr>
              <a:t>excitations (</a:t>
            </a:r>
            <a:r>
              <a:rPr lang="en-US" sz="2200" b="0" dirty="0" err="1" smtClean="0">
                <a:effectLst/>
                <a:latin typeface="+mn-lt"/>
              </a:rPr>
              <a:t>polarons</a:t>
            </a:r>
            <a:r>
              <a:rPr lang="en-US" sz="2200" b="0" dirty="0" smtClean="0">
                <a:effectLst/>
                <a:latin typeface="+mn-lt"/>
              </a:rPr>
              <a:t>).</a:t>
            </a:r>
          </a:p>
          <a:p>
            <a:pPr marL="457200" indent="-457200">
              <a:buAutoNum type="arabicPeriod"/>
            </a:pPr>
            <a:r>
              <a:rPr lang="en-US" sz="2200" b="0" dirty="0" smtClean="0">
                <a:effectLst/>
                <a:latin typeface="+mn-lt"/>
              </a:rPr>
              <a:t>Time resolved emission </a:t>
            </a:r>
            <a:r>
              <a:rPr lang="en-US" sz="2200" b="0" dirty="0" smtClean="0">
                <a:effectLst/>
                <a:latin typeface="+mn-lt"/>
              </a:rPr>
              <a:t>allows </a:t>
            </a:r>
            <a:r>
              <a:rPr lang="en-US" sz="2200" b="0" dirty="0" smtClean="0">
                <a:effectLst/>
                <a:latin typeface="+mn-lt"/>
              </a:rPr>
              <a:t>to </a:t>
            </a:r>
            <a:r>
              <a:rPr lang="en-US" sz="2200" dirty="0" smtClean="0"/>
              <a:t>watch</a:t>
            </a:r>
            <a:r>
              <a:rPr lang="en-US" sz="2200" b="0" dirty="0" smtClean="0">
                <a:effectLst/>
                <a:latin typeface="+mn-lt"/>
              </a:rPr>
              <a:t> </a:t>
            </a:r>
            <a:r>
              <a:rPr lang="en-US" sz="2200" b="0" dirty="0" smtClean="0">
                <a:effectLst/>
                <a:latin typeface="+mn-lt"/>
              </a:rPr>
              <a:t>the reconstruction in real time.</a:t>
            </a:r>
          </a:p>
          <a:p>
            <a:pPr marL="457200" indent="-457200"/>
            <a:r>
              <a:rPr lang="en-US" sz="2200" b="1" dirty="0" smtClean="0">
                <a:effectLst/>
                <a:latin typeface="+mn-lt"/>
              </a:rPr>
              <a:t>Nonlinear Optics</a:t>
            </a:r>
            <a:r>
              <a:rPr lang="en-US" sz="2200" b="0" dirty="0" smtClean="0">
                <a:effectLst/>
                <a:latin typeface="+mn-lt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200" b="0" dirty="0" smtClean="0">
                <a:effectLst/>
                <a:latin typeface="+mn-lt"/>
              </a:rPr>
              <a:t>Stimulated emission SE. A small probe illumination  provokes emission from earlier pumped excitations at the probe frequency. </a:t>
            </a:r>
            <a:r>
              <a:rPr lang="en-US" sz="2200" b="0" dirty="0" smtClean="0">
                <a:effectLst/>
                <a:latin typeface="+mn-lt"/>
              </a:rPr>
              <a:t/>
            </a:r>
            <a:br>
              <a:rPr lang="en-US" sz="2200" b="0" dirty="0" smtClean="0">
                <a:effectLst/>
                <a:latin typeface="+mn-lt"/>
              </a:rPr>
            </a:br>
            <a:r>
              <a:rPr lang="en-US" sz="2200" b="0" dirty="0" smtClean="0">
                <a:effectLst/>
                <a:latin typeface="+mn-lt"/>
              </a:rPr>
              <a:t>Einstein </a:t>
            </a:r>
            <a:r>
              <a:rPr lang="en-US" sz="2200" b="0" dirty="0" smtClean="0">
                <a:effectLst/>
                <a:latin typeface="+mn-lt"/>
              </a:rPr>
              <a:t>principle (from Bose statistics of </a:t>
            </a:r>
            <a:r>
              <a:rPr lang="en-US" sz="2200" dirty="0" smtClean="0"/>
              <a:t>photons:</a:t>
            </a:r>
            <a:r>
              <a:rPr lang="en-US" sz="2200" b="0" dirty="0" smtClean="0">
                <a:effectLst/>
                <a:latin typeface="+mn-lt"/>
              </a:rPr>
              <a:t>) </a:t>
            </a:r>
            <a:br>
              <a:rPr lang="en-US" sz="2200" b="0" dirty="0" smtClean="0">
                <a:effectLst/>
                <a:latin typeface="+mn-lt"/>
              </a:rPr>
            </a:br>
            <a:r>
              <a:rPr lang="en-US" sz="2200" b="0" dirty="0" smtClean="0">
                <a:effectLst/>
                <a:latin typeface="+mn-lt"/>
              </a:rPr>
              <a:t>the </a:t>
            </a:r>
            <a:r>
              <a:rPr lang="en-US" sz="2200" b="0" dirty="0" smtClean="0">
                <a:effectLst/>
                <a:latin typeface="+mn-lt"/>
              </a:rPr>
              <a:t>SE of even one photon ~ number of </a:t>
            </a:r>
            <a:r>
              <a:rPr lang="en-US" sz="2200" dirty="0" smtClean="0"/>
              <a:t>photons</a:t>
            </a:r>
            <a:r>
              <a:rPr lang="en-US" sz="2200" b="0" dirty="0" smtClean="0">
                <a:effectLst/>
                <a:latin typeface="+mn-lt"/>
              </a:rPr>
              <a:t> </a:t>
            </a:r>
            <a:r>
              <a:rPr lang="en-US" sz="2200" b="0" dirty="0" smtClean="0">
                <a:effectLst/>
                <a:latin typeface="+mn-lt"/>
              </a:rPr>
              <a:t>at this energy.</a:t>
            </a:r>
          </a:p>
          <a:p>
            <a:pPr marL="457200" indent="-457200">
              <a:buAutoNum type="arabicPeriod"/>
            </a:pPr>
            <a:r>
              <a:rPr lang="en-US" sz="2200" b="0" dirty="0" err="1" smtClean="0">
                <a:effectLst/>
                <a:latin typeface="+mn-lt"/>
              </a:rPr>
              <a:t>Photoinduced</a:t>
            </a:r>
            <a:r>
              <a:rPr lang="en-US" sz="2200" b="0" dirty="0" smtClean="0">
                <a:effectLst/>
                <a:latin typeface="+mn-lt"/>
              </a:rPr>
              <a:t> absorption PA. The basic </a:t>
            </a:r>
            <a:r>
              <a:rPr lang="en-US" sz="2200" b="0" dirty="0" smtClean="0">
                <a:effectLst/>
                <a:latin typeface="+mn-lt"/>
              </a:rPr>
              <a:t>excitation </a:t>
            </a:r>
            <a:r>
              <a:rPr lang="en-US" sz="2200" b="0" dirty="0" smtClean="0">
                <a:effectLst/>
                <a:latin typeface="+mn-lt"/>
              </a:rPr>
              <a:t>E1 may possess higher excited states En. Hence optical transitions from E1 to E2, etc. </a:t>
            </a:r>
            <a:r>
              <a:rPr lang="en-US" sz="2200" b="0" dirty="0" smtClean="0">
                <a:effectLst/>
                <a:latin typeface="+mn-lt"/>
              </a:rPr>
              <a:t/>
            </a:r>
            <a:br>
              <a:rPr lang="en-US" sz="2200" b="0" dirty="0" smtClean="0">
                <a:effectLst/>
                <a:latin typeface="+mn-lt"/>
              </a:rPr>
            </a:br>
            <a:r>
              <a:rPr lang="en-US" sz="2200" b="0" dirty="0" smtClean="0">
                <a:effectLst/>
                <a:latin typeface="+mn-lt"/>
              </a:rPr>
              <a:t>These </a:t>
            </a:r>
            <a:r>
              <a:rPr lang="en-US" sz="2200" b="0" dirty="0" smtClean="0">
                <a:effectLst/>
                <a:latin typeface="+mn-lt"/>
              </a:rPr>
              <a:t>allowed transitions help </a:t>
            </a:r>
            <a:r>
              <a:rPr lang="en-US" sz="2200" b="0" dirty="0" smtClean="0">
                <a:effectLst/>
                <a:latin typeface="+mn-lt"/>
              </a:rPr>
              <a:t>to identify </a:t>
            </a:r>
            <a:r>
              <a:rPr lang="en-US" sz="2200" b="0" dirty="0" smtClean="0">
                <a:effectLst/>
                <a:latin typeface="+mn-lt"/>
              </a:rPr>
              <a:t>the exciton, also they give access to states which are not accessible directly: by the odd/even symmetry</a:t>
            </a:r>
            <a:br>
              <a:rPr lang="en-US" sz="2200" b="0" dirty="0" smtClean="0">
                <a:effectLst/>
                <a:latin typeface="+mn-lt"/>
              </a:rPr>
            </a:br>
            <a:r>
              <a:rPr lang="en-US" sz="2200" b="0" dirty="0" smtClean="0">
                <a:effectLst/>
                <a:latin typeface="+mn-lt"/>
              </a:rPr>
              <a:t>allowed E0-E1+allowed E1-E2 = not allowed E0-E2</a:t>
            </a:r>
          </a:p>
          <a:p>
            <a:pPr marL="457200" indent="-457200">
              <a:buAutoNum type="arabicPeriod"/>
            </a:pPr>
            <a:r>
              <a:rPr lang="en-US" sz="2200" b="0" dirty="0" smtClean="0">
                <a:effectLst/>
                <a:latin typeface="+mn-lt"/>
              </a:rPr>
              <a:t>Photoconductivity </a:t>
            </a:r>
            <a:r>
              <a:rPr lang="en-US" sz="2200" b="0" dirty="0" smtClean="0">
                <a:effectLst/>
                <a:latin typeface="+mn-lt"/>
              </a:rPr>
              <a:t>under (stationary)  </a:t>
            </a:r>
            <a:r>
              <a:rPr lang="en-US" sz="2200" b="0" dirty="0" smtClean="0">
                <a:effectLst/>
                <a:latin typeface="+mn-lt"/>
              </a:rPr>
              <a:t>or after </a:t>
            </a:r>
            <a:r>
              <a:rPr lang="en-US" sz="2200" b="0" dirty="0" smtClean="0">
                <a:effectLst/>
                <a:latin typeface="+mn-lt"/>
              </a:rPr>
              <a:t>(transient) pumping</a:t>
            </a:r>
            <a:r>
              <a:rPr lang="en-US" sz="2200" b="0" dirty="0" smtClean="0">
                <a:effectLst/>
                <a:latin typeface="+mn-lt"/>
              </a:rPr>
              <a:t>: </a:t>
            </a:r>
            <a:r>
              <a:rPr lang="en-US" sz="2200" b="0" dirty="0" smtClean="0">
                <a:effectLst/>
                <a:latin typeface="+mn-lt"/>
              </a:rPr>
              <a:t/>
            </a:r>
            <a:br>
              <a:rPr lang="en-US" sz="2200" b="0" dirty="0" smtClean="0">
                <a:effectLst/>
                <a:latin typeface="+mn-lt"/>
              </a:rPr>
            </a:br>
            <a:r>
              <a:rPr lang="en-US" sz="2200" b="0" dirty="0" smtClean="0">
                <a:effectLst/>
                <a:latin typeface="+mn-lt"/>
              </a:rPr>
              <a:t>gives </a:t>
            </a:r>
            <a:r>
              <a:rPr lang="en-US" sz="2200" b="0" dirty="0" smtClean="0">
                <a:effectLst/>
                <a:latin typeface="+mn-lt"/>
              </a:rPr>
              <a:t>access to higher energy </a:t>
            </a:r>
            <a:r>
              <a:rPr lang="en-US" sz="2200" b="0" dirty="0" smtClean="0">
                <a:effectLst/>
                <a:latin typeface="+mn-lt"/>
              </a:rPr>
              <a:t>E&gt;</a:t>
            </a:r>
            <a:r>
              <a:rPr lang="en-US" sz="2200" b="0" dirty="0" err="1" smtClean="0">
                <a:effectLst/>
                <a:latin typeface="+mn-lt"/>
              </a:rPr>
              <a:t>Eg</a:t>
            </a:r>
            <a:r>
              <a:rPr lang="en-US" sz="2200" b="0" dirty="0" smtClean="0">
                <a:effectLst/>
                <a:latin typeface="+mn-lt"/>
              </a:rPr>
              <a:t>&gt;</a:t>
            </a:r>
            <a:r>
              <a:rPr lang="en-US" sz="2200" b="0" dirty="0" err="1" smtClean="0">
                <a:effectLst/>
                <a:latin typeface="+mn-lt"/>
              </a:rPr>
              <a:t>Eex</a:t>
            </a:r>
            <a:r>
              <a:rPr lang="en-US" sz="2200" b="0" dirty="0" smtClean="0">
                <a:effectLst/>
                <a:latin typeface="+mn-lt"/>
              </a:rPr>
              <a:t> </a:t>
            </a:r>
            <a:r>
              <a:rPr lang="en-US" sz="2200" b="0" dirty="0" smtClean="0">
                <a:effectLst/>
                <a:latin typeface="+mn-lt"/>
              </a:rPr>
              <a:t>unbound excitations – </a:t>
            </a:r>
            <a:r>
              <a:rPr lang="en-US" sz="2200" b="0" dirty="0" smtClean="0">
                <a:effectLst/>
                <a:latin typeface="+mn-lt"/>
              </a:rPr>
              <a:t/>
            </a:r>
            <a:br>
              <a:rPr lang="en-US" sz="2200" b="0" dirty="0" smtClean="0">
                <a:effectLst/>
                <a:latin typeface="+mn-lt"/>
              </a:rPr>
            </a:br>
            <a:r>
              <a:rPr lang="en-US" sz="2200" b="0" dirty="0" smtClean="0">
                <a:effectLst/>
                <a:latin typeface="+mn-lt"/>
              </a:rPr>
              <a:t>free </a:t>
            </a:r>
            <a:r>
              <a:rPr lang="en-US" sz="2200" b="0" dirty="0" smtClean="0">
                <a:effectLst/>
                <a:latin typeface="+mn-lt"/>
              </a:rPr>
              <a:t>e-h pairs. Also to excitons with their </a:t>
            </a:r>
            <a:r>
              <a:rPr lang="en-US" sz="2200" b="0" dirty="0" smtClean="0">
                <a:effectLst/>
                <a:latin typeface="+mn-lt"/>
              </a:rPr>
              <a:t>subsequent </a:t>
            </a:r>
            <a:r>
              <a:rPr lang="en-US" sz="2200" b="0" dirty="0" smtClean="0">
                <a:effectLst/>
                <a:latin typeface="+mn-lt"/>
              </a:rPr>
              <a:t>ionization </a:t>
            </a:r>
            <a:r>
              <a:rPr lang="en-US" sz="2200" b="0" dirty="0" smtClean="0">
                <a:effectLst/>
                <a:latin typeface="+mn-lt"/>
              </a:rPr>
              <a:t/>
            </a:r>
            <a:br>
              <a:rPr lang="en-US" sz="2200" b="0" dirty="0" smtClean="0">
                <a:effectLst/>
                <a:latin typeface="+mn-lt"/>
              </a:rPr>
            </a:br>
            <a:r>
              <a:rPr lang="en-US" sz="2200" b="0" dirty="0" smtClean="0">
                <a:effectLst/>
                <a:latin typeface="+mn-lt"/>
              </a:rPr>
              <a:t>by </a:t>
            </a:r>
            <a:r>
              <a:rPr lang="en-US" sz="2200" b="0" dirty="0" smtClean="0">
                <a:effectLst/>
                <a:latin typeface="+mn-lt"/>
              </a:rPr>
              <a:t>thermal activation or applied electric field E.</a:t>
            </a:r>
          </a:p>
          <a:p>
            <a:endParaRPr lang="en-US" sz="2200" b="0" dirty="0" smtClean="0"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Combined methods.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E036-4EA4-42CC-8CCC-474DB3F9818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0" y="609600"/>
            <a:ext cx="91239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b="0" dirty="0" smtClean="0">
                <a:effectLst/>
                <a:latin typeface="+mn-lt"/>
              </a:rPr>
              <a:t>High frequency photoconductivity in combination </a:t>
            </a:r>
            <a:r>
              <a:rPr lang="en-US" sz="2200" dirty="0" smtClean="0"/>
              <a:t>with</a:t>
            </a:r>
            <a:br>
              <a:rPr lang="en-US" sz="2200" dirty="0" smtClean="0"/>
            </a:br>
            <a:r>
              <a:rPr lang="en-US" sz="2200" b="0" dirty="0" smtClean="0">
                <a:effectLst/>
                <a:latin typeface="+mn-lt"/>
              </a:rPr>
              <a:t>optical </a:t>
            </a:r>
            <a:r>
              <a:rPr lang="en-US" sz="2200" b="0" dirty="0" smtClean="0">
                <a:effectLst/>
                <a:latin typeface="+mn-lt"/>
              </a:rPr>
              <a:t>and </a:t>
            </a:r>
            <a:r>
              <a:rPr lang="en-US" sz="2200" b="0" dirty="0" err="1" smtClean="0">
                <a:effectLst/>
                <a:latin typeface="+mn-lt"/>
              </a:rPr>
              <a:t>teraHerz</a:t>
            </a:r>
            <a:r>
              <a:rPr lang="en-US" sz="2200" b="0" dirty="0" smtClean="0">
                <a:effectLst/>
                <a:latin typeface="+mn-lt"/>
              </a:rPr>
              <a:t> </a:t>
            </a:r>
            <a:r>
              <a:rPr lang="en-US" sz="2200" b="0" dirty="0" smtClean="0">
                <a:effectLst/>
                <a:latin typeface="+mn-lt"/>
              </a:rPr>
              <a:t>studies</a:t>
            </a:r>
            <a:r>
              <a:rPr lang="en-US" sz="2200" dirty="0" smtClean="0"/>
              <a:t> </a:t>
            </a:r>
            <a:r>
              <a:rPr lang="en-US" sz="2200" b="0" dirty="0" smtClean="0">
                <a:effectLst/>
                <a:latin typeface="+mn-lt"/>
              </a:rPr>
              <a:t>- </a:t>
            </a:r>
            <a:r>
              <a:rPr lang="en-US" sz="2200" b="0" dirty="0" smtClean="0">
                <a:effectLst/>
                <a:latin typeface="+mn-lt"/>
              </a:rPr>
              <a:t>In this lab.</a:t>
            </a:r>
          </a:p>
          <a:p>
            <a:r>
              <a:rPr lang="en-US" sz="2200" b="0" dirty="0" smtClean="0">
                <a:effectLst/>
                <a:latin typeface="+mn-lt"/>
              </a:rPr>
              <a:t>2. </a:t>
            </a:r>
            <a:r>
              <a:rPr lang="en-US" sz="2200" b="0" dirty="0" smtClean="0">
                <a:effectLst/>
                <a:latin typeface="+mn-lt"/>
              </a:rPr>
              <a:t>  Optical </a:t>
            </a:r>
            <a:r>
              <a:rPr lang="en-US" sz="2200" b="0" dirty="0" smtClean="0">
                <a:effectLst/>
                <a:latin typeface="+mn-lt"/>
              </a:rPr>
              <a:t>experiments within the setup of the </a:t>
            </a:r>
            <a:r>
              <a:rPr lang="en-US" sz="2200" b="0" dirty="0" err="1" smtClean="0">
                <a:effectLst/>
                <a:latin typeface="+mn-lt"/>
              </a:rPr>
              <a:t>ESR</a:t>
            </a:r>
            <a:r>
              <a:rPr lang="en-US" sz="2200" b="0" dirty="0" smtClean="0">
                <a:effectLst/>
                <a:latin typeface="+mn-lt"/>
              </a:rPr>
              <a:t> – electron spin resonance.</a:t>
            </a:r>
          </a:p>
          <a:p>
            <a:r>
              <a:rPr lang="en-US" sz="2200" dirty="0" smtClean="0"/>
              <a:t> </a:t>
            </a:r>
            <a:r>
              <a:rPr lang="en-US" sz="2200" dirty="0" smtClean="0"/>
              <a:t>     </a:t>
            </a:r>
            <a:r>
              <a:rPr lang="en-US" sz="2200" b="0" dirty="0" smtClean="0">
                <a:effectLst/>
                <a:latin typeface="+mn-lt"/>
              </a:rPr>
              <a:t>To </a:t>
            </a:r>
            <a:r>
              <a:rPr lang="en-US" sz="2200" b="0" dirty="0" smtClean="0">
                <a:effectLst/>
                <a:latin typeface="+mn-lt"/>
              </a:rPr>
              <a:t>distinguish spin-dependent effects.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4800" y="4221088"/>
            <a:ext cx="84790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E96DD7"/>
                </a:solidFill>
                <a:effectLst/>
              </a:rPr>
              <a:t>Major issues in design, understanding and improving of materials: </a:t>
            </a:r>
          </a:p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effectLst/>
              </a:rPr>
              <a:t>free e-h pair versus </a:t>
            </a:r>
            <a:r>
              <a:rPr lang="en-US" sz="2400" b="0" dirty="0" err="1" smtClean="0">
                <a:effectLst/>
              </a:rPr>
              <a:t>excitons</a:t>
            </a:r>
            <a:endParaRPr lang="en-US" sz="2400" b="0" dirty="0" smtClean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effectLst/>
              </a:rPr>
              <a:t>Singlet </a:t>
            </a:r>
            <a:r>
              <a:rPr lang="en-US" sz="2400" b="0" dirty="0" err="1" smtClean="0">
                <a:effectLst/>
              </a:rPr>
              <a:t>exciton</a:t>
            </a:r>
            <a:r>
              <a:rPr lang="en-US" sz="2400" b="0" dirty="0" smtClean="0">
                <a:effectLst/>
              </a:rPr>
              <a:t> versus triplet ones</a:t>
            </a:r>
          </a:p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effectLst/>
              </a:rPr>
              <a:t>On-chain versus </a:t>
            </a:r>
            <a:r>
              <a:rPr lang="en-US" sz="2400" b="0" dirty="0" err="1" smtClean="0">
                <a:effectLst/>
              </a:rPr>
              <a:t>interchain</a:t>
            </a:r>
            <a:r>
              <a:rPr lang="en-US" sz="2400" b="0" dirty="0" smtClean="0">
                <a:effectLst/>
              </a:rPr>
              <a:t> binding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969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effectLst/>
              </a:rPr>
              <a:t>Solar energy harvesting </a:t>
            </a:r>
            <a:r>
              <a:rPr lang="en-US" sz="2400" b="0" dirty="0" smtClean="0">
                <a:effectLst/>
              </a:rPr>
              <a:t>– needs absorption of light (</a:t>
            </a:r>
            <a:r>
              <a:rPr lang="en-US" sz="2400" b="0" dirty="0" err="1" smtClean="0">
                <a:effectLst/>
              </a:rPr>
              <a:t>exciton</a:t>
            </a:r>
            <a:r>
              <a:rPr lang="en-US" sz="2400" b="0" dirty="0" smtClean="0">
                <a:effectLst/>
              </a:rPr>
              <a:t> → e + h)</a:t>
            </a:r>
          </a:p>
          <a:p>
            <a:r>
              <a:rPr lang="en-US" sz="2400" dirty="0" smtClean="0">
                <a:solidFill>
                  <a:schemeClr val="accent6"/>
                </a:solidFill>
                <a:effectLst/>
              </a:rPr>
              <a:t>LED</a:t>
            </a:r>
            <a:r>
              <a:rPr lang="en-US" sz="2400" b="0" dirty="0" smtClean="0">
                <a:effectLst/>
              </a:rPr>
              <a:t> – needs emission of light (e + h → </a:t>
            </a:r>
            <a:r>
              <a:rPr lang="en-US" sz="2400" b="0" dirty="0" err="1" smtClean="0">
                <a:effectLst/>
              </a:rPr>
              <a:t>excitons</a:t>
            </a:r>
            <a:r>
              <a:rPr lang="en-US" sz="2400" b="0" dirty="0" smtClean="0">
                <a:effectLst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AAE7-18BB-46C6-BC81-39BF41AC047B}" type="slidenum">
              <a:rPr lang="fr-FR"/>
              <a:pPr/>
              <a:t>8</a:t>
            </a:fld>
            <a:endParaRPr lang="fr-FR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266700" y="65597"/>
            <a:ext cx="6324600" cy="609600"/>
          </a:xfrm>
          <a:solidFill>
            <a:srgbClr val="FFFF66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b="1" dirty="0">
                <a:solidFill>
                  <a:srgbClr val="D60093"/>
                </a:solidFill>
              </a:rPr>
              <a:t>Optical absorption spectra of (CH)x and </a:t>
            </a:r>
            <a:r>
              <a:rPr lang="en-US" sz="2400" b="1" dirty="0" err="1" smtClean="0">
                <a:solidFill>
                  <a:srgbClr val="D60093"/>
                </a:solidFill>
              </a:rPr>
              <a:t>PPV</a:t>
            </a:r>
            <a:endParaRPr lang="en-US" sz="2400" b="1" dirty="0">
              <a:solidFill>
                <a:srgbClr val="D60093"/>
              </a:solidFill>
            </a:endParaRPr>
          </a:p>
        </p:txBody>
      </p:sp>
      <p:pic>
        <p:nvPicPr>
          <p:cNvPr id="215048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36898"/>
            <a:ext cx="3707904" cy="2920702"/>
          </a:xfrm>
          <a:noFill/>
          <a:ln/>
        </p:spPr>
      </p:pic>
      <p:pic>
        <p:nvPicPr>
          <p:cNvPr id="215049" name="Picture 9"/>
          <p:cNvPicPr>
            <a:picLocks noGrp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95936" y="908720"/>
            <a:ext cx="3096344" cy="1584176"/>
          </a:xfrm>
          <a:noFill/>
          <a:ln/>
        </p:spPr>
      </p:pic>
      <p:pic>
        <p:nvPicPr>
          <p:cNvPr id="215052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005064"/>
            <a:ext cx="4464496" cy="6264696"/>
          </a:xfrm>
          <a:noFill/>
          <a:ln/>
        </p:spPr>
      </p:pic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4716016" y="6488668"/>
            <a:ext cx="1729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dirty="0" smtClean="0"/>
              <a:t>Utah 1997-2002</a:t>
            </a:r>
            <a:endParaRPr lang="fr-FR" sz="1800" dirty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996113" y="44624"/>
            <a:ext cx="1690687" cy="1066800"/>
            <a:chOff x="525" y="1015"/>
            <a:chExt cx="1875" cy="1193"/>
          </a:xfrm>
        </p:grpSpPr>
        <p:sp>
          <p:nvSpPr>
            <p:cNvPr id="215078" name="Line 38"/>
            <p:cNvSpPr>
              <a:spLocks noChangeShapeType="1"/>
            </p:cNvSpPr>
            <p:nvPr/>
          </p:nvSpPr>
          <p:spPr bwMode="auto">
            <a:xfrm>
              <a:off x="1864" y="1645"/>
              <a:ext cx="152" cy="22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9" name="AutoShape 39"/>
            <p:cNvSpPr>
              <a:spLocks noChangeArrowheads="1"/>
            </p:cNvSpPr>
            <p:nvPr/>
          </p:nvSpPr>
          <p:spPr bwMode="auto">
            <a:xfrm>
              <a:off x="878" y="1299"/>
              <a:ext cx="681" cy="568"/>
            </a:xfrm>
            <a:prstGeom prst="hexagon">
              <a:avLst>
                <a:gd name="adj" fmla="val 29974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0" name="Line 40"/>
            <p:cNvSpPr>
              <a:spLocks noChangeShapeType="1"/>
            </p:cNvSpPr>
            <p:nvPr/>
          </p:nvSpPr>
          <p:spPr bwMode="auto">
            <a:xfrm>
              <a:off x="525" y="1583"/>
              <a:ext cx="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1" name="Line 41"/>
            <p:cNvSpPr>
              <a:spLocks noChangeShapeType="1"/>
            </p:cNvSpPr>
            <p:nvPr/>
          </p:nvSpPr>
          <p:spPr bwMode="auto">
            <a:xfrm>
              <a:off x="1559" y="1583"/>
              <a:ext cx="3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2" name="Oval 42"/>
            <p:cNvSpPr>
              <a:spLocks noChangeArrowheads="1"/>
            </p:cNvSpPr>
            <p:nvPr/>
          </p:nvSpPr>
          <p:spPr bwMode="auto">
            <a:xfrm>
              <a:off x="1008" y="1344"/>
              <a:ext cx="455" cy="4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3" name="Line 43"/>
            <p:cNvSpPr>
              <a:spLocks noChangeShapeType="1"/>
            </p:cNvSpPr>
            <p:nvPr/>
          </p:nvSpPr>
          <p:spPr bwMode="auto">
            <a:xfrm flipV="1">
              <a:off x="1389" y="1129"/>
              <a:ext cx="114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4" name="Line 44"/>
            <p:cNvSpPr>
              <a:spLocks noChangeShapeType="1"/>
            </p:cNvSpPr>
            <p:nvPr/>
          </p:nvSpPr>
          <p:spPr bwMode="auto">
            <a:xfrm>
              <a:off x="935" y="1129"/>
              <a:ext cx="113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5" name="Line 45"/>
            <p:cNvSpPr>
              <a:spLocks noChangeShapeType="1"/>
            </p:cNvSpPr>
            <p:nvPr/>
          </p:nvSpPr>
          <p:spPr bwMode="auto">
            <a:xfrm flipH="1">
              <a:off x="923" y="1867"/>
              <a:ext cx="113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6" name="Line 46"/>
            <p:cNvSpPr>
              <a:spLocks noChangeShapeType="1"/>
            </p:cNvSpPr>
            <p:nvPr/>
          </p:nvSpPr>
          <p:spPr bwMode="auto">
            <a:xfrm>
              <a:off x="1377" y="1867"/>
              <a:ext cx="114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7" name="AutoShape 47"/>
            <p:cNvSpPr>
              <a:spLocks/>
            </p:cNvSpPr>
            <p:nvPr/>
          </p:nvSpPr>
          <p:spPr bwMode="auto">
            <a:xfrm>
              <a:off x="639" y="1015"/>
              <a:ext cx="113" cy="1193"/>
            </a:xfrm>
            <a:prstGeom prst="leftBracket">
              <a:avLst>
                <a:gd name="adj" fmla="val 8797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8" name="AutoShape 48"/>
            <p:cNvSpPr>
              <a:spLocks/>
            </p:cNvSpPr>
            <p:nvPr/>
          </p:nvSpPr>
          <p:spPr bwMode="auto">
            <a:xfrm>
              <a:off x="2229" y="1015"/>
              <a:ext cx="75" cy="1193"/>
            </a:xfrm>
            <a:prstGeom prst="rightBracket">
              <a:avLst>
                <a:gd name="adj" fmla="val 13255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9" name="Line 49"/>
            <p:cNvSpPr>
              <a:spLocks noChangeShapeType="1"/>
            </p:cNvSpPr>
            <p:nvPr/>
          </p:nvSpPr>
          <p:spPr bwMode="auto">
            <a:xfrm flipH="1">
              <a:off x="1900" y="1413"/>
              <a:ext cx="114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0" name="Line 50"/>
            <p:cNvSpPr>
              <a:spLocks noChangeShapeType="1"/>
            </p:cNvSpPr>
            <p:nvPr/>
          </p:nvSpPr>
          <p:spPr bwMode="auto">
            <a:xfrm flipH="1">
              <a:off x="1957" y="1871"/>
              <a:ext cx="114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1" name="Line 51"/>
            <p:cNvSpPr>
              <a:spLocks noChangeShapeType="1"/>
            </p:cNvSpPr>
            <p:nvPr/>
          </p:nvSpPr>
          <p:spPr bwMode="auto">
            <a:xfrm flipH="1" flipV="1">
              <a:off x="1900" y="1583"/>
              <a:ext cx="164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2" name="Line 52"/>
            <p:cNvSpPr>
              <a:spLocks noChangeShapeType="1"/>
            </p:cNvSpPr>
            <p:nvPr/>
          </p:nvSpPr>
          <p:spPr bwMode="auto">
            <a:xfrm>
              <a:off x="2064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68"/>
          <p:cNvGrpSpPr>
            <a:grpSpLocks/>
          </p:cNvGrpSpPr>
          <p:nvPr/>
        </p:nvGrpSpPr>
        <p:grpSpPr bwMode="auto">
          <a:xfrm>
            <a:off x="4854334" y="3817619"/>
            <a:ext cx="3877583" cy="2475503"/>
            <a:chOff x="526" y="1305"/>
            <a:chExt cx="3697" cy="2256"/>
          </a:xfrm>
        </p:grpSpPr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1069" y="1305"/>
              <a:ext cx="1" cy="2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4222" y="1305"/>
              <a:ext cx="1" cy="2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>
              <a:off x="4165" y="3471"/>
              <a:ext cx="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1069" y="3471"/>
              <a:ext cx="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773" y="3422"/>
              <a:ext cx="25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0.001</a:t>
              </a:r>
              <a:endParaRPr lang="fr-FR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flipH="1">
              <a:off x="4197" y="3192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1069" y="31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1028" y="3160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2</a:t>
              </a:r>
              <a:endParaRPr lang="fr-FR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4197" y="3028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069" y="30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1028" y="2996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3</a:t>
              </a:r>
              <a:endParaRPr lang="fr-FR"/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 flipH="1">
              <a:off x="4197" y="2913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>
              <a:off x="1069" y="291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1028" y="2881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4</a:t>
              </a:r>
              <a:endParaRPr lang="fr-FR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>
              <a:off x="4197" y="2823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>
              <a:off x="1069" y="282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1028" y="2791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5</a:t>
              </a:r>
              <a:endParaRPr lang="fr-FR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H="1">
              <a:off x="4197" y="2749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069" y="2749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1028" y="2717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6</a:t>
              </a:r>
              <a:endParaRPr lang="fr-FR"/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 flipH="1">
              <a:off x="4197" y="2692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>
              <a:off x="1069" y="26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 flipH="1">
              <a:off x="4197" y="2634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>
              <a:off x="1069" y="263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 flipH="1">
              <a:off x="4197" y="2593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069" y="259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5"/>
            <p:cNvSpPr>
              <a:spLocks noChangeShapeType="1"/>
            </p:cNvSpPr>
            <p:nvPr/>
          </p:nvSpPr>
          <p:spPr bwMode="auto">
            <a:xfrm flipH="1">
              <a:off x="4165" y="2544"/>
              <a:ext cx="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069" y="2544"/>
              <a:ext cx="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37"/>
            <p:cNvSpPr>
              <a:spLocks noChangeArrowheads="1"/>
            </p:cNvSpPr>
            <p:nvPr/>
          </p:nvSpPr>
          <p:spPr bwMode="auto">
            <a:xfrm>
              <a:off x="831" y="2495"/>
              <a:ext cx="20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0.01</a:t>
              </a:r>
              <a:endParaRPr lang="fr-FR"/>
            </a:p>
          </p:txBody>
        </p:sp>
        <p:sp>
          <p:nvSpPr>
            <p:cNvPr id="59" name="Line 38"/>
            <p:cNvSpPr>
              <a:spLocks noChangeShapeType="1"/>
            </p:cNvSpPr>
            <p:nvPr/>
          </p:nvSpPr>
          <p:spPr bwMode="auto">
            <a:xfrm flipH="1">
              <a:off x="4197" y="2273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9"/>
            <p:cNvSpPr>
              <a:spLocks noChangeShapeType="1"/>
            </p:cNvSpPr>
            <p:nvPr/>
          </p:nvSpPr>
          <p:spPr bwMode="auto">
            <a:xfrm>
              <a:off x="1069" y="227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40"/>
            <p:cNvSpPr>
              <a:spLocks noChangeArrowheads="1"/>
            </p:cNvSpPr>
            <p:nvPr/>
          </p:nvSpPr>
          <p:spPr bwMode="auto">
            <a:xfrm>
              <a:off x="1028" y="2241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2</a:t>
              </a:r>
              <a:endParaRPr lang="fr-FR"/>
            </a:p>
          </p:txBody>
        </p:sp>
        <p:sp>
          <p:nvSpPr>
            <p:cNvPr id="62" name="Line 41"/>
            <p:cNvSpPr>
              <a:spLocks noChangeShapeType="1"/>
            </p:cNvSpPr>
            <p:nvPr/>
          </p:nvSpPr>
          <p:spPr bwMode="auto">
            <a:xfrm flipH="1">
              <a:off x="4197" y="2109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2"/>
            <p:cNvSpPr>
              <a:spLocks noChangeShapeType="1"/>
            </p:cNvSpPr>
            <p:nvPr/>
          </p:nvSpPr>
          <p:spPr bwMode="auto">
            <a:xfrm>
              <a:off x="1069" y="2109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1028" y="2077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3</a:t>
              </a:r>
              <a:endParaRPr lang="fr-FR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H="1">
              <a:off x="4197" y="1995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5"/>
            <p:cNvSpPr>
              <a:spLocks noChangeShapeType="1"/>
            </p:cNvSpPr>
            <p:nvPr/>
          </p:nvSpPr>
          <p:spPr bwMode="auto">
            <a:xfrm>
              <a:off x="1069" y="199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46"/>
            <p:cNvSpPr>
              <a:spLocks noChangeArrowheads="1"/>
            </p:cNvSpPr>
            <p:nvPr/>
          </p:nvSpPr>
          <p:spPr bwMode="auto">
            <a:xfrm>
              <a:off x="1028" y="1962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4</a:t>
              </a:r>
              <a:endParaRPr lang="fr-FR"/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H="1">
              <a:off x="4197" y="1904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>
              <a:off x="1069" y="19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49"/>
            <p:cNvSpPr>
              <a:spLocks noChangeArrowheads="1"/>
            </p:cNvSpPr>
            <p:nvPr/>
          </p:nvSpPr>
          <p:spPr bwMode="auto">
            <a:xfrm>
              <a:off x="1028" y="1872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5</a:t>
              </a:r>
              <a:endParaRPr lang="fr-FR"/>
            </a:p>
          </p:txBody>
        </p:sp>
        <p:sp>
          <p:nvSpPr>
            <p:cNvPr id="71" name="Line 50"/>
            <p:cNvSpPr>
              <a:spLocks noChangeShapeType="1"/>
            </p:cNvSpPr>
            <p:nvPr/>
          </p:nvSpPr>
          <p:spPr bwMode="auto">
            <a:xfrm flipH="1">
              <a:off x="4197" y="1830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1"/>
            <p:cNvSpPr>
              <a:spLocks noChangeShapeType="1"/>
            </p:cNvSpPr>
            <p:nvPr/>
          </p:nvSpPr>
          <p:spPr bwMode="auto">
            <a:xfrm>
              <a:off x="1069" y="183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52"/>
            <p:cNvSpPr>
              <a:spLocks noChangeArrowheads="1"/>
            </p:cNvSpPr>
            <p:nvPr/>
          </p:nvSpPr>
          <p:spPr bwMode="auto">
            <a:xfrm>
              <a:off x="1028" y="1798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6</a:t>
              </a:r>
              <a:endParaRPr lang="fr-FR"/>
            </a:p>
          </p:txBody>
        </p:sp>
        <p:sp>
          <p:nvSpPr>
            <p:cNvPr id="74" name="Line 53"/>
            <p:cNvSpPr>
              <a:spLocks noChangeShapeType="1"/>
            </p:cNvSpPr>
            <p:nvPr/>
          </p:nvSpPr>
          <p:spPr bwMode="auto">
            <a:xfrm flipH="1">
              <a:off x="4197" y="1765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4"/>
            <p:cNvSpPr>
              <a:spLocks noChangeShapeType="1"/>
            </p:cNvSpPr>
            <p:nvPr/>
          </p:nvSpPr>
          <p:spPr bwMode="auto">
            <a:xfrm>
              <a:off x="1069" y="176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5"/>
            <p:cNvSpPr>
              <a:spLocks noChangeShapeType="1"/>
            </p:cNvSpPr>
            <p:nvPr/>
          </p:nvSpPr>
          <p:spPr bwMode="auto">
            <a:xfrm flipH="1">
              <a:off x="4197" y="1716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56"/>
            <p:cNvSpPr>
              <a:spLocks noChangeShapeType="1"/>
            </p:cNvSpPr>
            <p:nvPr/>
          </p:nvSpPr>
          <p:spPr bwMode="auto">
            <a:xfrm>
              <a:off x="1069" y="17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7"/>
            <p:cNvSpPr>
              <a:spLocks noChangeShapeType="1"/>
            </p:cNvSpPr>
            <p:nvPr/>
          </p:nvSpPr>
          <p:spPr bwMode="auto">
            <a:xfrm flipH="1">
              <a:off x="4197" y="1666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58"/>
            <p:cNvSpPr>
              <a:spLocks noChangeShapeType="1"/>
            </p:cNvSpPr>
            <p:nvPr/>
          </p:nvSpPr>
          <p:spPr bwMode="auto">
            <a:xfrm>
              <a:off x="1069" y="166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9"/>
            <p:cNvSpPr>
              <a:spLocks noChangeShapeType="1"/>
            </p:cNvSpPr>
            <p:nvPr/>
          </p:nvSpPr>
          <p:spPr bwMode="auto">
            <a:xfrm flipH="1">
              <a:off x="4165" y="1625"/>
              <a:ext cx="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0"/>
            <p:cNvSpPr>
              <a:spLocks noChangeShapeType="1"/>
            </p:cNvSpPr>
            <p:nvPr/>
          </p:nvSpPr>
          <p:spPr bwMode="auto">
            <a:xfrm>
              <a:off x="1069" y="1625"/>
              <a:ext cx="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61"/>
            <p:cNvSpPr>
              <a:spLocks noChangeArrowheads="1"/>
            </p:cNvSpPr>
            <p:nvPr/>
          </p:nvSpPr>
          <p:spPr bwMode="auto">
            <a:xfrm>
              <a:off x="888" y="1576"/>
              <a:ext cx="15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0.1</a:t>
              </a:r>
              <a:endParaRPr lang="fr-FR"/>
            </a:p>
          </p:txBody>
        </p:sp>
        <p:sp>
          <p:nvSpPr>
            <p:cNvPr id="83" name="Line 62"/>
            <p:cNvSpPr>
              <a:spLocks noChangeShapeType="1"/>
            </p:cNvSpPr>
            <p:nvPr/>
          </p:nvSpPr>
          <p:spPr bwMode="auto">
            <a:xfrm flipH="1">
              <a:off x="4197" y="1346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63"/>
            <p:cNvSpPr>
              <a:spLocks noChangeShapeType="1"/>
            </p:cNvSpPr>
            <p:nvPr/>
          </p:nvSpPr>
          <p:spPr bwMode="auto">
            <a:xfrm>
              <a:off x="1069" y="134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64"/>
            <p:cNvSpPr>
              <a:spLocks noChangeArrowheads="1"/>
            </p:cNvSpPr>
            <p:nvPr/>
          </p:nvSpPr>
          <p:spPr bwMode="auto">
            <a:xfrm>
              <a:off x="1028" y="1314"/>
              <a:ext cx="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0">
                  <a:solidFill>
                    <a:srgbClr val="000000"/>
                  </a:solidFill>
                </a:rPr>
                <a:t>2</a:t>
              </a:r>
              <a:endParaRPr lang="fr-FR"/>
            </a:p>
          </p:txBody>
        </p:sp>
        <p:sp>
          <p:nvSpPr>
            <p:cNvPr id="86" name="Rectangle 65"/>
            <p:cNvSpPr>
              <a:spLocks noChangeArrowheads="1"/>
            </p:cNvSpPr>
            <p:nvPr/>
          </p:nvSpPr>
          <p:spPr bwMode="auto">
            <a:xfrm rot="16200000">
              <a:off x="485" y="2288"/>
              <a:ext cx="28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0">
                  <a:solidFill>
                    <a:srgbClr val="000000"/>
                  </a:solidFill>
                  <a:latin typeface="Symbol" pitchFamily="18" charset="2"/>
                </a:rPr>
                <a:t>|Da</a:t>
              </a:r>
              <a:endParaRPr lang="fr-FR"/>
            </a:p>
          </p:txBody>
        </p:sp>
        <p:sp>
          <p:nvSpPr>
            <p:cNvPr id="87" name="Rectangle 66"/>
            <p:cNvSpPr>
              <a:spLocks noChangeArrowheads="1"/>
            </p:cNvSpPr>
            <p:nvPr/>
          </p:nvSpPr>
          <p:spPr bwMode="auto">
            <a:xfrm rot="16200000">
              <a:off x="575" y="2189"/>
              <a:ext cx="12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0">
                  <a:solidFill>
                    <a:srgbClr val="000000"/>
                  </a:solidFill>
                </a:rPr>
                <a:t>d</a:t>
              </a:r>
              <a:endParaRPr lang="fr-FR"/>
            </a:p>
          </p:txBody>
        </p:sp>
        <p:sp>
          <p:nvSpPr>
            <p:cNvPr id="88" name="Rectangle 67"/>
            <p:cNvSpPr>
              <a:spLocks noChangeArrowheads="1"/>
            </p:cNvSpPr>
            <p:nvPr/>
          </p:nvSpPr>
          <p:spPr bwMode="auto">
            <a:xfrm rot="16200000">
              <a:off x="571" y="2120"/>
              <a:ext cx="11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0">
                  <a:solidFill>
                    <a:srgbClr val="000000"/>
                  </a:solidFill>
                  <a:latin typeface="Symbol" pitchFamily="18" charset="2"/>
                </a:rPr>
                <a:t>|</a:t>
              </a:r>
              <a:endParaRPr lang="fr-FR"/>
            </a:p>
          </p:txBody>
        </p:sp>
      </p:grp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5716348" y="3925019"/>
            <a:ext cx="3307010" cy="2744341"/>
            <a:chOff x="1069" y="1297"/>
            <a:chExt cx="3153" cy="2501"/>
          </a:xfrm>
        </p:grpSpPr>
        <p:sp>
          <p:nvSpPr>
            <p:cNvPr id="90" name="Line 69"/>
            <p:cNvSpPr>
              <a:spLocks noChangeShapeType="1"/>
            </p:cNvSpPr>
            <p:nvPr/>
          </p:nvSpPr>
          <p:spPr bwMode="auto">
            <a:xfrm>
              <a:off x="1069" y="3512"/>
              <a:ext cx="315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70"/>
            <p:cNvSpPr>
              <a:spLocks noChangeShapeType="1"/>
            </p:cNvSpPr>
            <p:nvPr/>
          </p:nvSpPr>
          <p:spPr bwMode="auto">
            <a:xfrm>
              <a:off x="1069" y="1297"/>
              <a:ext cx="315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71"/>
            <p:cNvSpPr>
              <a:spLocks noChangeShapeType="1"/>
            </p:cNvSpPr>
            <p:nvPr/>
          </p:nvSpPr>
          <p:spPr bwMode="auto">
            <a:xfrm>
              <a:off x="3943" y="1297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2"/>
            <p:cNvSpPr>
              <a:spLocks noChangeShapeType="1"/>
            </p:cNvSpPr>
            <p:nvPr/>
          </p:nvSpPr>
          <p:spPr bwMode="auto">
            <a:xfrm flipV="1">
              <a:off x="3943" y="3455"/>
              <a:ext cx="1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73"/>
            <p:cNvSpPr>
              <a:spLocks noChangeArrowheads="1"/>
            </p:cNvSpPr>
            <p:nvPr/>
          </p:nvSpPr>
          <p:spPr bwMode="auto">
            <a:xfrm>
              <a:off x="3861" y="3545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600</a:t>
              </a:r>
              <a:endParaRPr lang="fr-FR"/>
            </a:p>
          </p:txBody>
        </p:sp>
        <p:sp>
          <p:nvSpPr>
            <p:cNvPr id="95" name="Line 74"/>
            <p:cNvSpPr>
              <a:spLocks noChangeShapeType="1"/>
            </p:cNvSpPr>
            <p:nvPr/>
          </p:nvSpPr>
          <p:spPr bwMode="auto">
            <a:xfrm>
              <a:off x="3499" y="1297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75"/>
            <p:cNvSpPr>
              <a:spLocks noChangeShapeType="1"/>
            </p:cNvSpPr>
            <p:nvPr/>
          </p:nvSpPr>
          <p:spPr bwMode="auto">
            <a:xfrm flipV="1">
              <a:off x="3499" y="3455"/>
              <a:ext cx="1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76"/>
            <p:cNvSpPr>
              <a:spLocks noChangeArrowheads="1"/>
            </p:cNvSpPr>
            <p:nvPr/>
          </p:nvSpPr>
          <p:spPr bwMode="auto">
            <a:xfrm>
              <a:off x="3417" y="3545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500</a:t>
              </a:r>
              <a:endParaRPr lang="fr-FR"/>
            </a:p>
          </p:txBody>
        </p:sp>
        <p:sp>
          <p:nvSpPr>
            <p:cNvPr id="98" name="Line 77"/>
            <p:cNvSpPr>
              <a:spLocks noChangeShapeType="1"/>
            </p:cNvSpPr>
            <p:nvPr/>
          </p:nvSpPr>
          <p:spPr bwMode="auto">
            <a:xfrm>
              <a:off x="3056" y="1297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78"/>
            <p:cNvSpPr>
              <a:spLocks noChangeShapeType="1"/>
            </p:cNvSpPr>
            <p:nvPr/>
          </p:nvSpPr>
          <p:spPr bwMode="auto">
            <a:xfrm flipV="1">
              <a:off x="3056" y="3455"/>
              <a:ext cx="1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79"/>
            <p:cNvSpPr>
              <a:spLocks noChangeArrowheads="1"/>
            </p:cNvSpPr>
            <p:nvPr/>
          </p:nvSpPr>
          <p:spPr bwMode="auto">
            <a:xfrm>
              <a:off x="2974" y="3545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400</a:t>
              </a:r>
              <a:endParaRPr lang="fr-FR"/>
            </a:p>
          </p:txBody>
        </p:sp>
        <p:sp>
          <p:nvSpPr>
            <p:cNvPr id="101" name="Line 80"/>
            <p:cNvSpPr>
              <a:spLocks noChangeShapeType="1"/>
            </p:cNvSpPr>
            <p:nvPr/>
          </p:nvSpPr>
          <p:spPr bwMode="auto">
            <a:xfrm>
              <a:off x="2613" y="1297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81"/>
            <p:cNvSpPr>
              <a:spLocks noChangeShapeType="1"/>
            </p:cNvSpPr>
            <p:nvPr/>
          </p:nvSpPr>
          <p:spPr bwMode="auto">
            <a:xfrm flipV="1">
              <a:off x="2613" y="3455"/>
              <a:ext cx="1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82"/>
            <p:cNvSpPr>
              <a:spLocks noChangeArrowheads="1"/>
            </p:cNvSpPr>
            <p:nvPr/>
          </p:nvSpPr>
          <p:spPr bwMode="auto">
            <a:xfrm>
              <a:off x="2530" y="3545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300</a:t>
              </a:r>
              <a:endParaRPr lang="fr-FR"/>
            </a:p>
          </p:txBody>
        </p:sp>
        <p:sp>
          <p:nvSpPr>
            <p:cNvPr id="104" name="Line 83"/>
            <p:cNvSpPr>
              <a:spLocks noChangeShapeType="1"/>
            </p:cNvSpPr>
            <p:nvPr/>
          </p:nvSpPr>
          <p:spPr bwMode="auto">
            <a:xfrm>
              <a:off x="2169" y="1297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84"/>
            <p:cNvSpPr>
              <a:spLocks noChangeShapeType="1"/>
            </p:cNvSpPr>
            <p:nvPr/>
          </p:nvSpPr>
          <p:spPr bwMode="auto">
            <a:xfrm flipV="1">
              <a:off x="2169" y="3455"/>
              <a:ext cx="1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85"/>
            <p:cNvSpPr>
              <a:spLocks noChangeArrowheads="1"/>
            </p:cNvSpPr>
            <p:nvPr/>
          </p:nvSpPr>
          <p:spPr bwMode="auto">
            <a:xfrm>
              <a:off x="2087" y="3545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200</a:t>
              </a:r>
              <a:endParaRPr lang="fr-FR"/>
            </a:p>
          </p:txBody>
        </p:sp>
        <p:sp>
          <p:nvSpPr>
            <p:cNvPr id="107" name="Line 86"/>
            <p:cNvSpPr>
              <a:spLocks noChangeShapeType="1"/>
            </p:cNvSpPr>
            <p:nvPr/>
          </p:nvSpPr>
          <p:spPr bwMode="auto">
            <a:xfrm>
              <a:off x="1726" y="1297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87"/>
            <p:cNvSpPr>
              <a:spLocks noChangeShapeType="1"/>
            </p:cNvSpPr>
            <p:nvPr/>
          </p:nvSpPr>
          <p:spPr bwMode="auto">
            <a:xfrm flipV="1">
              <a:off x="1726" y="3455"/>
              <a:ext cx="1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88"/>
            <p:cNvSpPr>
              <a:spLocks noChangeArrowheads="1"/>
            </p:cNvSpPr>
            <p:nvPr/>
          </p:nvSpPr>
          <p:spPr bwMode="auto">
            <a:xfrm>
              <a:off x="1644" y="3545"/>
              <a:ext cx="1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100</a:t>
              </a:r>
              <a:endParaRPr lang="fr-FR"/>
            </a:p>
          </p:txBody>
        </p:sp>
        <p:sp>
          <p:nvSpPr>
            <p:cNvPr id="110" name="Line 89"/>
            <p:cNvSpPr>
              <a:spLocks noChangeShapeType="1"/>
            </p:cNvSpPr>
            <p:nvPr/>
          </p:nvSpPr>
          <p:spPr bwMode="auto">
            <a:xfrm>
              <a:off x="1290" y="1297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90"/>
            <p:cNvSpPr>
              <a:spLocks noChangeShapeType="1"/>
            </p:cNvSpPr>
            <p:nvPr/>
          </p:nvSpPr>
          <p:spPr bwMode="auto">
            <a:xfrm flipV="1">
              <a:off x="1290" y="3455"/>
              <a:ext cx="1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1266" y="3545"/>
              <a:ext cx="8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 b="0">
                  <a:solidFill>
                    <a:srgbClr val="000000"/>
                  </a:solidFill>
                </a:rPr>
                <a:t>0</a:t>
              </a:r>
              <a:endParaRPr lang="fr-FR"/>
            </a:p>
          </p:txBody>
        </p:sp>
        <p:sp>
          <p:nvSpPr>
            <p:cNvPr id="113" name="Rectangle 92"/>
            <p:cNvSpPr>
              <a:spLocks noChangeArrowheads="1"/>
            </p:cNvSpPr>
            <p:nvPr/>
          </p:nvSpPr>
          <p:spPr bwMode="auto">
            <a:xfrm>
              <a:off x="2227" y="3644"/>
              <a:ext cx="8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0">
                  <a:solidFill>
                    <a:srgbClr val="000000"/>
                  </a:solidFill>
                </a:rPr>
                <a:t> Delay time (ps)</a:t>
              </a:r>
              <a:endParaRPr lang="fr-FR"/>
            </a:p>
          </p:txBody>
        </p:sp>
      </p:grpSp>
      <p:grpSp>
        <p:nvGrpSpPr>
          <p:cNvPr id="114" name="Group 164"/>
          <p:cNvGrpSpPr>
            <a:grpSpLocks/>
          </p:cNvGrpSpPr>
          <p:nvPr/>
        </p:nvGrpSpPr>
        <p:grpSpPr bwMode="auto">
          <a:xfrm>
            <a:off x="5580112" y="4221088"/>
            <a:ext cx="3273447" cy="1215806"/>
            <a:chOff x="1097" y="1457"/>
            <a:chExt cx="3121" cy="1108"/>
          </a:xfrm>
        </p:grpSpPr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1097" y="249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1147" y="2474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96"/>
            <p:cNvSpPr>
              <a:spLocks noChangeArrowheads="1"/>
            </p:cNvSpPr>
            <p:nvPr/>
          </p:nvSpPr>
          <p:spPr bwMode="auto">
            <a:xfrm>
              <a:off x="1188" y="249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97"/>
            <p:cNvSpPr>
              <a:spLocks noChangeArrowheads="1"/>
            </p:cNvSpPr>
            <p:nvPr/>
          </p:nvSpPr>
          <p:spPr bwMode="auto">
            <a:xfrm>
              <a:off x="1229" y="2122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98"/>
            <p:cNvSpPr>
              <a:spLocks noChangeArrowheads="1"/>
            </p:cNvSpPr>
            <p:nvPr/>
          </p:nvSpPr>
          <p:spPr bwMode="auto">
            <a:xfrm>
              <a:off x="1278" y="1515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99"/>
            <p:cNvSpPr>
              <a:spLocks noChangeArrowheads="1"/>
            </p:cNvSpPr>
            <p:nvPr/>
          </p:nvSpPr>
          <p:spPr bwMode="auto">
            <a:xfrm>
              <a:off x="1319" y="1457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00"/>
            <p:cNvSpPr>
              <a:spLocks noChangeArrowheads="1"/>
            </p:cNvSpPr>
            <p:nvPr/>
          </p:nvSpPr>
          <p:spPr bwMode="auto">
            <a:xfrm>
              <a:off x="1368" y="1457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101"/>
            <p:cNvSpPr>
              <a:spLocks noChangeArrowheads="1"/>
            </p:cNvSpPr>
            <p:nvPr/>
          </p:nvSpPr>
          <p:spPr bwMode="auto">
            <a:xfrm>
              <a:off x="1409" y="1465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02"/>
            <p:cNvSpPr>
              <a:spLocks noChangeArrowheads="1"/>
            </p:cNvSpPr>
            <p:nvPr/>
          </p:nvSpPr>
          <p:spPr bwMode="auto">
            <a:xfrm>
              <a:off x="1450" y="1474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103"/>
            <p:cNvSpPr>
              <a:spLocks noChangeArrowheads="1"/>
            </p:cNvSpPr>
            <p:nvPr/>
          </p:nvSpPr>
          <p:spPr bwMode="auto">
            <a:xfrm>
              <a:off x="1500" y="1482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04"/>
            <p:cNvSpPr>
              <a:spLocks noChangeArrowheads="1"/>
            </p:cNvSpPr>
            <p:nvPr/>
          </p:nvSpPr>
          <p:spPr bwMode="auto">
            <a:xfrm>
              <a:off x="1541" y="1506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05"/>
            <p:cNvSpPr>
              <a:spLocks noChangeArrowheads="1"/>
            </p:cNvSpPr>
            <p:nvPr/>
          </p:nvSpPr>
          <p:spPr bwMode="auto">
            <a:xfrm>
              <a:off x="1590" y="1498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106"/>
            <p:cNvSpPr>
              <a:spLocks noChangeArrowheads="1"/>
            </p:cNvSpPr>
            <p:nvPr/>
          </p:nvSpPr>
          <p:spPr bwMode="auto">
            <a:xfrm>
              <a:off x="1631" y="1515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07"/>
            <p:cNvSpPr>
              <a:spLocks noChangeArrowheads="1"/>
            </p:cNvSpPr>
            <p:nvPr/>
          </p:nvSpPr>
          <p:spPr bwMode="auto">
            <a:xfrm>
              <a:off x="1672" y="1515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08"/>
            <p:cNvSpPr>
              <a:spLocks noChangeArrowheads="1"/>
            </p:cNvSpPr>
            <p:nvPr/>
          </p:nvSpPr>
          <p:spPr bwMode="auto">
            <a:xfrm>
              <a:off x="1721" y="1523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09"/>
            <p:cNvSpPr>
              <a:spLocks noChangeArrowheads="1"/>
            </p:cNvSpPr>
            <p:nvPr/>
          </p:nvSpPr>
          <p:spPr bwMode="auto">
            <a:xfrm>
              <a:off x="1763" y="1539"/>
              <a:ext cx="65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10"/>
            <p:cNvSpPr>
              <a:spLocks noChangeArrowheads="1"/>
            </p:cNvSpPr>
            <p:nvPr/>
          </p:nvSpPr>
          <p:spPr bwMode="auto">
            <a:xfrm>
              <a:off x="1804" y="1539"/>
              <a:ext cx="65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111"/>
            <p:cNvSpPr>
              <a:spLocks noChangeArrowheads="1"/>
            </p:cNvSpPr>
            <p:nvPr/>
          </p:nvSpPr>
          <p:spPr bwMode="auto">
            <a:xfrm>
              <a:off x="1853" y="1547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112"/>
            <p:cNvSpPr>
              <a:spLocks noChangeArrowheads="1"/>
            </p:cNvSpPr>
            <p:nvPr/>
          </p:nvSpPr>
          <p:spPr bwMode="auto">
            <a:xfrm>
              <a:off x="1894" y="1556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ectangle 113"/>
            <p:cNvSpPr>
              <a:spLocks noChangeArrowheads="1"/>
            </p:cNvSpPr>
            <p:nvPr/>
          </p:nvSpPr>
          <p:spPr bwMode="auto">
            <a:xfrm>
              <a:off x="1943" y="1572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114"/>
            <p:cNvSpPr>
              <a:spLocks noChangeArrowheads="1"/>
            </p:cNvSpPr>
            <p:nvPr/>
          </p:nvSpPr>
          <p:spPr bwMode="auto">
            <a:xfrm>
              <a:off x="1984" y="1572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115"/>
            <p:cNvSpPr>
              <a:spLocks noChangeArrowheads="1"/>
            </p:cNvSpPr>
            <p:nvPr/>
          </p:nvSpPr>
          <p:spPr bwMode="auto">
            <a:xfrm>
              <a:off x="2025" y="1580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116"/>
            <p:cNvSpPr>
              <a:spLocks noChangeArrowheads="1"/>
            </p:cNvSpPr>
            <p:nvPr/>
          </p:nvSpPr>
          <p:spPr bwMode="auto">
            <a:xfrm>
              <a:off x="2075" y="1597"/>
              <a:ext cx="65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117"/>
            <p:cNvSpPr>
              <a:spLocks noChangeArrowheads="1"/>
            </p:cNvSpPr>
            <p:nvPr/>
          </p:nvSpPr>
          <p:spPr bwMode="auto">
            <a:xfrm>
              <a:off x="2116" y="1605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118"/>
            <p:cNvSpPr>
              <a:spLocks noChangeArrowheads="1"/>
            </p:cNvSpPr>
            <p:nvPr/>
          </p:nvSpPr>
          <p:spPr bwMode="auto">
            <a:xfrm>
              <a:off x="2165" y="1613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19"/>
            <p:cNvSpPr>
              <a:spLocks noChangeArrowheads="1"/>
            </p:cNvSpPr>
            <p:nvPr/>
          </p:nvSpPr>
          <p:spPr bwMode="auto">
            <a:xfrm>
              <a:off x="2206" y="162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120"/>
            <p:cNvSpPr>
              <a:spLocks noChangeArrowheads="1"/>
            </p:cNvSpPr>
            <p:nvPr/>
          </p:nvSpPr>
          <p:spPr bwMode="auto">
            <a:xfrm>
              <a:off x="2247" y="162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21"/>
            <p:cNvSpPr>
              <a:spLocks noChangeArrowheads="1"/>
            </p:cNvSpPr>
            <p:nvPr/>
          </p:nvSpPr>
          <p:spPr bwMode="auto">
            <a:xfrm>
              <a:off x="2296" y="162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22"/>
            <p:cNvSpPr>
              <a:spLocks noChangeArrowheads="1"/>
            </p:cNvSpPr>
            <p:nvPr/>
          </p:nvSpPr>
          <p:spPr bwMode="auto">
            <a:xfrm>
              <a:off x="2337" y="1638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23"/>
            <p:cNvSpPr>
              <a:spLocks noChangeArrowheads="1"/>
            </p:cNvSpPr>
            <p:nvPr/>
          </p:nvSpPr>
          <p:spPr bwMode="auto">
            <a:xfrm>
              <a:off x="2387" y="162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124"/>
            <p:cNvSpPr>
              <a:spLocks noChangeArrowheads="1"/>
            </p:cNvSpPr>
            <p:nvPr/>
          </p:nvSpPr>
          <p:spPr bwMode="auto">
            <a:xfrm>
              <a:off x="2428" y="1646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ectangle 125"/>
            <p:cNvSpPr>
              <a:spLocks noChangeArrowheads="1"/>
            </p:cNvSpPr>
            <p:nvPr/>
          </p:nvSpPr>
          <p:spPr bwMode="auto">
            <a:xfrm>
              <a:off x="2469" y="1654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26"/>
            <p:cNvSpPr>
              <a:spLocks noChangeArrowheads="1"/>
            </p:cNvSpPr>
            <p:nvPr/>
          </p:nvSpPr>
          <p:spPr bwMode="auto">
            <a:xfrm>
              <a:off x="2518" y="1662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127"/>
            <p:cNvSpPr>
              <a:spLocks noChangeArrowheads="1"/>
            </p:cNvSpPr>
            <p:nvPr/>
          </p:nvSpPr>
          <p:spPr bwMode="auto">
            <a:xfrm>
              <a:off x="2559" y="1662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128"/>
            <p:cNvSpPr>
              <a:spLocks noChangeArrowheads="1"/>
            </p:cNvSpPr>
            <p:nvPr/>
          </p:nvSpPr>
          <p:spPr bwMode="auto">
            <a:xfrm>
              <a:off x="2600" y="1670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129"/>
            <p:cNvSpPr>
              <a:spLocks noChangeArrowheads="1"/>
            </p:cNvSpPr>
            <p:nvPr/>
          </p:nvSpPr>
          <p:spPr bwMode="auto">
            <a:xfrm>
              <a:off x="2649" y="1679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130"/>
            <p:cNvSpPr>
              <a:spLocks noChangeArrowheads="1"/>
            </p:cNvSpPr>
            <p:nvPr/>
          </p:nvSpPr>
          <p:spPr bwMode="auto">
            <a:xfrm>
              <a:off x="2690" y="1679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131"/>
            <p:cNvSpPr>
              <a:spLocks noChangeArrowheads="1"/>
            </p:cNvSpPr>
            <p:nvPr/>
          </p:nvSpPr>
          <p:spPr bwMode="auto">
            <a:xfrm>
              <a:off x="2740" y="1687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132"/>
            <p:cNvSpPr>
              <a:spLocks noChangeArrowheads="1"/>
            </p:cNvSpPr>
            <p:nvPr/>
          </p:nvSpPr>
          <p:spPr bwMode="auto">
            <a:xfrm>
              <a:off x="2781" y="1687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33"/>
            <p:cNvSpPr>
              <a:spLocks noChangeArrowheads="1"/>
            </p:cNvSpPr>
            <p:nvPr/>
          </p:nvSpPr>
          <p:spPr bwMode="auto">
            <a:xfrm>
              <a:off x="2822" y="1703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134"/>
            <p:cNvSpPr>
              <a:spLocks noChangeArrowheads="1"/>
            </p:cNvSpPr>
            <p:nvPr/>
          </p:nvSpPr>
          <p:spPr bwMode="auto">
            <a:xfrm>
              <a:off x="2871" y="1711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135"/>
            <p:cNvSpPr>
              <a:spLocks noChangeArrowheads="1"/>
            </p:cNvSpPr>
            <p:nvPr/>
          </p:nvSpPr>
          <p:spPr bwMode="auto">
            <a:xfrm>
              <a:off x="2912" y="1720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136"/>
            <p:cNvSpPr>
              <a:spLocks noChangeArrowheads="1"/>
            </p:cNvSpPr>
            <p:nvPr/>
          </p:nvSpPr>
          <p:spPr bwMode="auto">
            <a:xfrm>
              <a:off x="2961" y="1720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137"/>
            <p:cNvSpPr>
              <a:spLocks noChangeArrowheads="1"/>
            </p:cNvSpPr>
            <p:nvPr/>
          </p:nvSpPr>
          <p:spPr bwMode="auto">
            <a:xfrm>
              <a:off x="3003" y="1720"/>
              <a:ext cx="65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138"/>
            <p:cNvSpPr>
              <a:spLocks noChangeArrowheads="1"/>
            </p:cNvSpPr>
            <p:nvPr/>
          </p:nvSpPr>
          <p:spPr bwMode="auto">
            <a:xfrm>
              <a:off x="3044" y="1736"/>
              <a:ext cx="65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139"/>
            <p:cNvSpPr>
              <a:spLocks noChangeArrowheads="1"/>
            </p:cNvSpPr>
            <p:nvPr/>
          </p:nvSpPr>
          <p:spPr bwMode="auto">
            <a:xfrm>
              <a:off x="3093" y="1720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140"/>
            <p:cNvSpPr>
              <a:spLocks noChangeArrowheads="1"/>
            </p:cNvSpPr>
            <p:nvPr/>
          </p:nvSpPr>
          <p:spPr bwMode="auto">
            <a:xfrm>
              <a:off x="3134" y="1728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141"/>
            <p:cNvSpPr>
              <a:spLocks noChangeArrowheads="1"/>
            </p:cNvSpPr>
            <p:nvPr/>
          </p:nvSpPr>
          <p:spPr bwMode="auto">
            <a:xfrm>
              <a:off x="3175" y="1736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142"/>
            <p:cNvSpPr>
              <a:spLocks noChangeArrowheads="1"/>
            </p:cNvSpPr>
            <p:nvPr/>
          </p:nvSpPr>
          <p:spPr bwMode="auto">
            <a:xfrm>
              <a:off x="3224" y="1752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143"/>
            <p:cNvSpPr>
              <a:spLocks noChangeArrowheads="1"/>
            </p:cNvSpPr>
            <p:nvPr/>
          </p:nvSpPr>
          <p:spPr bwMode="auto">
            <a:xfrm>
              <a:off x="3265" y="176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144"/>
            <p:cNvSpPr>
              <a:spLocks noChangeArrowheads="1"/>
            </p:cNvSpPr>
            <p:nvPr/>
          </p:nvSpPr>
          <p:spPr bwMode="auto">
            <a:xfrm>
              <a:off x="3315" y="1744"/>
              <a:ext cx="65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145"/>
            <p:cNvSpPr>
              <a:spLocks noChangeArrowheads="1"/>
            </p:cNvSpPr>
            <p:nvPr/>
          </p:nvSpPr>
          <p:spPr bwMode="auto">
            <a:xfrm>
              <a:off x="3356" y="176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146"/>
            <p:cNvSpPr>
              <a:spLocks noChangeArrowheads="1"/>
            </p:cNvSpPr>
            <p:nvPr/>
          </p:nvSpPr>
          <p:spPr bwMode="auto">
            <a:xfrm>
              <a:off x="3397" y="1777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147"/>
            <p:cNvSpPr>
              <a:spLocks noChangeArrowheads="1"/>
            </p:cNvSpPr>
            <p:nvPr/>
          </p:nvSpPr>
          <p:spPr bwMode="auto">
            <a:xfrm>
              <a:off x="3446" y="1769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Rectangle 148"/>
            <p:cNvSpPr>
              <a:spLocks noChangeArrowheads="1"/>
            </p:cNvSpPr>
            <p:nvPr/>
          </p:nvSpPr>
          <p:spPr bwMode="auto">
            <a:xfrm>
              <a:off x="3487" y="1777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149"/>
            <p:cNvSpPr>
              <a:spLocks noChangeArrowheads="1"/>
            </p:cNvSpPr>
            <p:nvPr/>
          </p:nvSpPr>
          <p:spPr bwMode="auto">
            <a:xfrm>
              <a:off x="3536" y="1777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150"/>
            <p:cNvSpPr>
              <a:spLocks noChangeArrowheads="1"/>
            </p:cNvSpPr>
            <p:nvPr/>
          </p:nvSpPr>
          <p:spPr bwMode="auto">
            <a:xfrm>
              <a:off x="3577" y="1793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51"/>
            <p:cNvSpPr>
              <a:spLocks noChangeArrowheads="1"/>
            </p:cNvSpPr>
            <p:nvPr/>
          </p:nvSpPr>
          <p:spPr bwMode="auto">
            <a:xfrm>
              <a:off x="3618" y="1802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152"/>
            <p:cNvSpPr>
              <a:spLocks noChangeArrowheads="1"/>
            </p:cNvSpPr>
            <p:nvPr/>
          </p:nvSpPr>
          <p:spPr bwMode="auto">
            <a:xfrm>
              <a:off x="3668" y="1793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153"/>
            <p:cNvSpPr>
              <a:spLocks noChangeArrowheads="1"/>
            </p:cNvSpPr>
            <p:nvPr/>
          </p:nvSpPr>
          <p:spPr bwMode="auto">
            <a:xfrm>
              <a:off x="3709" y="1793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154"/>
            <p:cNvSpPr>
              <a:spLocks noChangeArrowheads="1"/>
            </p:cNvSpPr>
            <p:nvPr/>
          </p:nvSpPr>
          <p:spPr bwMode="auto">
            <a:xfrm>
              <a:off x="3758" y="1802"/>
              <a:ext cx="66" cy="6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155"/>
            <p:cNvSpPr>
              <a:spLocks noChangeArrowheads="1"/>
            </p:cNvSpPr>
            <p:nvPr/>
          </p:nvSpPr>
          <p:spPr bwMode="auto">
            <a:xfrm>
              <a:off x="3799" y="1818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156"/>
            <p:cNvSpPr>
              <a:spLocks noChangeArrowheads="1"/>
            </p:cNvSpPr>
            <p:nvPr/>
          </p:nvSpPr>
          <p:spPr bwMode="auto">
            <a:xfrm>
              <a:off x="3840" y="1826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57"/>
            <p:cNvSpPr>
              <a:spLocks noChangeArrowheads="1"/>
            </p:cNvSpPr>
            <p:nvPr/>
          </p:nvSpPr>
          <p:spPr bwMode="auto">
            <a:xfrm>
              <a:off x="3889" y="1834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158"/>
            <p:cNvSpPr>
              <a:spLocks noChangeArrowheads="1"/>
            </p:cNvSpPr>
            <p:nvPr/>
          </p:nvSpPr>
          <p:spPr bwMode="auto">
            <a:xfrm>
              <a:off x="3930" y="1843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159"/>
            <p:cNvSpPr>
              <a:spLocks noChangeArrowheads="1"/>
            </p:cNvSpPr>
            <p:nvPr/>
          </p:nvSpPr>
          <p:spPr bwMode="auto">
            <a:xfrm>
              <a:off x="3972" y="1851"/>
              <a:ext cx="65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160"/>
            <p:cNvSpPr>
              <a:spLocks noChangeArrowheads="1"/>
            </p:cNvSpPr>
            <p:nvPr/>
          </p:nvSpPr>
          <p:spPr bwMode="auto">
            <a:xfrm>
              <a:off x="4021" y="1851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161"/>
            <p:cNvSpPr>
              <a:spLocks noChangeArrowheads="1"/>
            </p:cNvSpPr>
            <p:nvPr/>
          </p:nvSpPr>
          <p:spPr bwMode="auto">
            <a:xfrm>
              <a:off x="4062" y="1843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162"/>
            <p:cNvSpPr>
              <a:spLocks noChangeArrowheads="1"/>
            </p:cNvSpPr>
            <p:nvPr/>
          </p:nvSpPr>
          <p:spPr bwMode="auto">
            <a:xfrm>
              <a:off x="4111" y="1851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163"/>
            <p:cNvSpPr>
              <a:spLocks noChangeArrowheads="1"/>
            </p:cNvSpPr>
            <p:nvPr/>
          </p:nvSpPr>
          <p:spPr bwMode="auto">
            <a:xfrm>
              <a:off x="4152" y="1851"/>
              <a:ext cx="66" cy="66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" name="Group 234"/>
          <p:cNvGrpSpPr>
            <a:grpSpLocks/>
          </p:cNvGrpSpPr>
          <p:nvPr/>
        </p:nvGrpSpPr>
        <p:grpSpPr bwMode="auto">
          <a:xfrm>
            <a:off x="5580112" y="4554057"/>
            <a:ext cx="3230445" cy="1683255"/>
            <a:chOff x="1126" y="1913"/>
            <a:chExt cx="3080" cy="1534"/>
          </a:xfrm>
        </p:grpSpPr>
        <p:sp>
          <p:nvSpPr>
            <p:cNvPr id="186" name="Freeform 165"/>
            <p:cNvSpPr>
              <a:spLocks/>
            </p:cNvSpPr>
            <p:nvPr/>
          </p:nvSpPr>
          <p:spPr bwMode="auto">
            <a:xfrm>
              <a:off x="1126" y="3381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66"/>
            <p:cNvSpPr>
              <a:spLocks/>
            </p:cNvSpPr>
            <p:nvPr/>
          </p:nvSpPr>
          <p:spPr bwMode="auto">
            <a:xfrm>
              <a:off x="1175" y="3151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67"/>
            <p:cNvSpPr>
              <a:spLocks/>
            </p:cNvSpPr>
            <p:nvPr/>
          </p:nvSpPr>
          <p:spPr bwMode="auto">
            <a:xfrm>
              <a:off x="1217" y="2667"/>
              <a:ext cx="65" cy="6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2" y="0"/>
                </a:cxn>
              </a:cxnLst>
              <a:rect l="0" t="0" r="r" b="b"/>
              <a:pathLst>
                <a:path w="65" h="66">
                  <a:moveTo>
                    <a:pt x="32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68"/>
            <p:cNvSpPr>
              <a:spLocks/>
            </p:cNvSpPr>
            <p:nvPr/>
          </p:nvSpPr>
          <p:spPr bwMode="auto">
            <a:xfrm>
              <a:off x="1266" y="1962"/>
              <a:ext cx="65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69"/>
            <p:cNvSpPr>
              <a:spLocks/>
            </p:cNvSpPr>
            <p:nvPr/>
          </p:nvSpPr>
          <p:spPr bwMode="auto">
            <a:xfrm>
              <a:off x="1307" y="1913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70"/>
            <p:cNvSpPr>
              <a:spLocks/>
            </p:cNvSpPr>
            <p:nvPr/>
          </p:nvSpPr>
          <p:spPr bwMode="auto">
            <a:xfrm>
              <a:off x="1348" y="1929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71"/>
            <p:cNvSpPr>
              <a:spLocks/>
            </p:cNvSpPr>
            <p:nvPr/>
          </p:nvSpPr>
          <p:spPr bwMode="auto">
            <a:xfrm>
              <a:off x="1397" y="1921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72"/>
            <p:cNvSpPr>
              <a:spLocks/>
            </p:cNvSpPr>
            <p:nvPr/>
          </p:nvSpPr>
          <p:spPr bwMode="auto">
            <a:xfrm>
              <a:off x="1438" y="193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73"/>
            <p:cNvSpPr>
              <a:spLocks/>
            </p:cNvSpPr>
            <p:nvPr/>
          </p:nvSpPr>
          <p:spPr bwMode="auto">
            <a:xfrm>
              <a:off x="1479" y="193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74"/>
            <p:cNvSpPr>
              <a:spLocks/>
            </p:cNvSpPr>
            <p:nvPr/>
          </p:nvSpPr>
          <p:spPr bwMode="auto">
            <a:xfrm>
              <a:off x="1529" y="1954"/>
              <a:ext cx="65" cy="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75"/>
            <p:cNvSpPr>
              <a:spLocks/>
            </p:cNvSpPr>
            <p:nvPr/>
          </p:nvSpPr>
          <p:spPr bwMode="auto">
            <a:xfrm>
              <a:off x="1570" y="1954"/>
              <a:ext cx="65" cy="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76"/>
            <p:cNvSpPr>
              <a:spLocks/>
            </p:cNvSpPr>
            <p:nvPr/>
          </p:nvSpPr>
          <p:spPr bwMode="auto">
            <a:xfrm>
              <a:off x="1619" y="1954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77"/>
            <p:cNvSpPr>
              <a:spLocks/>
            </p:cNvSpPr>
            <p:nvPr/>
          </p:nvSpPr>
          <p:spPr bwMode="auto">
            <a:xfrm>
              <a:off x="1660" y="1954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78"/>
            <p:cNvSpPr>
              <a:spLocks/>
            </p:cNvSpPr>
            <p:nvPr/>
          </p:nvSpPr>
          <p:spPr bwMode="auto">
            <a:xfrm>
              <a:off x="1701" y="1970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79"/>
            <p:cNvSpPr>
              <a:spLocks/>
            </p:cNvSpPr>
            <p:nvPr/>
          </p:nvSpPr>
          <p:spPr bwMode="auto">
            <a:xfrm>
              <a:off x="1750" y="197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80"/>
            <p:cNvSpPr>
              <a:spLocks/>
            </p:cNvSpPr>
            <p:nvPr/>
          </p:nvSpPr>
          <p:spPr bwMode="auto">
            <a:xfrm>
              <a:off x="1791" y="1970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81"/>
            <p:cNvSpPr>
              <a:spLocks/>
            </p:cNvSpPr>
            <p:nvPr/>
          </p:nvSpPr>
          <p:spPr bwMode="auto">
            <a:xfrm>
              <a:off x="1841" y="1978"/>
              <a:ext cx="65" cy="6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2" y="0"/>
                </a:cxn>
              </a:cxnLst>
              <a:rect l="0" t="0" r="r" b="b"/>
              <a:pathLst>
                <a:path w="65" h="66">
                  <a:moveTo>
                    <a:pt x="32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82"/>
            <p:cNvSpPr>
              <a:spLocks/>
            </p:cNvSpPr>
            <p:nvPr/>
          </p:nvSpPr>
          <p:spPr bwMode="auto">
            <a:xfrm>
              <a:off x="1882" y="1986"/>
              <a:ext cx="65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83"/>
            <p:cNvSpPr>
              <a:spLocks/>
            </p:cNvSpPr>
            <p:nvPr/>
          </p:nvSpPr>
          <p:spPr bwMode="auto">
            <a:xfrm>
              <a:off x="1923" y="1995"/>
              <a:ext cx="65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84"/>
            <p:cNvSpPr>
              <a:spLocks/>
            </p:cNvSpPr>
            <p:nvPr/>
          </p:nvSpPr>
          <p:spPr bwMode="auto">
            <a:xfrm>
              <a:off x="1972" y="2003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5"/>
            <p:cNvSpPr>
              <a:spLocks/>
            </p:cNvSpPr>
            <p:nvPr/>
          </p:nvSpPr>
          <p:spPr bwMode="auto">
            <a:xfrm>
              <a:off x="2013" y="2011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86"/>
            <p:cNvSpPr>
              <a:spLocks/>
            </p:cNvSpPr>
            <p:nvPr/>
          </p:nvSpPr>
          <p:spPr bwMode="auto">
            <a:xfrm>
              <a:off x="2062" y="202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87"/>
            <p:cNvSpPr>
              <a:spLocks/>
            </p:cNvSpPr>
            <p:nvPr/>
          </p:nvSpPr>
          <p:spPr bwMode="auto">
            <a:xfrm>
              <a:off x="2103" y="2011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88"/>
            <p:cNvSpPr>
              <a:spLocks/>
            </p:cNvSpPr>
            <p:nvPr/>
          </p:nvSpPr>
          <p:spPr bwMode="auto">
            <a:xfrm>
              <a:off x="2144" y="202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89"/>
            <p:cNvSpPr>
              <a:spLocks/>
            </p:cNvSpPr>
            <p:nvPr/>
          </p:nvSpPr>
          <p:spPr bwMode="auto">
            <a:xfrm>
              <a:off x="2194" y="2044"/>
              <a:ext cx="65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90"/>
            <p:cNvSpPr>
              <a:spLocks/>
            </p:cNvSpPr>
            <p:nvPr/>
          </p:nvSpPr>
          <p:spPr bwMode="auto">
            <a:xfrm>
              <a:off x="2235" y="2044"/>
              <a:ext cx="65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91"/>
            <p:cNvSpPr>
              <a:spLocks/>
            </p:cNvSpPr>
            <p:nvPr/>
          </p:nvSpPr>
          <p:spPr bwMode="auto">
            <a:xfrm>
              <a:off x="2276" y="2060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92"/>
            <p:cNvSpPr>
              <a:spLocks/>
            </p:cNvSpPr>
            <p:nvPr/>
          </p:nvSpPr>
          <p:spPr bwMode="auto">
            <a:xfrm>
              <a:off x="2325" y="2060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2366" y="206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2415" y="206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95"/>
            <p:cNvSpPr>
              <a:spLocks/>
            </p:cNvSpPr>
            <p:nvPr/>
          </p:nvSpPr>
          <p:spPr bwMode="auto">
            <a:xfrm>
              <a:off x="2457" y="2068"/>
              <a:ext cx="65" cy="6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2" y="0"/>
                </a:cxn>
              </a:cxnLst>
              <a:rect l="0" t="0" r="r" b="b"/>
              <a:pathLst>
                <a:path w="65" h="66">
                  <a:moveTo>
                    <a:pt x="32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96"/>
            <p:cNvSpPr>
              <a:spLocks/>
            </p:cNvSpPr>
            <p:nvPr/>
          </p:nvSpPr>
          <p:spPr bwMode="auto">
            <a:xfrm>
              <a:off x="2498" y="2085"/>
              <a:ext cx="65" cy="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97"/>
            <p:cNvSpPr>
              <a:spLocks/>
            </p:cNvSpPr>
            <p:nvPr/>
          </p:nvSpPr>
          <p:spPr bwMode="auto">
            <a:xfrm>
              <a:off x="2547" y="2077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98"/>
            <p:cNvSpPr>
              <a:spLocks/>
            </p:cNvSpPr>
            <p:nvPr/>
          </p:nvSpPr>
          <p:spPr bwMode="auto">
            <a:xfrm>
              <a:off x="2588" y="2093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2637" y="2118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00"/>
            <p:cNvSpPr>
              <a:spLocks/>
            </p:cNvSpPr>
            <p:nvPr/>
          </p:nvSpPr>
          <p:spPr bwMode="auto">
            <a:xfrm>
              <a:off x="2678" y="2126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01"/>
            <p:cNvSpPr>
              <a:spLocks/>
            </p:cNvSpPr>
            <p:nvPr/>
          </p:nvSpPr>
          <p:spPr bwMode="auto">
            <a:xfrm>
              <a:off x="2719" y="2126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02"/>
            <p:cNvSpPr>
              <a:spLocks/>
            </p:cNvSpPr>
            <p:nvPr/>
          </p:nvSpPr>
          <p:spPr bwMode="auto">
            <a:xfrm>
              <a:off x="2769" y="2109"/>
              <a:ext cx="65" cy="6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2" y="0"/>
                </a:cxn>
              </a:cxnLst>
              <a:rect l="0" t="0" r="r" b="b"/>
              <a:pathLst>
                <a:path w="65" h="66">
                  <a:moveTo>
                    <a:pt x="32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03"/>
            <p:cNvSpPr>
              <a:spLocks/>
            </p:cNvSpPr>
            <p:nvPr/>
          </p:nvSpPr>
          <p:spPr bwMode="auto">
            <a:xfrm>
              <a:off x="2810" y="2126"/>
              <a:ext cx="65" cy="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04"/>
            <p:cNvSpPr>
              <a:spLocks/>
            </p:cNvSpPr>
            <p:nvPr/>
          </p:nvSpPr>
          <p:spPr bwMode="auto">
            <a:xfrm>
              <a:off x="2851" y="2134"/>
              <a:ext cx="65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05"/>
            <p:cNvSpPr>
              <a:spLocks/>
            </p:cNvSpPr>
            <p:nvPr/>
          </p:nvSpPr>
          <p:spPr bwMode="auto">
            <a:xfrm>
              <a:off x="2900" y="2142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06"/>
            <p:cNvSpPr>
              <a:spLocks/>
            </p:cNvSpPr>
            <p:nvPr/>
          </p:nvSpPr>
          <p:spPr bwMode="auto">
            <a:xfrm>
              <a:off x="2941" y="2150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7"/>
            <p:cNvSpPr>
              <a:spLocks/>
            </p:cNvSpPr>
            <p:nvPr/>
          </p:nvSpPr>
          <p:spPr bwMode="auto">
            <a:xfrm>
              <a:off x="2990" y="2159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8"/>
            <p:cNvSpPr>
              <a:spLocks/>
            </p:cNvSpPr>
            <p:nvPr/>
          </p:nvSpPr>
          <p:spPr bwMode="auto">
            <a:xfrm>
              <a:off x="3031" y="2159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9"/>
            <p:cNvSpPr>
              <a:spLocks/>
            </p:cNvSpPr>
            <p:nvPr/>
          </p:nvSpPr>
          <p:spPr bwMode="auto">
            <a:xfrm>
              <a:off x="3072" y="217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10"/>
            <p:cNvSpPr>
              <a:spLocks/>
            </p:cNvSpPr>
            <p:nvPr/>
          </p:nvSpPr>
          <p:spPr bwMode="auto">
            <a:xfrm>
              <a:off x="3122" y="2175"/>
              <a:ext cx="65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11"/>
            <p:cNvSpPr>
              <a:spLocks/>
            </p:cNvSpPr>
            <p:nvPr/>
          </p:nvSpPr>
          <p:spPr bwMode="auto">
            <a:xfrm>
              <a:off x="3163" y="2175"/>
              <a:ext cx="65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12"/>
            <p:cNvSpPr>
              <a:spLocks/>
            </p:cNvSpPr>
            <p:nvPr/>
          </p:nvSpPr>
          <p:spPr bwMode="auto">
            <a:xfrm>
              <a:off x="3212" y="217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13"/>
            <p:cNvSpPr>
              <a:spLocks/>
            </p:cNvSpPr>
            <p:nvPr/>
          </p:nvSpPr>
          <p:spPr bwMode="auto">
            <a:xfrm>
              <a:off x="3253" y="2183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14"/>
            <p:cNvSpPr>
              <a:spLocks/>
            </p:cNvSpPr>
            <p:nvPr/>
          </p:nvSpPr>
          <p:spPr bwMode="auto">
            <a:xfrm>
              <a:off x="3294" y="2183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15"/>
            <p:cNvSpPr>
              <a:spLocks/>
            </p:cNvSpPr>
            <p:nvPr/>
          </p:nvSpPr>
          <p:spPr bwMode="auto">
            <a:xfrm>
              <a:off x="3343" y="2208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16"/>
            <p:cNvSpPr>
              <a:spLocks/>
            </p:cNvSpPr>
            <p:nvPr/>
          </p:nvSpPr>
          <p:spPr bwMode="auto">
            <a:xfrm>
              <a:off x="3384" y="221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17"/>
            <p:cNvSpPr>
              <a:spLocks/>
            </p:cNvSpPr>
            <p:nvPr/>
          </p:nvSpPr>
          <p:spPr bwMode="auto">
            <a:xfrm>
              <a:off x="3434" y="2216"/>
              <a:ext cx="65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18"/>
            <p:cNvSpPr>
              <a:spLocks/>
            </p:cNvSpPr>
            <p:nvPr/>
          </p:nvSpPr>
          <p:spPr bwMode="auto">
            <a:xfrm>
              <a:off x="3475" y="2216"/>
              <a:ext cx="65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19"/>
            <p:cNvSpPr>
              <a:spLocks/>
            </p:cNvSpPr>
            <p:nvPr/>
          </p:nvSpPr>
          <p:spPr bwMode="auto">
            <a:xfrm>
              <a:off x="3516" y="2216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20"/>
            <p:cNvSpPr>
              <a:spLocks/>
            </p:cNvSpPr>
            <p:nvPr/>
          </p:nvSpPr>
          <p:spPr bwMode="auto">
            <a:xfrm>
              <a:off x="3565" y="2232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21"/>
            <p:cNvSpPr>
              <a:spLocks/>
            </p:cNvSpPr>
            <p:nvPr/>
          </p:nvSpPr>
          <p:spPr bwMode="auto">
            <a:xfrm>
              <a:off x="3606" y="2241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22"/>
            <p:cNvSpPr>
              <a:spLocks/>
            </p:cNvSpPr>
            <p:nvPr/>
          </p:nvSpPr>
          <p:spPr bwMode="auto">
            <a:xfrm>
              <a:off x="3647" y="2241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23"/>
            <p:cNvSpPr>
              <a:spLocks/>
            </p:cNvSpPr>
            <p:nvPr/>
          </p:nvSpPr>
          <p:spPr bwMode="auto">
            <a:xfrm>
              <a:off x="3697" y="2249"/>
              <a:ext cx="65" cy="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24"/>
            <p:cNvSpPr>
              <a:spLocks/>
            </p:cNvSpPr>
            <p:nvPr/>
          </p:nvSpPr>
          <p:spPr bwMode="auto">
            <a:xfrm>
              <a:off x="3738" y="2257"/>
              <a:ext cx="65" cy="6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2" y="0"/>
                </a:cxn>
              </a:cxnLst>
              <a:rect l="0" t="0" r="r" b="b"/>
              <a:pathLst>
                <a:path w="65" h="66">
                  <a:moveTo>
                    <a:pt x="32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25"/>
            <p:cNvSpPr>
              <a:spLocks/>
            </p:cNvSpPr>
            <p:nvPr/>
          </p:nvSpPr>
          <p:spPr bwMode="auto">
            <a:xfrm>
              <a:off x="3787" y="2257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26"/>
            <p:cNvSpPr>
              <a:spLocks/>
            </p:cNvSpPr>
            <p:nvPr/>
          </p:nvSpPr>
          <p:spPr bwMode="auto">
            <a:xfrm>
              <a:off x="3828" y="2249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27"/>
            <p:cNvSpPr>
              <a:spLocks/>
            </p:cNvSpPr>
            <p:nvPr/>
          </p:nvSpPr>
          <p:spPr bwMode="auto">
            <a:xfrm>
              <a:off x="3869" y="2265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28"/>
            <p:cNvSpPr>
              <a:spLocks/>
            </p:cNvSpPr>
            <p:nvPr/>
          </p:nvSpPr>
          <p:spPr bwMode="auto">
            <a:xfrm>
              <a:off x="3918" y="2282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29"/>
            <p:cNvSpPr>
              <a:spLocks/>
            </p:cNvSpPr>
            <p:nvPr/>
          </p:nvSpPr>
          <p:spPr bwMode="auto">
            <a:xfrm>
              <a:off x="3959" y="2282"/>
              <a:ext cx="66" cy="6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5"/>
                </a:cxn>
                <a:cxn ang="0">
                  <a:pos x="0" y="65"/>
                </a:cxn>
                <a:cxn ang="0">
                  <a:pos x="33" y="0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lnTo>
                    <a:pt x="66" y="65"/>
                  </a:lnTo>
                  <a:lnTo>
                    <a:pt x="0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30"/>
            <p:cNvSpPr>
              <a:spLocks/>
            </p:cNvSpPr>
            <p:nvPr/>
          </p:nvSpPr>
          <p:spPr bwMode="auto">
            <a:xfrm>
              <a:off x="4009" y="2282"/>
              <a:ext cx="65" cy="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31"/>
            <p:cNvSpPr>
              <a:spLocks/>
            </p:cNvSpPr>
            <p:nvPr/>
          </p:nvSpPr>
          <p:spPr bwMode="auto">
            <a:xfrm>
              <a:off x="4050" y="2282"/>
              <a:ext cx="65" cy="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5" y="65"/>
                </a:cxn>
                <a:cxn ang="0">
                  <a:pos x="0" y="65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65" y="65"/>
                  </a:lnTo>
                  <a:lnTo>
                    <a:pt x="0" y="6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32"/>
            <p:cNvSpPr>
              <a:spLocks/>
            </p:cNvSpPr>
            <p:nvPr/>
          </p:nvSpPr>
          <p:spPr bwMode="auto">
            <a:xfrm>
              <a:off x="4091" y="2290"/>
              <a:ext cx="65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5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33"/>
            <p:cNvSpPr>
              <a:spLocks/>
            </p:cNvSpPr>
            <p:nvPr/>
          </p:nvSpPr>
          <p:spPr bwMode="auto">
            <a:xfrm>
              <a:off x="4140" y="2298"/>
              <a:ext cx="66" cy="6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66"/>
                </a:cxn>
                <a:cxn ang="0">
                  <a:pos x="0" y="66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lnTo>
                    <a:pt x="66" y="66"/>
                  </a:lnTo>
                  <a:lnTo>
                    <a:pt x="0" y="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" name="Freeform 307"/>
          <p:cNvSpPr>
            <a:spLocks/>
          </p:cNvSpPr>
          <p:nvPr/>
        </p:nvSpPr>
        <p:spPr bwMode="auto">
          <a:xfrm>
            <a:off x="9079191" y="4344420"/>
            <a:ext cx="60833" cy="8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8"/>
              </a:cxn>
              <a:cxn ang="0">
                <a:pos x="25" y="8"/>
              </a:cxn>
              <a:cxn ang="0">
                <a:pos x="41" y="8"/>
              </a:cxn>
              <a:cxn ang="0">
                <a:pos x="58" y="8"/>
              </a:cxn>
            </a:cxnLst>
            <a:rect l="0" t="0" r="r" b="b"/>
            <a:pathLst>
              <a:path w="58" h="8">
                <a:moveTo>
                  <a:pt x="0" y="0"/>
                </a:moveTo>
                <a:lnTo>
                  <a:pt x="17" y="8"/>
                </a:lnTo>
                <a:lnTo>
                  <a:pt x="25" y="8"/>
                </a:lnTo>
                <a:lnTo>
                  <a:pt x="41" y="8"/>
                </a:lnTo>
                <a:lnTo>
                  <a:pt x="58" y="8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1" name="Group 315"/>
          <p:cNvGrpSpPr>
            <a:grpSpLocks/>
          </p:cNvGrpSpPr>
          <p:nvPr/>
        </p:nvGrpSpPr>
        <p:grpSpPr bwMode="auto">
          <a:xfrm>
            <a:off x="7740352" y="5733256"/>
            <a:ext cx="491908" cy="207390"/>
            <a:chOff x="2571" y="1494"/>
            <a:chExt cx="469" cy="189"/>
          </a:xfrm>
        </p:grpSpPr>
        <p:sp>
          <p:nvSpPr>
            <p:cNvPr id="262" name="Rectangle 312"/>
            <p:cNvSpPr>
              <a:spLocks noChangeArrowheads="1"/>
            </p:cNvSpPr>
            <p:nvPr/>
          </p:nvSpPr>
          <p:spPr bwMode="auto">
            <a:xfrm>
              <a:off x="2571" y="1511"/>
              <a:ext cx="469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Rectangle 313"/>
            <p:cNvSpPr>
              <a:spLocks noChangeArrowheads="1"/>
            </p:cNvSpPr>
            <p:nvPr/>
          </p:nvSpPr>
          <p:spPr bwMode="auto">
            <a:xfrm>
              <a:off x="2571" y="1494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0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fr-FR"/>
            </a:p>
          </p:txBody>
        </p:sp>
        <p:sp>
          <p:nvSpPr>
            <p:cNvPr id="264" name="Rectangle 314"/>
            <p:cNvSpPr>
              <a:spLocks noChangeArrowheads="1"/>
            </p:cNvSpPr>
            <p:nvPr/>
          </p:nvSpPr>
          <p:spPr bwMode="auto">
            <a:xfrm>
              <a:off x="2621" y="1502"/>
              <a:ext cx="41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</a:rPr>
                <a:t> = 630 </a:t>
              </a:r>
              <a:r>
                <a:rPr lang="fr-FR" sz="1400" b="0" dirty="0" err="1">
                  <a:solidFill>
                    <a:srgbClr val="000000"/>
                  </a:solidFill>
                </a:rPr>
                <a:t>ps</a:t>
              </a:r>
              <a:endParaRPr lang="fr-FR" dirty="0"/>
            </a:p>
          </p:txBody>
        </p:sp>
      </p:grpSp>
      <p:grpSp>
        <p:nvGrpSpPr>
          <p:cNvPr id="265" name="Group 318"/>
          <p:cNvGrpSpPr>
            <a:grpSpLocks/>
          </p:cNvGrpSpPr>
          <p:nvPr/>
        </p:nvGrpSpPr>
        <p:grpSpPr bwMode="auto">
          <a:xfrm>
            <a:off x="8297622" y="3753722"/>
            <a:ext cx="310458" cy="147038"/>
            <a:chOff x="2695" y="1920"/>
            <a:chExt cx="296" cy="134"/>
          </a:xfrm>
        </p:grpSpPr>
        <p:sp>
          <p:nvSpPr>
            <p:cNvPr id="266" name="Rectangle 316"/>
            <p:cNvSpPr>
              <a:spLocks noChangeArrowheads="1"/>
            </p:cNvSpPr>
            <p:nvPr/>
          </p:nvSpPr>
          <p:spPr bwMode="auto">
            <a:xfrm>
              <a:off x="2695" y="1929"/>
              <a:ext cx="295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317"/>
            <p:cNvSpPr>
              <a:spLocks noChangeArrowheads="1"/>
            </p:cNvSpPr>
            <p:nvPr/>
          </p:nvSpPr>
          <p:spPr bwMode="auto">
            <a:xfrm>
              <a:off x="2695" y="1920"/>
              <a:ext cx="2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 b="0">
                  <a:solidFill>
                    <a:srgbClr val="000000"/>
                  </a:solidFill>
                </a:rPr>
                <a:t>650 ps</a:t>
              </a:r>
              <a:endParaRPr lang="fr-FR"/>
            </a:p>
          </p:txBody>
        </p:sp>
      </p:grpSp>
      <p:sp>
        <p:nvSpPr>
          <p:cNvPr id="268" name="Rectangle 5"/>
          <p:cNvSpPr>
            <a:spLocks noChangeArrowheads="1"/>
          </p:cNvSpPr>
          <p:nvPr/>
        </p:nvSpPr>
        <p:spPr bwMode="auto">
          <a:xfrm>
            <a:off x="6444208" y="4869160"/>
            <a:ext cx="152370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fr-FR" b="0" dirty="0">
                <a:solidFill>
                  <a:schemeClr val="tx2"/>
                </a:solidFill>
              </a:rPr>
              <a:t>SE (2.43 eV)</a:t>
            </a:r>
          </a:p>
        </p:txBody>
      </p:sp>
      <p:sp>
        <p:nvSpPr>
          <p:cNvPr id="269" name="Rectangle 6"/>
          <p:cNvSpPr>
            <a:spLocks noChangeArrowheads="1"/>
          </p:cNvSpPr>
          <p:nvPr/>
        </p:nvSpPr>
        <p:spPr bwMode="auto">
          <a:xfrm>
            <a:off x="6372200" y="5301208"/>
            <a:ext cx="154189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fr-FR" b="0" dirty="0">
                <a:solidFill>
                  <a:schemeClr val="accent2"/>
                </a:solidFill>
              </a:rPr>
              <a:t>PA</a:t>
            </a:r>
            <a:r>
              <a:rPr lang="fr-FR" b="0" baseline="-25000" dirty="0">
                <a:solidFill>
                  <a:schemeClr val="accent2"/>
                </a:solidFill>
              </a:rPr>
              <a:t>2</a:t>
            </a:r>
            <a:r>
              <a:rPr lang="fr-FR" b="0" dirty="0">
                <a:solidFill>
                  <a:schemeClr val="accent2"/>
                </a:solidFill>
              </a:rPr>
              <a:t> (1.46 eV)</a:t>
            </a:r>
          </a:p>
        </p:txBody>
      </p:sp>
      <p:sp>
        <p:nvSpPr>
          <p:cNvPr id="270" name="Text Box 8"/>
          <p:cNvSpPr txBox="1">
            <a:spLocks noChangeArrowheads="1"/>
          </p:cNvSpPr>
          <p:nvPr/>
        </p:nvSpPr>
        <p:spPr bwMode="auto">
          <a:xfrm>
            <a:off x="9239382" y="5695249"/>
            <a:ext cx="445186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b="0" dirty="0" err="1" smtClean="0"/>
              <a:t>LANL</a:t>
            </a:r>
            <a:endParaRPr lang="fr-F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A1E2-0D93-4DF9-92F7-D065E31308C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76200"/>
            <a:ext cx="90398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b="1" dirty="0" smtClean="0">
                <a:effectLst/>
              </a:rPr>
              <a:t>Special problem of losses: </a:t>
            </a:r>
          </a:p>
          <a:p>
            <a:pPr marL="457200" indent="-457200"/>
            <a:r>
              <a:rPr lang="en-US" sz="2200" b="0" dirty="0" smtClean="0">
                <a:solidFill>
                  <a:srgbClr val="7030A0"/>
                </a:solidFill>
                <a:effectLst/>
              </a:rPr>
              <a:t>1</a:t>
            </a:r>
            <a:r>
              <a:rPr lang="en-US" sz="2200" b="0" dirty="0" smtClean="0">
                <a:solidFill>
                  <a:srgbClr val="7030A0"/>
                </a:solidFill>
                <a:effectLst/>
              </a:rPr>
              <a:t>. </a:t>
            </a:r>
            <a:r>
              <a:rPr lang="en-US" sz="2200" b="1" dirty="0" smtClean="0">
                <a:solidFill>
                  <a:srgbClr val="7030A0"/>
                </a:solidFill>
                <a:effectLst/>
              </a:rPr>
              <a:t>Recombination of excited states without emitting a photon:</a:t>
            </a:r>
          </a:p>
          <a:p>
            <a:pPr marL="457200" indent="-457200"/>
            <a:r>
              <a:rPr lang="en-US" sz="2200" dirty="0" smtClean="0">
                <a:solidFill>
                  <a:srgbClr val="7030A0"/>
                </a:solidFill>
              </a:rPr>
              <a:t>I</a:t>
            </a:r>
            <a:r>
              <a:rPr lang="en-US" sz="2200" b="0" dirty="0" smtClean="0">
                <a:solidFill>
                  <a:srgbClr val="7030A0"/>
                </a:solidFill>
                <a:effectLst/>
              </a:rPr>
              <a:t>t </a:t>
            </a:r>
            <a:r>
              <a:rPr lang="en-US" sz="2200" b="0" dirty="0" smtClean="0">
                <a:solidFill>
                  <a:srgbClr val="7030A0"/>
                </a:solidFill>
                <a:effectLst/>
              </a:rPr>
              <a:t>needs a staircase of levels to descend down loosing the energy</a:t>
            </a:r>
          </a:p>
          <a:p>
            <a:pPr marL="457200" indent="-457200"/>
            <a:r>
              <a:rPr lang="en-US" sz="2200" b="0" dirty="0" smtClean="0">
                <a:solidFill>
                  <a:srgbClr val="7030A0"/>
                </a:solidFill>
                <a:effectLst/>
              </a:rPr>
              <a:t>of ~2eV by emitting a sequence of phonons  each at &lt;0.2eV.</a:t>
            </a:r>
          </a:p>
          <a:p>
            <a:pPr marL="457200" indent="-457200"/>
            <a:r>
              <a:rPr lang="en-US" sz="2200" b="0" dirty="0" smtClean="0">
                <a:solidFill>
                  <a:srgbClr val="7030A0"/>
                </a:solidFill>
                <a:effectLst/>
              </a:rPr>
              <a:t>Impurities or stronger the surface or an interface</a:t>
            </a:r>
            <a:r>
              <a:rPr lang="en-US" sz="2200" b="0" dirty="0" smtClean="0">
                <a:solidFill>
                  <a:srgbClr val="7030A0"/>
                </a:solidFill>
                <a:effectLst/>
              </a:rPr>
              <a:t>.</a:t>
            </a:r>
          </a:p>
          <a:p>
            <a:pPr marL="457200" indent="-457200"/>
            <a:endParaRPr lang="en-US" sz="800" b="0" dirty="0" smtClean="0">
              <a:effectLst/>
            </a:endParaRPr>
          </a:p>
          <a:p>
            <a:pPr marL="457200" indent="-457200">
              <a:buAutoNum type="arabicPeriod" startAt="2"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Falling to the lower energy non-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radiative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excitations</a:t>
            </a:r>
            <a:r>
              <a:rPr lang="en-US" sz="22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:</a:t>
            </a:r>
          </a:p>
          <a:p>
            <a:pPr marL="457200" indent="-457200"/>
            <a:endParaRPr lang="en-US" sz="800" b="0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457200" indent="-457200"/>
            <a:r>
              <a:rPr lang="en-US" sz="22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a. Lowest </a:t>
            </a:r>
            <a:r>
              <a:rPr lang="en-US" sz="2200" b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exciton</a:t>
            </a:r>
            <a:r>
              <a:rPr lang="en-US" sz="22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is indirect one, with the momentum P</a:t>
            </a:r>
            <a:r>
              <a:rPr lang="en-US" sz="2200" b="0" baseline="-250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ex</a:t>
            </a:r>
            <a:r>
              <a:rPr lang="en-US" sz="22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≠0:</a:t>
            </a:r>
          </a:p>
          <a:p>
            <a:pPr marL="457200" indent="-457200"/>
            <a:r>
              <a:rPr lang="en-US" sz="22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Special: Energy minima for the electron and the hole lye at different points of the </a:t>
            </a:r>
            <a:r>
              <a:rPr lang="en-US" sz="2200" b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Brilloin</a:t>
            </a:r>
            <a:r>
              <a:rPr lang="en-US" sz="22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zone: like in Si but unlike </a:t>
            </a:r>
            <a:r>
              <a:rPr lang="en-US" sz="2200" b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GaAs</a:t>
            </a:r>
            <a:r>
              <a:rPr lang="en-US" sz="22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.</a:t>
            </a:r>
          </a:p>
          <a:p>
            <a:pPr marL="457200" indent="-457200"/>
            <a:endParaRPr lang="en-US" sz="800" b="0" dirty="0" smtClean="0">
              <a:effectLst/>
            </a:endParaRPr>
          </a:p>
          <a:p>
            <a:pPr marL="457200" indent="-457200"/>
            <a:r>
              <a:rPr lang="en-US" sz="2200" b="0" dirty="0" smtClean="0">
                <a:solidFill>
                  <a:srgbClr val="002060"/>
                </a:solidFill>
                <a:effectLst/>
              </a:rPr>
              <a:t>b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>. General and inevitable: Formation of triplet excitons TE which energy is always lower than for singlet 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>ones. 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2200" b="0" dirty="0" smtClean="0">
                <a:solidFill>
                  <a:srgbClr val="002060"/>
                </a:solidFill>
                <a:effectLst/>
              </a:rPr>
            </a:br>
            <a:r>
              <a:rPr lang="en-US" sz="2200" b="0" dirty="0" smtClean="0">
                <a:solidFill>
                  <a:srgbClr val="002060"/>
                </a:solidFill>
                <a:effectLst/>
              </a:rPr>
              <a:t>Also for the LED: with electrons and holes meeting randomly, the probability of meeting in a triplet state (3 combinations of the total spin quantum m=1,0,-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>1) is 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>3 times higher than for the singlet state – s=0.</a:t>
            </a:r>
          </a:p>
          <a:p>
            <a:pPr marL="457200" indent="-457200"/>
            <a:r>
              <a:rPr lang="en-US" sz="2200" b="0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en-US" sz="2200" b="0" dirty="0" err="1" smtClean="0">
                <a:solidFill>
                  <a:srgbClr val="002060"/>
                </a:solidFill>
                <a:effectLst/>
              </a:rPr>
              <a:t>TEs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> live for very 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>long, diffuse distantly, and have a high probability to reach the areas of intensive non-</a:t>
            </a:r>
            <a:r>
              <a:rPr lang="en-US" sz="2200" b="0" dirty="0" err="1" smtClean="0">
                <a:solidFill>
                  <a:srgbClr val="002060"/>
                </a:solidFill>
                <a:effectLst/>
              </a:rPr>
              <a:t>radiative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> recombination</a:t>
            </a:r>
            <a:r>
              <a:rPr lang="en-US" sz="2200" b="0" dirty="0" smtClean="0">
                <a:solidFill>
                  <a:srgbClr val="002060"/>
                </a:solidFill>
                <a:effectLst/>
              </a:rPr>
              <a:t>.</a:t>
            </a:r>
            <a:endParaRPr lang="en-US" sz="2200" b="0" dirty="0" smtClean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2624</Words>
  <Application>Microsoft Office PowerPoint</Application>
  <PresentationFormat>Affichage à l'écran (4:3)</PresentationFormat>
  <Paragraphs>599</Paragraphs>
  <Slides>53</Slides>
  <Notes>15</Notes>
  <HiddenSlides>3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53</vt:i4>
      </vt:variant>
    </vt:vector>
  </HeadingPairs>
  <TitlesOfParts>
    <vt:vector size="59" baseType="lpstr">
      <vt:lpstr>Thème Office</vt:lpstr>
      <vt:lpstr>Equation</vt:lpstr>
      <vt:lpstr>Équation</vt:lpstr>
      <vt:lpstr>MathType 6.0 Equation</vt:lpstr>
      <vt:lpstr>Microsoft Éditeur d'équations 3.0</vt:lpstr>
      <vt:lpstr>Equations</vt:lpstr>
      <vt:lpstr>Diapositive 1</vt:lpstr>
      <vt:lpstr>Diapositive 2</vt:lpstr>
      <vt:lpstr>Optically active polymers</vt:lpstr>
      <vt:lpstr>Diapositive 4</vt:lpstr>
      <vt:lpstr>Linear and non linear (still at low power) optics</vt:lpstr>
      <vt:lpstr>Diapositive 6</vt:lpstr>
      <vt:lpstr>Combined methods.</vt:lpstr>
      <vt:lpstr>Optical absorption spectra of (CH)x and PPV</vt:lpstr>
      <vt:lpstr>Diapositive 9</vt:lpstr>
      <vt:lpstr>Singlet and triplet excitons: creation and annihilation</vt:lpstr>
      <vt:lpstr>Diapositive 11</vt:lpstr>
      <vt:lpstr>Diapositive 12</vt:lpstr>
      <vt:lpstr>Non-geminate excitations They are formed in light emitting diodes (LED),  or under intensive pumping </vt:lpstr>
      <vt:lpstr>From excitations to free carriers and excitons</vt:lpstr>
      <vt:lpstr>Diapositive 15</vt:lpstr>
      <vt:lpstr>Diapositive 16</vt:lpstr>
      <vt:lpstr>Long range Coulomb interactions and exciton</vt:lpstr>
      <vt:lpstr>Intramolecular overlaps, Wide bands Long range Coulomb interactions and exciton</vt:lpstr>
      <vt:lpstr>1D excitons in solid state physics</vt:lpstr>
      <vt:lpstr>Diapositive 20</vt:lpstr>
      <vt:lpstr>Diapositive 21</vt:lpstr>
      <vt:lpstr>EELS method- electron energy loss spectroscopy. Access to the exciton’s momentum (unlike P=0 only in optics). Proof for coexistance of localized and mobile excitons.</vt:lpstr>
      <vt:lpstr>Non-geminate excitons They are formed in light emitting diodes (LED), or under intensive pumping </vt:lpstr>
      <vt:lpstr>Singlet -Triplet</vt:lpstr>
      <vt:lpstr>Diapositive 25</vt:lpstr>
      <vt:lpstr>Diapositive 26</vt:lpstr>
      <vt:lpstr>Diapositive 27</vt:lpstr>
      <vt:lpstr>Diapositive 28</vt:lpstr>
      <vt:lpstr>Long range Coulomb attraction and intra-monomer repulsion for e-h pair.</vt:lpstr>
      <vt:lpstr>Electronic correlations : role of  the impact interaction U0</vt:lpstr>
      <vt:lpstr>Exciton wave functions for various intra-monomer repulsion potentials</vt:lpstr>
      <vt:lpstr>Diapositive 32</vt:lpstr>
      <vt:lpstr>Diapositive 33</vt:lpstr>
      <vt:lpstr>Optical absorption,  long rang Coulomb effects</vt:lpstr>
      <vt:lpstr>Unbound pairs: suppression of the light emission  by the long range Coulomb attraction</vt:lpstr>
      <vt:lpstr>Diapositive 36</vt:lpstr>
      <vt:lpstr>Diapositive 37</vt:lpstr>
      <vt:lpstr>Diapositive 38</vt:lpstr>
      <vt:lpstr>Diapositive 39</vt:lpstr>
      <vt:lpstr>Isolated  benzene ring</vt:lpstr>
      <vt:lpstr>Fullerene Fullerene (C60) Crystal</vt:lpstr>
      <vt:lpstr>Charge transfer crystals :</vt:lpstr>
      <vt:lpstr>The Jahn-Teller effect on the isolated             molecule</vt:lpstr>
      <vt:lpstr>Excited states of the          molecule, anti Jahn-Teller effect </vt:lpstr>
      <vt:lpstr>Diapositive 45</vt:lpstr>
      <vt:lpstr>Diapositive 46</vt:lpstr>
      <vt:lpstr>Diapositive 47</vt:lpstr>
      <vt:lpstr>What’s a polaron?</vt:lpstr>
      <vt:lpstr>Diapositive 49</vt:lpstr>
      <vt:lpstr>Diapositive 50</vt:lpstr>
      <vt:lpstr>Diapositive 51</vt:lpstr>
      <vt:lpstr>Polaronic effects - lattice relaxation</vt:lpstr>
      <vt:lpstr>Polaronic effects: SE and PL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Serguei Brazovskii and Natasha Kirova  University of Tokyo, Kashiwa,  2012  Physics of synthetic conductors as low dimensional correlated electronic systems.  Lecture  2</dc:title>
  <dc:creator>Kirova</dc:creator>
  <cp:lastModifiedBy>Brazovski</cp:lastModifiedBy>
  <cp:revision>102</cp:revision>
  <dcterms:created xsi:type="dcterms:W3CDTF">2012-10-30T02:25:53Z</dcterms:created>
  <dcterms:modified xsi:type="dcterms:W3CDTF">2016-11-29T02:45:54Z</dcterms:modified>
</cp:coreProperties>
</file>