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638" r:id="rId2"/>
    <p:sldId id="605" r:id="rId3"/>
    <p:sldId id="626" r:id="rId4"/>
    <p:sldId id="652" r:id="rId5"/>
    <p:sldId id="627" r:id="rId6"/>
    <p:sldId id="646" r:id="rId7"/>
    <p:sldId id="693" r:id="rId8"/>
    <p:sldId id="678" r:id="rId9"/>
    <p:sldId id="677" r:id="rId10"/>
    <p:sldId id="634" r:id="rId11"/>
    <p:sldId id="691" r:id="rId12"/>
    <p:sldId id="655" r:id="rId13"/>
    <p:sldId id="666" r:id="rId14"/>
    <p:sldId id="658" r:id="rId15"/>
    <p:sldId id="706" r:id="rId16"/>
    <p:sldId id="707" r:id="rId17"/>
    <p:sldId id="708" r:id="rId18"/>
    <p:sldId id="709" r:id="rId19"/>
    <p:sldId id="710" r:id="rId20"/>
    <p:sldId id="711" r:id="rId21"/>
    <p:sldId id="712" r:id="rId22"/>
    <p:sldId id="629" r:id="rId23"/>
    <p:sldId id="703" r:id="rId24"/>
    <p:sldId id="704" r:id="rId25"/>
    <p:sldId id="705" r:id="rId26"/>
    <p:sldId id="686" r:id="rId27"/>
    <p:sldId id="630" r:id="rId28"/>
    <p:sldId id="702" r:id="rId29"/>
    <p:sldId id="697" r:id="rId30"/>
    <p:sldId id="695" r:id="rId31"/>
    <p:sldId id="660" r:id="rId32"/>
    <p:sldId id="644" r:id="rId33"/>
    <p:sldId id="688" r:id="rId34"/>
    <p:sldId id="661" r:id="rId35"/>
    <p:sldId id="662" r:id="rId36"/>
    <p:sldId id="640" r:id="rId37"/>
    <p:sldId id="665" r:id="rId38"/>
    <p:sldId id="642" r:id="rId39"/>
    <p:sldId id="692" r:id="rId40"/>
    <p:sldId id="672" r:id="rId41"/>
    <p:sldId id="673" r:id="rId42"/>
    <p:sldId id="684" r:id="rId43"/>
    <p:sldId id="671" r:id="rId44"/>
    <p:sldId id="680" r:id="rId45"/>
    <p:sldId id="675" r:id="rId46"/>
    <p:sldId id="681" r:id="rId47"/>
    <p:sldId id="685" r:id="rId48"/>
    <p:sldId id="701" r:id="rId49"/>
    <p:sldId id="696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66FF"/>
    <a:srgbClr val="FFFF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5" autoAdjust="0"/>
    <p:restoredTop sz="94143" autoAdjust="0"/>
  </p:normalViewPr>
  <p:slideViewPr>
    <p:cSldViewPr>
      <p:cViewPr varScale="1">
        <p:scale>
          <a:sx n="93" d="100"/>
          <a:sy n="93" d="100"/>
        </p:scale>
        <p:origin x="-66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63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E59FFF27-242A-45A1-A92B-6862C5C6AF03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13AA8AB4-F785-4E46-A46E-7241EE699D40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062A33F4-9338-418A-B4D9-6858F3BFCF2D}" type="datetimeFigureOut">
              <a:rPr lang="fr-FR" altLang="ko-KR"/>
              <a:pPr/>
              <a:t>22/02/2021</a:t>
            </a:fld>
            <a:endParaRPr lang="fr-FR" altLang="ko-K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DC1E2715-81DC-4813-8F14-C319E93D45FA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968E1-6533-406A-85C1-8EBD46A105E3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DB4A-24BB-4887-8932-0361F046B47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DB4A-24BB-4887-8932-0361F046B47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6A72E-9DD8-4C1F-BBB8-24481ABE257B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91579-75B9-4C84-A02B-5A40F85B64EA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 txBox="1">
            <a:spLocks noGrp="1" noChangeArrowheads="1"/>
          </p:cNvSpPr>
          <p:nvPr/>
        </p:nvSpPr>
        <p:spPr bwMode="auto">
          <a:xfrm>
            <a:off x="3885873" y="8686948"/>
            <a:ext cx="2972127" cy="45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78" tIns="46939" rIns="93878" bIns="46939" anchor="b"/>
          <a:lstStyle/>
          <a:p>
            <a:pPr algn="r" defTabSz="938213"/>
            <a:fld id="{901BE4F7-5BDF-4744-A6E4-DBFAE5F1240E}" type="slidenum">
              <a:rPr lang="en-US" altLang="ko-KR" sz="1200" b="0">
                <a:ea typeface="굴림" pitchFamily="34" charset="-127"/>
              </a:rPr>
              <a:pPr algn="r" defTabSz="938213"/>
              <a:t>47</a:t>
            </a:fld>
            <a:endParaRPr lang="en-US" altLang="ko-KR" sz="1200" b="0">
              <a:ea typeface="굴림" pitchFamily="34" charset="-127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85" y="4341992"/>
            <a:ext cx="5027235" cy="4116432"/>
          </a:xfrm>
          <a:noFill/>
          <a:ln/>
        </p:spPr>
        <p:txBody>
          <a:bodyPr/>
          <a:lstStyle/>
          <a:p>
            <a:pPr eaLnBrk="1" hangingPunct="1"/>
            <a:endParaRPr lang="en-US" altLang="ko-KR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0399-B856-4D30-BB2A-B2BCF5A79E78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41BCC-B120-4755-B2DD-FF69B2FC981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7E164-6CFE-4F98-81E9-3443103D88BD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60003-20ED-48B5-9D99-AD5A498E44D6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8FBED-8D6F-4501-9236-92979D1F2784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47A04-D2C3-446B-9A57-C13848E79D89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71BD3-38DA-4C32-8548-3AE8848F53AD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A7D3-AB9C-47A3-80D4-398565752D0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5AA2A-E7F9-42A4-9723-312BA13F2058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50D28-ADE5-43CB-B7CE-55045B8262F5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B67F3-FAAA-4C41-8C99-09EF21D7CB68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64F99-FB18-48CD-AB88-DA4109299289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D9A56A-4235-450A-B09C-8C758E8D851C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F8A1C-5EC8-489F-B89C-8A260FE726AB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8FB5D-3E04-4801-B76C-A06A2F7981F4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74DBD-A02B-4C32-BE2F-74D4F004F4F7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D07EA-7BF2-4655-8816-772DE45D1DBC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737F7-98F8-4488-91EA-5CF26DC1518F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2FCC7-CEC2-4322-B8A4-44ED6A8D9C05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83B7-2D6D-4F15-B43B-732830FB2C3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BE68D-A535-4A1F-ABAF-81D15C866B77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991D2-4FA7-4668-B36E-18C21F404E08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  <a:endParaRPr lang="en-US" altLang="ko-KR" smtClean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  <a:endParaRPr lang="en-US" altLang="ko-K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6D97F6B1-6F29-4502-A896-5EEBB4BCC21D}" type="datetimeFigureOut">
              <a:rPr lang="en-US" altLang="ko-KR"/>
              <a:pPr/>
              <a:t>2/22/2021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8AF9B7C1-8B0F-4F35-BF25-9F08ED6B5F0F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G:\users\foury\doc\administ\Kernavanois\TMTSF5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gif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9061" y="2924944"/>
            <a:ext cx="8473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time to cast away stones, and a time to gather stones; </a:t>
            </a:r>
          </a:p>
          <a:p>
            <a:r>
              <a:rPr lang="en-US" sz="2400" dirty="0" smtClean="0"/>
              <a:t>A time to search and a time to give up, </a:t>
            </a:r>
          </a:p>
          <a:p>
            <a:r>
              <a:rPr lang="en-US" sz="2400" dirty="0" smtClean="0"/>
              <a:t>A time to keep and a time to throw away</a:t>
            </a:r>
          </a:p>
          <a:p>
            <a:r>
              <a:rPr lang="en-US" sz="2400" i="1" dirty="0" smtClean="0"/>
              <a:t>Ecclesiastes 3:4-3:6</a:t>
            </a:r>
            <a:endParaRPr lang="en-US" sz="2400" i="1" dirty="0"/>
          </a:p>
        </p:txBody>
      </p:sp>
      <p:pic>
        <p:nvPicPr>
          <p:cNvPr id="203778" name="Picture 2" descr="C:\Users\Serguei_2\Desktop\sto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329"/>
            <a:ext cx="4258444" cy="2827607"/>
          </a:xfrm>
          <a:prstGeom prst="rect">
            <a:avLst/>
          </a:prstGeom>
          <a:noFill/>
        </p:spPr>
      </p:pic>
      <p:pic>
        <p:nvPicPr>
          <p:cNvPr id="203780" name="Picture 4" descr="C:\Users\Serguei_2\Desktop\stone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1"/>
            <a:ext cx="4332160" cy="287655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44371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“impractical things endure and retain their vitality </a:t>
            </a:r>
            <a:br>
              <a:rPr lang="en-US" sz="2400" i="1" dirty="0" smtClean="0"/>
            </a:br>
            <a:r>
              <a:rPr lang="en-US" sz="2400" i="1" dirty="0" smtClean="0"/>
              <a:t>for thousands of years,  </a:t>
            </a:r>
            <a:br>
              <a:rPr lang="en-US" sz="2400" i="1" dirty="0" smtClean="0"/>
            </a:br>
            <a:r>
              <a:rPr lang="en-US" sz="2400" i="1" dirty="0" smtClean="0"/>
              <a:t>whereas necessary, practical things survive only briefly”</a:t>
            </a:r>
          </a:p>
          <a:p>
            <a:r>
              <a:rPr lang="en-US" sz="2400" dirty="0" smtClean="0"/>
              <a:t>                      </a:t>
            </a:r>
            <a:r>
              <a:rPr lang="en-US" sz="2400" dirty="0" err="1" smtClean="0"/>
              <a:t>Kasimir</a:t>
            </a:r>
            <a:r>
              <a:rPr lang="en-US" sz="2400" dirty="0" smtClean="0"/>
              <a:t> Malevich, manifesto of </a:t>
            </a:r>
            <a:r>
              <a:rPr lang="en-US" sz="2400" dirty="0" err="1" smtClean="0"/>
              <a:t>Suprematism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oneTexte 126"/>
          <p:cNvSpPr txBox="1">
            <a:spLocks noChangeArrowheads="1"/>
          </p:cNvSpPr>
          <p:nvPr/>
        </p:nvSpPr>
        <p:spPr bwMode="auto">
          <a:xfrm>
            <a:off x="395536" y="4941168"/>
            <a:ext cx="8286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 err="1"/>
              <a:t>should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a </a:t>
            </a:r>
            <a:r>
              <a:rPr lang="fr-FR" sz="2400" dirty="0" err="1"/>
              <a:t>metal</a:t>
            </a:r>
            <a:r>
              <a:rPr lang="fr-FR" sz="2400" dirty="0"/>
              <a:t>  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but 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a </a:t>
            </a:r>
            <a:r>
              <a:rPr lang="fr-FR" sz="2400" dirty="0" err="1" smtClean="0"/>
              <a:t>small</a:t>
            </a:r>
            <a:r>
              <a:rPr lang="fr-FR" sz="2400" dirty="0" smtClean="0"/>
              <a:t>-gap  </a:t>
            </a:r>
            <a:r>
              <a:rPr lang="fr-FR" sz="2400" dirty="0" err="1" smtClean="0"/>
              <a:t>dielectric</a:t>
            </a:r>
            <a:r>
              <a:rPr lang="fr-FR" sz="2400" dirty="0" smtClean="0"/>
              <a:t>  (1.5eV)</a:t>
            </a:r>
            <a:endParaRPr lang="fr-FR" sz="2400" dirty="0"/>
          </a:p>
        </p:txBody>
      </p:sp>
      <p:grpSp>
        <p:nvGrpSpPr>
          <p:cNvPr id="10" name="Groupe 130"/>
          <p:cNvGrpSpPr>
            <a:grpSpLocks/>
          </p:cNvGrpSpPr>
          <p:nvPr/>
        </p:nvGrpSpPr>
        <p:grpSpPr bwMode="auto">
          <a:xfrm>
            <a:off x="395536" y="3140968"/>
            <a:ext cx="8297863" cy="1714500"/>
            <a:chOff x="142844" y="4143380"/>
            <a:chExt cx="8297894" cy="1714512"/>
          </a:xfrm>
        </p:grpSpPr>
        <p:sp>
          <p:nvSpPr>
            <p:cNvPr id="160" name="Flèche droite 159"/>
            <p:cNvSpPr/>
            <p:nvPr/>
          </p:nvSpPr>
          <p:spPr>
            <a:xfrm>
              <a:off x="3643295" y="4929199"/>
              <a:ext cx="785815" cy="3571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1" name="Groupe 186"/>
            <p:cNvGrpSpPr>
              <a:grpSpLocks/>
            </p:cNvGrpSpPr>
            <p:nvPr/>
          </p:nvGrpSpPr>
          <p:grpSpPr bwMode="auto">
            <a:xfrm>
              <a:off x="5143504" y="4143380"/>
              <a:ext cx="3297234" cy="1655216"/>
              <a:chOff x="5346733" y="3357562"/>
              <a:chExt cx="3297234" cy="1655216"/>
            </a:xfrm>
          </p:grpSpPr>
          <p:grpSp>
            <p:nvGrpSpPr>
              <p:cNvPr id="12" name="Groupe 127"/>
              <p:cNvGrpSpPr>
                <a:grpSpLocks/>
              </p:cNvGrpSpPr>
              <p:nvPr/>
            </p:nvGrpSpPr>
            <p:grpSpPr bwMode="auto">
              <a:xfrm>
                <a:off x="5346733" y="3357562"/>
                <a:ext cx="3297233" cy="1655216"/>
                <a:chOff x="631825" y="3929066"/>
                <a:chExt cx="3297233" cy="1655216"/>
              </a:xfrm>
            </p:grpSpPr>
            <p:grpSp>
              <p:nvGrpSpPr>
                <p:cNvPr id="13" name="Groupe 101"/>
                <p:cNvGrpSpPr>
                  <a:grpSpLocks/>
                </p:cNvGrpSpPr>
                <p:nvPr/>
              </p:nvGrpSpPr>
              <p:grpSpPr bwMode="auto">
                <a:xfrm>
                  <a:off x="631825" y="3929066"/>
                  <a:ext cx="1125935" cy="1655216"/>
                  <a:chOff x="631825" y="3929066"/>
                  <a:chExt cx="1125935" cy="1655216"/>
                </a:xfrm>
              </p:grpSpPr>
              <p:grpSp>
                <p:nvGrpSpPr>
                  <p:cNvPr id="14" name="Groupe 96"/>
                  <p:cNvGrpSpPr>
                    <a:grpSpLocks/>
                  </p:cNvGrpSpPr>
                  <p:nvPr/>
                </p:nvGrpSpPr>
                <p:grpSpPr bwMode="auto">
                  <a:xfrm>
                    <a:off x="631825" y="4222762"/>
                    <a:ext cx="908050" cy="992188"/>
                    <a:chOff x="631825" y="2800350"/>
                    <a:chExt cx="908050" cy="992188"/>
                  </a:xfrm>
                </p:grpSpPr>
                <p:sp>
                  <p:nvSpPr>
                    <p:cNvPr id="16469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31825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70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71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800350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72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9875" y="3611563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65" name="ZoneTexte 1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3929066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  <p:sp>
                <p:nvSpPr>
                  <p:cNvPr id="16466" name="ZoneTexte 1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442913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C</a:t>
                    </a:r>
                  </a:p>
                </p:txBody>
              </p:sp>
              <p:sp>
                <p:nvSpPr>
                  <p:cNvPr id="16467" name="ZoneTexte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6382" y="470274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C</a:t>
                    </a:r>
                  </a:p>
                </p:txBody>
              </p:sp>
              <p:sp>
                <p:nvSpPr>
                  <p:cNvPr id="16468" name="ZoneTexte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5544" y="5214950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</p:grpSp>
            <p:grpSp>
              <p:nvGrpSpPr>
                <p:cNvPr id="15" name="Groupe 102"/>
                <p:cNvGrpSpPr>
                  <a:grpSpLocks/>
                </p:cNvGrpSpPr>
                <p:nvPr/>
              </p:nvGrpSpPr>
              <p:grpSpPr bwMode="auto">
                <a:xfrm>
                  <a:off x="1571604" y="3929066"/>
                  <a:ext cx="1114850" cy="1655216"/>
                  <a:chOff x="642910" y="3929066"/>
                  <a:chExt cx="1114850" cy="1655216"/>
                </a:xfrm>
              </p:grpSpPr>
              <p:grpSp>
                <p:nvGrpSpPr>
                  <p:cNvPr id="16" name="Groupe 96"/>
                  <p:cNvGrpSpPr>
                    <a:grpSpLocks/>
                  </p:cNvGrpSpPr>
                  <p:nvPr/>
                </p:nvGrpSpPr>
                <p:grpSpPr bwMode="auto">
                  <a:xfrm>
                    <a:off x="642910" y="4222762"/>
                    <a:ext cx="896965" cy="992188"/>
                    <a:chOff x="642910" y="2800350"/>
                    <a:chExt cx="896965" cy="992188"/>
                  </a:xfrm>
                </p:grpSpPr>
                <p:sp>
                  <p:nvSpPr>
                    <p:cNvPr id="16460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42910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1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2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800350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3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9875" y="3611563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56" name="ZoneTexte 1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3929066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  <p:sp>
                <p:nvSpPr>
                  <p:cNvPr id="16457" name="ZoneTexte 1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442913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C</a:t>
                    </a:r>
                  </a:p>
                </p:txBody>
              </p:sp>
              <p:sp>
                <p:nvSpPr>
                  <p:cNvPr id="16458" name="ZoneTexte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6382" y="470274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C</a:t>
                    </a:r>
                  </a:p>
                </p:txBody>
              </p:sp>
              <p:sp>
                <p:nvSpPr>
                  <p:cNvPr id="16459" name="ZoneTexte 1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5544" y="5214950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</p:grpSp>
            <p:grpSp>
              <p:nvGrpSpPr>
                <p:cNvPr id="17" name="Groupe 112"/>
                <p:cNvGrpSpPr>
                  <a:grpSpLocks/>
                </p:cNvGrpSpPr>
                <p:nvPr/>
              </p:nvGrpSpPr>
              <p:grpSpPr bwMode="auto">
                <a:xfrm>
                  <a:off x="2500298" y="3929066"/>
                  <a:ext cx="1114850" cy="1655216"/>
                  <a:chOff x="642910" y="3929066"/>
                  <a:chExt cx="1114850" cy="1655216"/>
                </a:xfrm>
              </p:grpSpPr>
              <p:grpSp>
                <p:nvGrpSpPr>
                  <p:cNvPr id="18" name="Groupe 96"/>
                  <p:cNvGrpSpPr>
                    <a:grpSpLocks/>
                  </p:cNvGrpSpPr>
                  <p:nvPr/>
                </p:nvGrpSpPr>
                <p:grpSpPr bwMode="auto">
                  <a:xfrm>
                    <a:off x="642910" y="4222762"/>
                    <a:ext cx="896965" cy="992188"/>
                    <a:chOff x="642910" y="2800350"/>
                    <a:chExt cx="896965" cy="992188"/>
                  </a:xfrm>
                </p:grpSpPr>
                <p:sp>
                  <p:nvSpPr>
                    <p:cNvPr id="16451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42910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2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3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800350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4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9875" y="3611563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47" name="ZoneTexte 1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3929066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  <p:sp>
                <p:nvSpPr>
                  <p:cNvPr id="16448" name="ZoneTexte 1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442913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C</a:t>
                    </a:r>
                  </a:p>
                </p:txBody>
              </p:sp>
              <p:sp>
                <p:nvSpPr>
                  <p:cNvPr id="16449" name="ZoneTexte 1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6382" y="470274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C</a:t>
                    </a:r>
                  </a:p>
                </p:txBody>
              </p:sp>
              <p:sp>
                <p:nvSpPr>
                  <p:cNvPr id="16450" name="ZoneTexte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5544" y="5214950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</p:grpSp>
            <p:cxnSp>
              <p:nvCxnSpPr>
                <p:cNvPr id="132" name="Connecteur droit 131"/>
                <p:cNvCxnSpPr/>
                <p:nvPr/>
              </p:nvCxnSpPr>
              <p:spPr>
                <a:xfrm rot="5400000" flipH="1" flipV="1">
                  <a:off x="3393275" y="4464852"/>
                  <a:ext cx="571504" cy="5000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Connecteur droit 161"/>
              <p:cNvCxnSpPr/>
              <p:nvPr/>
            </p:nvCxnSpPr>
            <p:spPr>
              <a:xfrm rot="5400000" flipH="1" flipV="1">
                <a:off x="5357828" y="4143381"/>
                <a:ext cx="428628" cy="2857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cteur droit 163"/>
              <p:cNvCxnSpPr/>
              <p:nvPr/>
            </p:nvCxnSpPr>
            <p:spPr>
              <a:xfrm rot="5400000" flipH="1" flipV="1">
                <a:off x="6237306" y="4143381"/>
                <a:ext cx="500067" cy="3571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cteur droit 164"/>
              <p:cNvCxnSpPr/>
              <p:nvPr/>
            </p:nvCxnSpPr>
            <p:spPr>
              <a:xfrm rot="5400000" flipH="1" flipV="1">
                <a:off x="7262042" y="4179100"/>
                <a:ext cx="357190" cy="2857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/>
              <p:cNvCxnSpPr/>
              <p:nvPr/>
            </p:nvCxnSpPr>
            <p:spPr>
              <a:xfrm rot="5400000" flipH="1" flipV="1">
                <a:off x="8179621" y="4036224"/>
                <a:ext cx="500066" cy="4286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185"/>
            <p:cNvGrpSpPr>
              <a:grpSpLocks/>
            </p:cNvGrpSpPr>
            <p:nvPr/>
          </p:nvGrpSpPr>
          <p:grpSpPr bwMode="auto">
            <a:xfrm>
              <a:off x="142844" y="4202676"/>
              <a:ext cx="3286148" cy="1655216"/>
              <a:chOff x="428596" y="3214686"/>
              <a:chExt cx="3286148" cy="1655216"/>
            </a:xfrm>
          </p:grpSpPr>
          <p:grpSp>
            <p:nvGrpSpPr>
              <p:cNvPr id="20" name="Groupe 125"/>
              <p:cNvGrpSpPr>
                <a:grpSpLocks/>
              </p:cNvGrpSpPr>
              <p:nvPr/>
            </p:nvGrpSpPr>
            <p:grpSpPr bwMode="auto">
              <a:xfrm>
                <a:off x="428596" y="3214686"/>
                <a:ext cx="3286148" cy="1655216"/>
                <a:chOff x="631825" y="3929066"/>
                <a:chExt cx="3286148" cy="1655216"/>
              </a:xfrm>
            </p:grpSpPr>
            <p:grpSp>
              <p:nvGrpSpPr>
                <p:cNvPr id="21" name="Groupe 101"/>
                <p:cNvGrpSpPr>
                  <a:grpSpLocks/>
                </p:cNvGrpSpPr>
                <p:nvPr/>
              </p:nvGrpSpPr>
              <p:grpSpPr bwMode="auto">
                <a:xfrm>
                  <a:off x="631825" y="3929066"/>
                  <a:ext cx="1125935" cy="1655216"/>
                  <a:chOff x="631825" y="3929066"/>
                  <a:chExt cx="1125935" cy="1655216"/>
                </a:xfrm>
              </p:grpSpPr>
              <p:grpSp>
                <p:nvGrpSpPr>
                  <p:cNvPr id="22" name="Groupe 96"/>
                  <p:cNvGrpSpPr>
                    <a:grpSpLocks/>
                  </p:cNvGrpSpPr>
                  <p:nvPr/>
                </p:nvGrpSpPr>
                <p:grpSpPr bwMode="auto">
                  <a:xfrm>
                    <a:off x="631825" y="4222762"/>
                    <a:ext cx="908050" cy="992188"/>
                    <a:chOff x="631825" y="2800350"/>
                    <a:chExt cx="908050" cy="992188"/>
                  </a:xfrm>
                </p:grpSpPr>
                <p:sp>
                  <p:nvSpPr>
                    <p:cNvPr id="16433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31825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4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5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800350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6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9875" y="3611563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29" name="ZoneTexte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3929066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  <p:sp>
                <p:nvSpPr>
                  <p:cNvPr id="16430" name="ZoneTexte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442913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C</a:t>
                    </a:r>
                  </a:p>
                </p:txBody>
              </p:sp>
              <p:sp>
                <p:nvSpPr>
                  <p:cNvPr id="16431" name="ZoneTexte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6382" y="470274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C</a:t>
                    </a:r>
                  </a:p>
                </p:txBody>
              </p:sp>
              <p:sp>
                <p:nvSpPr>
                  <p:cNvPr id="16432" name="ZoneTexte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5544" y="5214950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</p:grpSp>
            <p:grpSp>
              <p:nvGrpSpPr>
                <p:cNvPr id="23" name="Groupe 102"/>
                <p:cNvGrpSpPr>
                  <a:grpSpLocks/>
                </p:cNvGrpSpPr>
                <p:nvPr/>
              </p:nvGrpSpPr>
              <p:grpSpPr bwMode="auto">
                <a:xfrm>
                  <a:off x="1560519" y="3929066"/>
                  <a:ext cx="1125935" cy="1655216"/>
                  <a:chOff x="631825" y="3929066"/>
                  <a:chExt cx="1125935" cy="1655216"/>
                </a:xfrm>
              </p:grpSpPr>
              <p:grpSp>
                <p:nvGrpSpPr>
                  <p:cNvPr id="24" name="Groupe 96"/>
                  <p:cNvGrpSpPr>
                    <a:grpSpLocks/>
                  </p:cNvGrpSpPr>
                  <p:nvPr/>
                </p:nvGrpSpPr>
                <p:grpSpPr bwMode="auto">
                  <a:xfrm>
                    <a:off x="631825" y="4222762"/>
                    <a:ext cx="908050" cy="992188"/>
                    <a:chOff x="631825" y="2800350"/>
                    <a:chExt cx="908050" cy="992188"/>
                  </a:xfrm>
                </p:grpSpPr>
                <p:sp>
                  <p:nvSpPr>
                    <p:cNvPr id="16424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31825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25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26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800350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27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9875" y="3611563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20" name="ZoneTexte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3929066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  <p:sp>
                <p:nvSpPr>
                  <p:cNvPr id="16421" name="ZoneTexte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442913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C</a:t>
                    </a:r>
                  </a:p>
                </p:txBody>
              </p:sp>
              <p:sp>
                <p:nvSpPr>
                  <p:cNvPr id="16422" name="ZoneTexte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6382" y="470274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 dirty="0"/>
                      <a:t>C</a:t>
                    </a:r>
                  </a:p>
                </p:txBody>
              </p:sp>
              <p:sp>
                <p:nvSpPr>
                  <p:cNvPr id="16423" name="ZoneTexte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5544" y="5214950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</p:grpSp>
            <p:grpSp>
              <p:nvGrpSpPr>
                <p:cNvPr id="25" name="Groupe 112"/>
                <p:cNvGrpSpPr>
                  <a:grpSpLocks/>
                </p:cNvGrpSpPr>
                <p:nvPr/>
              </p:nvGrpSpPr>
              <p:grpSpPr bwMode="auto">
                <a:xfrm>
                  <a:off x="2489213" y="3929066"/>
                  <a:ext cx="1125935" cy="1655216"/>
                  <a:chOff x="631825" y="3929066"/>
                  <a:chExt cx="1125935" cy="1655216"/>
                </a:xfrm>
              </p:grpSpPr>
              <p:grpSp>
                <p:nvGrpSpPr>
                  <p:cNvPr id="26" name="Groupe 96"/>
                  <p:cNvGrpSpPr>
                    <a:grpSpLocks/>
                  </p:cNvGrpSpPr>
                  <p:nvPr/>
                </p:nvGrpSpPr>
                <p:grpSpPr bwMode="auto">
                  <a:xfrm>
                    <a:off x="631825" y="4222762"/>
                    <a:ext cx="908050" cy="992188"/>
                    <a:chOff x="631825" y="2800350"/>
                    <a:chExt cx="908050" cy="992188"/>
                  </a:xfrm>
                </p:grpSpPr>
                <p:sp>
                  <p:nvSpPr>
                    <p:cNvPr id="16415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31825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6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981325"/>
                      <a:ext cx="450850" cy="6302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7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2800350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8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9875" y="3611563"/>
                      <a:ext cx="0" cy="1809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11" name="ZoneTexte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3929066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  <p:sp>
                <p:nvSpPr>
                  <p:cNvPr id="16412" name="ZoneTexte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8662" y="442913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C</a:t>
                    </a:r>
                  </a:p>
                </p:txBody>
              </p:sp>
              <p:sp>
                <p:nvSpPr>
                  <p:cNvPr id="16413" name="ZoneTexte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6382" y="4702742"/>
                    <a:ext cx="35137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C</a:t>
                    </a:r>
                  </a:p>
                </p:txBody>
              </p:sp>
              <p:sp>
                <p:nvSpPr>
                  <p:cNvPr id="16414" name="ZoneTexte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5544" y="5214950"/>
                    <a:ext cx="36420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800"/>
                      <a:t>H</a:t>
                    </a:r>
                  </a:p>
                </p:txBody>
              </p:sp>
            </p:grpSp>
            <p:cxnSp>
              <p:nvCxnSpPr>
                <p:cNvPr id="124" name="Connecteur droit 123"/>
                <p:cNvCxnSpPr/>
                <p:nvPr/>
              </p:nvCxnSpPr>
              <p:spPr>
                <a:xfrm rot="5400000" flipH="1" flipV="1">
                  <a:off x="3382178" y="4464294"/>
                  <a:ext cx="571504" cy="500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e 184"/>
              <p:cNvGrpSpPr>
                <a:grpSpLocks/>
              </p:cNvGrpSpPr>
              <p:nvPr/>
            </p:nvGrpSpPr>
            <p:grpSpPr bwMode="auto">
              <a:xfrm>
                <a:off x="500034" y="3643314"/>
                <a:ext cx="3071835" cy="928694"/>
                <a:chOff x="500034" y="3643314"/>
                <a:chExt cx="3071835" cy="928694"/>
              </a:xfrm>
            </p:grpSpPr>
            <p:grpSp>
              <p:nvGrpSpPr>
                <p:cNvPr id="28" name="Groupe 179"/>
                <p:cNvGrpSpPr>
                  <a:grpSpLocks/>
                </p:cNvGrpSpPr>
                <p:nvPr/>
              </p:nvGrpSpPr>
              <p:grpSpPr bwMode="auto">
                <a:xfrm>
                  <a:off x="500034" y="3714752"/>
                  <a:ext cx="1643075" cy="857256"/>
                  <a:chOff x="500034" y="3714752"/>
                  <a:chExt cx="1643075" cy="857256"/>
                </a:xfrm>
              </p:grpSpPr>
              <p:sp>
                <p:nvSpPr>
                  <p:cNvPr id="173" name="Arc 172"/>
                  <p:cNvSpPr/>
                  <p:nvPr/>
                </p:nvSpPr>
                <p:spPr>
                  <a:xfrm rot="16200000" flipV="1">
                    <a:off x="571470" y="3928510"/>
                    <a:ext cx="500067" cy="642939"/>
                  </a:xfrm>
                  <a:prstGeom prst="arc">
                    <a:avLst>
                      <a:gd name="adj1" fmla="val 17216015"/>
                      <a:gd name="adj2" fmla="val 3416238"/>
                    </a:avLst>
                  </a:prstGeom>
                  <a:ln w="12700">
                    <a:solidFill>
                      <a:srgbClr val="FF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175" name="Arc 174"/>
                  <p:cNvSpPr/>
                  <p:nvPr/>
                </p:nvSpPr>
                <p:spPr>
                  <a:xfrm rot="16200000" flipV="1">
                    <a:off x="1535881" y="3964228"/>
                    <a:ext cx="500065" cy="714378"/>
                  </a:xfrm>
                  <a:prstGeom prst="arc">
                    <a:avLst>
                      <a:gd name="adj1" fmla="val 18159232"/>
                      <a:gd name="adj2" fmla="val 3416238"/>
                    </a:avLst>
                  </a:prstGeom>
                  <a:ln w="12700">
                    <a:solidFill>
                      <a:srgbClr val="FF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177" name="Arc 176"/>
                  <p:cNvSpPr/>
                  <p:nvPr/>
                </p:nvSpPr>
                <p:spPr>
                  <a:xfrm rot="5400000">
                    <a:off x="1071534" y="3642758"/>
                    <a:ext cx="500067" cy="642940"/>
                  </a:xfrm>
                  <a:prstGeom prst="arc">
                    <a:avLst>
                      <a:gd name="adj1" fmla="val 18159232"/>
                      <a:gd name="adj2" fmla="val 3416238"/>
                    </a:avLst>
                  </a:prstGeom>
                  <a:ln w="12700">
                    <a:solidFill>
                      <a:srgbClr val="FF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9" name="Groupe 180"/>
                <p:cNvGrpSpPr>
                  <a:grpSpLocks/>
                </p:cNvGrpSpPr>
                <p:nvPr/>
              </p:nvGrpSpPr>
              <p:grpSpPr bwMode="auto">
                <a:xfrm flipV="1">
                  <a:off x="1928794" y="3643314"/>
                  <a:ext cx="1643075" cy="857256"/>
                  <a:chOff x="500034" y="3714752"/>
                  <a:chExt cx="1643075" cy="857256"/>
                </a:xfrm>
              </p:grpSpPr>
              <p:sp>
                <p:nvSpPr>
                  <p:cNvPr id="182" name="Arc 181"/>
                  <p:cNvSpPr/>
                  <p:nvPr/>
                </p:nvSpPr>
                <p:spPr>
                  <a:xfrm rot="16200000" flipV="1">
                    <a:off x="571465" y="3929626"/>
                    <a:ext cx="500067" cy="642939"/>
                  </a:xfrm>
                  <a:prstGeom prst="arc">
                    <a:avLst>
                      <a:gd name="adj1" fmla="val 17216015"/>
                      <a:gd name="adj2" fmla="val 3416238"/>
                    </a:avLst>
                  </a:prstGeom>
                  <a:ln w="12700">
                    <a:solidFill>
                      <a:srgbClr val="FF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183" name="Arc 182"/>
                  <p:cNvSpPr/>
                  <p:nvPr/>
                </p:nvSpPr>
                <p:spPr>
                  <a:xfrm rot="16200000" flipV="1">
                    <a:off x="1535876" y="3965345"/>
                    <a:ext cx="500065" cy="714378"/>
                  </a:xfrm>
                  <a:prstGeom prst="arc">
                    <a:avLst>
                      <a:gd name="adj1" fmla="val 18159232"/>
                      <a:gd name="adj2" fmla="val 3416238"/>
                    </a:avLst>
                  </a:prstGeom>
                  <a:ln w="12700">
                    <a:solidFill>
                      <a:srgbClr val="FF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184" name="Arc 183"/>
                  <p:cNvSpPr/>
                  <p:nvPr/>
                </p:nvSpPr>
                <p:spPr>
                  <a:xfrm rot="5400000">
                    <a:off x="1071529" y="3643873"/>
                    <a:ext cx="500067" cy="642940"/>
                  </a:xfrm>
                  <a:prstGeom prst="arc">
                    <a:avLst>
                      <a:gd name="adj1" fmla="val 18159232"/>
                      <a:gd name="adj2" fmla="val 3416238"/>
                    </a:avLst>
                  </a:prstGeom>
                  <a:ln w="12700">
                    <a:solidFill>
                      <a:srgbClr val="FF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</p:grpSp>
        </p:grpSp>
      </p:grpSp>
      <p:sp>
        <p:nvSpPr>
          <p:cNvPr id="16391" name="ZoneTexte 129"/>
          <p:cNvSpPr txBox="1">
            <a:spLocks noChangeArrowheads="1"/>
          </p:cNvSpPr>
          <p:nvPr/>
        </p:nvSpPr>
        <p:spPr bwMode="auto">
          <a:xfrm>
            <a:off x="395536" y="476672"/>
            <a:ext cx="748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Unique </a:t>
            </a:r>
            <a:r>
              <a:rPr lang="fr-FR" sz="2000" b="1" dirty="0" err="1" smtClean="0">
                <a:solidFill>
                  <a:srgbClr val="C00000"/>
                </a:solidFill>
              </a:rPr>
              <a:t>conjugated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polymes</a:t>
            </a:r>
            <a:r>
              <a:rPr lang="fr-FR" sz="2000" b="1" dirty="0" smtClean="0">
                <a:solidFill>
                  <a:srgbClr val="C00000"/>
                </a:solidFill>
              </a:rPr>
              <a:t>: polyacetylene</a:t>
            </a:r>
            <a:endParaRPr lang="fr-FR" sz="2000" b="1" dirty="0"/>
          </a:p>
        </p:txBody>
      </p:sp>
      <p:sp>
        <p:nvSpPr>
          <p:cNvPr id="16392" name="ZoneTexte 132"/>
          <p:cNvSpPr txBox="1">
            <a:spLocks noChangeArrowheads="1"/>
          </p:cNvSpPr>
          <p:nvPr/>
        </p:nvSpPr>
        <p:spPr bwMode="auto">
          <a:xfrm>
            <a:off x="539552" y="2276872"/>
            <a:ext cx="70725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err="1"/>
              <a:t>Polyacethylene</a:t>
            </a:r>
            <a:r>
              <a:rPr lang="fr-FR" sz="2400" dirty="0"/>
              <a:t> (</a:t>
            </a:r>
            <a:r>
              <a:rPr lang="fr-FR" sz="2400" dirty="0" err="1" smtClean="0"/>
              <a:t>CH</a:t>
            </a:r>
            <a:r>
              <a:rPr lang="fr-FR" sz="2400" dirty="0" smtClean="0"/>
              <a:t>)x </a:t>
            </a:r>
            <a:r>
              <a:rPr lang="fr-FR" sz="2400" i="1" dirty="0" smtClean="0"/>
              <a:t>– </a:t>
            </a:r>
            <a:r>
              <a:rPr lang="fr-FR" sz="2400" i="1" dirty="0" err="1" smtClean="0"/>
              <a:t>recall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carotines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vitamin</a:t>
            </a:r>
            <a:r>
              <a:rPr lang="fr-FR" sz="2400" i="1" dirty="0" smtClean="0"/>
              <a:t> A</a:t>
            </a:r>
            <a:endParaRPr lang="fr-FR" sz="2400" i="1" dirty="0"/>
          </a:p>
        </p:txBody>
      </p:sp>
      <p:sp>
        <p:nvSpPr>
          <p:cNvPr id="133" name="Espace réservé du numéro de diapositive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246A6-88D6-49F4-9D2A-7326FCD9901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62529" name="Object 3"/>
          <p:cNvGraphicFramePr>
            <a:graphicFrameLocks noChangeAspect="1"/>
          </p:cNvGraphicFramePr>
          <p:nvPr/>
        </p:nvGraphicFramePr>
        <p:xfrm>
          <a:off x="755576" y="1052736"/>
          <a:ext cx="6477000" cy="1038225"/>
        </p:xfrm>
        <a:graphic>
          <a:graphicData uri="http://schemas.openxmlformats.org/presentationml/2006/ole">
            <p:oleObj spid="_x0000_s662529" name="CS ChemDraw Drawing" r:id="rId3" imgW="4800600" imgH="769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CA86-FC9C-4A3A-9C9C-ACE74DF58132}" type="slidenum">
              <a:rPr lang="ja-JP" altLang="fr-FR"/>
              <a:pPr/>
              <a:t>11</a:t>
            </a:fld>
            <a:endParaRPr lang="ja-JP" altLang="fr-FR" dirty="0"/>
          </a:p>
        </p:txBody>
      </p:sp>
      <p:grpSp>
        <p:nvGrpSpPr>
          <p:cNvPr id="2" name="Groupe 68"/>
          <p:cNvGrpSpPr/>
          <p:nvPr/>
        </p:nvGrpSpPr>
        <p:grpSpPr>
          <a:xfrm>
            <a:off x="228600" y="620688"/>
            <a:ext cx="4724400" cy="1704975"/>
            <a:chOff x="3962400" y="533400"/>
            <a:chExt cx="4724400" cy="1704975"/>
          </a:xfrm>
        </p:grpSpPr>
        <p:grpSp>
          <p:nvGrpSpPr>
            <p:cNvPr id="3" name="Groupe 67"/>
            <p:cNvGrpSpPr/>
            <p:nvPr/>
          </p:nvGrpSpPr>
          <p:grpSpPr>
            <a:xfrm>
              <a:off x="3962400" y="533400"/>
              <a:ext cx="2209800" cy="1704975"/>
              <a:chOff x="3962400" y="533400"/>
              <a:chExt cx="2209800" cy="1704975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3962400" y="533400"/>
                <a:ext cx="1600200" cy="1704975"/>
                <a:chOff x="2640" y="336"/>
                <a:chExt cx="1008" cy="1074"/>
              </a:xfrm>
            </p:grpSpPr>
            <p:grpSp>
              <p:nvGrpSpPr>
                <p:cNvPr id="5" name="Group 33"/>
                <p:cNvGrpSpPr>
                  <a:grpSpLocks/>
                </p:cNvGrpSpPr>
                <p:nvPr/>
              </p:nvGrpSpPr>
              <p:grpSpPr bwMode="auto">
                <a:xfrm>
                  <a:off x="2640" y="336"/>
                  <a:ext cx="1008" cy="1074"/>
                  <a:chOff x="2880" y="336"/>
                  <a:chExt cx="1008" cy="1074"/>
                </a:xfrm>
              </p:grpSpPr>
              <p:sp>
                <p:nvSpPr>
                  <p:cNvPr id="17718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554"/>
                    <a:ext cx="720" cy="671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1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36"/>
                    <a:ext cx="144" cy="2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88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44" y="336"/>
                    <a:ext cx="144" cy="2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89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1225"/>
                    <a:ext cx="144" cy="1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9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225"/>
                    <a:ext cx="144" cy="1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7191" name="Oval 39"/>
                <p:cNvSpPr>
                  <a:spLocks noChangeArrowheads="1"/>
                </p:cNvSpPr>
                <p:nvPr/>
              </p:nvSpPr>
              <p:spPr bwMode="auto">
                <a:xfrm>
                  <a:off x="2832" y="610"/>
                  <a:ext cx="576" cy="494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177192" name="AutoShape 40"/>
              <p:cNvSpPr>
                <a:spLocks noChangeArrowheads="1"/>
              </p:cNvSpPr>
              <p:nvPr/>
            </p:nvSpPr>
            <p:spPr bwMode="auto">
              <a:xfrm>
                <a:off x="5562600" y="1219200"/>
                <a:ext cx="609600" cy="284163"/>
              </a:xfrm>
              <a:prstGeom prst="rightArrow">
                <a:avLst>
                  <a:gd name="adj1" fmla="val 50000"/>
                  <a:gd name="adj2" fmla="val 5363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93" name="Line 41"/>
            <p:cNvSpPr>
              <a:spLocks noChangeShapeType="1"/>
            </p:cNvSpPr>
            <p:nvPr/>
          </p:nvSpPr>
          <p:spPr bwMode="auto">
            <a:xfrm>
              <a:off x="7239000" y="1503363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94" name="Line 42"/>
            <p:cNvSpPr>
              <a:spLocks noChangeShapeType="1"/>
            </p:cNvSpPr>
            <p:nvPr/>
          </p:nvSpPr>
          <p:spPr bwMode="auto">
            <a:xfrm>
              <a:off x="7391400" y="1296988"/>
              <a:ext cx="0" cy="407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6324600" y="968375"/>
              <a:ext cx="609600" cy="1062038"/>
              <a:chOff x="3984" y="610"/>
              <a:chExt cx="384" cy="669"/>
            </a:xfrm>
          </p:grpSpPr>
          <p:sp>
            <p:nvSpPr>
              <p:cNvPr id="177196" name="Rectangle 44"/>
              <p:cNvSpPr>
                <a:spLocks noChangeArrowheads="1"/>
              </p:cNvSpPr>
              <p:nvPr/>
            </p:nvSpPr>
            <p:spPr bwMode="auto">
              <a:xfrm>
                <a:off x="3984" y="610"/>
                <a:ext cx="384" cy="6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7" name="Line 45"/>
              <p:cNvSpPr>
                <a:spLocks noChangeShapeType="1"/>
              </p:cNvSpPr>
              <p:nvPr/>
            </p:nvSpPr>
            <p:spPr bwMode="auto">
              <a:xfrm>
                <a:off x="4032" y="7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8" name="Line 46"/>
              <p:cNvSpPr>
                <a:spLocks noChangeShapeType="1"/>
              </p:cNvSpPr>
              <p:nvPr/>
            </p:nvSpPr>
            <p:spPr bwMode="auto">
              <a:xfrm>
                <a:off x="40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 rot="5400000" flipH="1">
              <a:off x="7850982" y="992981"/>
              <a:ext cx="609600" cy="1062037"/>
              <a:chOff x="3984" y="610"/>
              <a:chExt cx="384" cy="669"/>
            </a:xfrm>
          </p:grpSpPr>
          <p:sp>
            <p:nvSpPr>
              <p:cNvPr id="177200" name="Rectangle 48"/>
              <p:cNvSpPr>
                <a:spLocks noChangeArrowheads="1"/>
              </p:cNvSpPr>
              <p:nvPr/>
            </p:nvSpPr>
            <p:spPr bwMode="auto">
              <a:xfrm>
                <a:off x="3984" y="610"/>
                <a:ext cx="384" cy="6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01" name="Line 49"/>
              <p:cNvSpPr>
                <a:spLocks noChangeShapeType="1"/>
              </p:cNvSpPr>
              <p:nvPr/>
            </p:nvSpPr>
            <p:spPr bwMode="auto">
              <a:xfrm>
                <a:off x="4032" y="7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2" name="Line 50"/>
              <p:cNvSpPr>
                <a:spLocks noChangeShapeType="1"/>
              </p:cNvSpPr>
              <p:nvPr/>
            </p:nvSpPr>
            <p:spPr bwMode="auto">
              <a:xfrm>
                <a:off x="40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7216" name="Text Box 64"/>
          <p:cNvSpPr txBox="1">
            <a:spLocks noChangeArrowheads="1"/>
          </p:cNvSpPr>
          <p:nvPr/>
        </p:nvSpPr>
        <p:spPr bwMode="auto">
          <a:xfrm>
            <a:off x="3635896" y="764704"/>
            <a:ext cx="2833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/>
              <a:t>Jahn-Teller </a:t>
            </a:r>
            <a:r>
              <a:rPr lang="it-IT" sz="2000" b="1" dirty="0" smtClean="0"/>
              <a:t>--&gt; Peierls</a:t>
            </a:r>
            <a:endParaRPr lang="it-IT" sz="2000" b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0" y="116632"/>
            <a:ext cx="241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Cyclobutane</a:t>
            </a:r>
            <a:r>
              <a:rPr lang="en-US" sz="2000" b="1" dirty="0" smtClean="0"/>
              <a:t> C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H</a:t>
            </a:r>
            <a:r>
              <a:rPr lang="en-US" sz="2000" b="1" baseline="-25000" dirty="0" smtClean="0"/>
              <a:t>4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2771800" y="116632"/>
            <a:ext cx="446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 carbon atoms – 4 </a:t>
            </a:r>
            <a:r>
              <a:rPr lang="el-GR" sz="2400" dirty="0" smtClean="0"/>
              <a:t>π</a:t>
            </a:r>
            <a:r>
              <a:rPr lang="en-US" sz="2400" dirty="0" smtClean="0"/>
              <a:t>-electrons</a:t>
            </a:r>
            <a:endParaRPr lang="en-US" sz="2400" dirty="0"/>
          </a:p>
        </p:txBody>
      </p:sp>
      <p:sp>
        <p:nvSpPr>
          <p:cNvPr id="74" name="ZoneTexte 73"/>
          <p:cNvSpPr txBox="1"/>
          <p:nvPr/>
        </p:nvSpPr>
        <p:spPr>
          <a:xfrm>
            <a:off x="6660232" y="1772816"/>
            <a:ext cx="248376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Wave functions:</a:t>
            </a:r>
          </a:p>
          <a:p>
            <a:pPr>
              <a:lnSpc>
                <a:spcPct val="150000"/>
              </a:lnSpc>
            </a:pPr>
            <a:r>
              <a:rPr lang="el-GR" sz="2200" b="1" dirty="0" smtClean="0"/>
              <a:t>Ψ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=</a:t>
            </a:r>
            <a:r>
              <a:rPr lang="en-US" sz="2200" b="1" dirty="0" err="1" smtClean="0"/>
              <a:t>cos</a:t>
            </a:r>
            <a:r>
              <a:rPr lang="en-US" sz="2200" b="1" dirty="0" smtClean="0"/>
              <a:t> 0•n=</a:t>
            </a:r>
            <a:r>
              <a:rPr lang="en-US" sz="2200" b="1" dirty="0" err="1" smtClean="0"/>
              <a:t>cnst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l-GR" sz="2200" b="1" dirty="0" smtClean="0">
                <a:solidFill>
                  <a:srgbClr val="FF0000"/>
                </a:solidFill>
              </a:rPr>
              <a:t>Ψ</a:t>
            </a:r>
            <a:r>
              <a:rPr lang="en-US" sz="2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</a:rPr>
              <a:t>=</a:t>
            </a:r>
            <a:r>
              <a:rPr lang="en-US" sz="2200" b="1" dirty="0" err="1" smtClean="0">
                <a:solidFill>
                  <a:srgbClr val="FF0000"/>
                </a:solidFill>
              </a:rPr>
              <a:t>cos</a:t>
            </a:r>
            <a:r>
              <a:rPr lang="en-US" sz="2200" b="1" dirty="0" smtClean="0">
                <a:solidFill>
                  <a:srgbClr val="FF0000"/>
                </a:solidFill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</a:rPr>
              <a:t>πn</a:t>
            </a:r>
            <a:r>
              <a:rPr lang="en-US" sz="2200" b="1" dirty="0" smtClean="0">
                <a:solidFill>
                  <a:srgbClr val="FF0000"/>
                </a:solidFill>
              </a:rPr>
              <a:t>/2)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l-GR" sz="2200" b="1" dirty="0" smtClean="0">
                <a:solidFill>
                  <a:srgbClr val="FF0000"/>
                </a:solidFill>
              </a:rPr>
              <a:t>Ψ</a:t>
            </a:r>
            <a:r>
              <a:rPr lang="en-US" sz="22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</a:rPr>
              <a:t>=sin(</a:t>
            </a:r>
            <a:r>
              <a:rPr lang="en-US" sz="2200" b="1" dirty="0" err="1" smtClean="0">
                <a:solidFill>
                  <a:srgbClr val="FF0000"/>
                </a:solidFill>
              </a:rPr>
              <a:t>πn</a:t>
            </a:r>
            <a:r>
              <a:rPr lang="en-US" sz="2200" b="1" dirty="0" smtClean="0">
                <a:solidFill>
                  <a:srgbClr val="FF0000"/>
                </a:solidFill>
              </a:rPr>
              <a:t>/2)</a:t>
            </a:r>
          </a:p>
          <a:p>
            <a:pPr>
              <a:lnSpc>
                <a:spcPct val="150000"/>
              </a:lnSpc>
            </a:pPr>
            <a:r>
              <a:rPr lang="el-GR" sz="2200" b="1" dirty="0" smtClean="0"/>
              <a:t>Ψ</a:t>
            </a:r>
            <a:r>
              <a:rPr lang="en-US" sz="2200" b="1" baseline="-25000" dirty="0" smtClean="0"/>
              <a:t>4</a:t>
            </a:r>
            <a:r>
              <a:rPr lang="en-US" sz="2200" b="1" dirty="0" smtClean="0"/>
              <a:t>=</a:t>
            </a:r>
            <a:r>
              <a:rPr lang="en-US" sz="2200" b="1" dirty="0" err="1" smtClean="0"/>
              <a:t>cos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πn</a:t>
            </a:r>
            <a:r>
              <a:rPr lang="en-US" sz="2200" b="1" dirty="0" smtClean="0"/>
              <a:t>=(-1)</a:t>
            </a:r>
            <a:r>
              <a:rPr lang="en-US" sz="2200" b="1" baseline="30000" dirty="0" smtClean="0"/>
              <a:t>n</a:t>
            </a:r>
            <a:endParaRPr lang="en-US" sz="2200" baseline="30000" dirty="0" smtClean="0"/>
          </a:p>
        </p:txBody>
      </p:sp>
      <p:grpSp>
        <p:nvGrpSpPr>
          <p:cNvPr id="8" name="Groupe 76"/>
          <p:cNvGrpSpPr/>
          <p:nvPr/>
        </p:nvGrpSpPr>
        <p:grpSpPr>
          <a:xfrm>
            <a:off x="1979712" y="2708920"/>
            <a:ext cx="3528392" cy="990600"/>
            <a:chOff x="685800" y="4876800"/>
            <a:chExt cx="3528392" cy="990600"/>
          </a:xfrm>
        </p:grpSpPr>
        <p:grpSp>
          <p:nvGrpSpPr>
            <p:cNvPr id="9" name="Groupe 69"/>
            <p:cNvGrpSpPr/>
            <p:nvPr/>
          </p:nvGrpSpPr>
          <p:grpSpPr>
            <a:xfrm>
              <a:off x="685800" y="4876800"/>
              <a:ext cx="3528392" cy="838200"/>
              <a:chOff x="5181600" y="4038600"/>
              <a:chExt cx="3528392" cy="838200"/>
            </a:xfrm>
          </p:grpSpPr>
          <p:sp>
            <p:nvSpPr>
              <p:cNvPr id="177205" name="Line 53"/>
              <p:cNvSpPr>
                <a:spLocks noChangeShapeType="1"/>
              </p:cNvSpPr>
              <p:nvPr/>
            </p:nvSpPr>
            <p:spPr bwMode="auto">
              <a:xfrm>
                <a:off x="5181600" y="4038600"/>
                <a:ext cx="20574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7206" name="Line 54"/>
              <p:cNvSpPr>
                <a:spLocks noChangeShapeType="1"/>
              </p:cNvSpPr>
              <p:nvPr/>
            </p:nvSpPr>
            <p:spPr bwMode="auto">
              <a:xfrm>
                <a:off x="5181600" y="4495800"/>
                <a:ext cx="2057400" cy="0"/>
              </a:xfrm>
              <a:prstGeom prst="line">
                <a:avLst/>
              </a:prstGeom>
              <a:ln w="25400" cmpd="dbl">
                <a:prstDash val="solid"/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7207" name="Line 55"/>
              <p:cNvSpPr>
                <a:spLocks noChangeShapeType="1"/>
              </p:cNvSpPr>
              <p:nvPr/>
            </p:nvSpPr>
            <p:spPr bwMode="auto">
              <a:xfrm>
                <a:off x="5181600" y="4876800"/>
                <a:ext cx="2057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8" name="Line 56"/>
              <p:cNvSpPr>
                <a:spLocks noChangeShapeType="1"/>
              </p:cNvSpPr>
              <p:nvPr/>
            </p:nvSpPr>
            <p:spPr bwMode="auto">
              <a:xfrm flipV="1">
                <a:off x="7239000" y="4398640"/>
                <a:ext cx="390872" cy="97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9" name="Line 57"/>
              <p:cNvSpPr>
                <a:spLocks noChangeShapeType="1"/>
              </p:cNvSpPr>
              <p:nvPr/>
            </p:nvSpPr>
            <p:spPr bwMode="auto">
              <a:xfrm>
                <a:off x="7239000" y="4495800"/>
                <a:ext cx="385763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0" name="Line 58"/>
              <p:cNvSpPr>
                <a:spLocks noChangeShapeType="1"/>
              </p:cNvSpPr>
              <p:nvPr/>
            </p:nvSpPr>
            <p:spPr bwMode="auto">
              <a:xfrm flipV="1">
                <a:off x="7643192" y="44196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1" name="Line 59"/>
              <p:cNvSpPr>
                <a:spLocks noChangeShapeType="1"/>
              </p:cNvSpPr>
              <p:nvPr/>
            </p:nvSpPr>
            <p:spPr bwMode="auto">
              <a:xfrm>
                <a:off x="7624763" y="4648200"/>
                <a:ext cx="10620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2" name="Line 60"/>
              <p:cNvSpPr>
                <a:spLocks noChangeShapeType="1"/>
              </p:cNvSpPr>
              <p:nvPr/>
            </p:nvSpPr>
            <p:spPr bwMode="auto">
              <a:xfrm>
                <a:off x="5562600" y="4381500"/>
                <a:ext cx="0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3" name="Line 61"/>
              <p:cNvSpPr>
                <a:spLocks noChangeShapeType="1"/>
              </p:cNvSpPr>
              <p:nvPr/>
            </p:nvSpPr>
            <p:spPr bwMode="auto">
              <a:xfrm flipV="1">
                <a:off x="5867400" y="4381500"/>
                <a:ext cx="0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4" name="Line 62"/>
              <p:cNvSpPr>
                <a:spLocks noChangeShapeType="1"/>
              </p:cNvSpPr>
              <p:nvPr/>
            </p:nvSpPr>
            <p:spPr bwMode="auto">
              <a:xfrm>
                <a:off x="8001000" y="4572000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5" name="Line 63"/>
              <p:cNvSpPr>
                <a:spLocks noChangeShapeType="1"/>
              </p:cNvSpPr>
              <p:nvPr/>
            </p:nvSpPr>
            <p:spPr bwMode="auto">
              <a:xfrm flipV="1">
                <a:off x="8229600" y="44958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60"/>
            <p:cNvSpPr>
              <a:spLocks noChangeShapeType="1"/>
            </p:cNvSpPr>
            <p:nvPr/>
          </p:nvSpPr>
          <p:spPr bwMode="auto">
            <a:xfrm>
              <a:off x="1066800" y="56007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1"/>
            <p:cNvSpPr>
              <a:spLocks noChangeShapeType="1"/>
            </p:cNvSpPr>
            <p:nvPr/>
          </p:nvSpPr>
          <p:spPr bwMode="auto">
            <a:xfrm flipV="1">
              <a:off x="1371600" y="56007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ZoneTexte 77"/>
          <p:cNvSpPr txBox="1"/>
          <p:nvPr/>
        </p:nvSpPr>
        <p:spPr>
          <a:xfrm>
            <a:off x="0" y="2564904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Half filled doubly degenerate level 2,3</a:t>
            </a:r>
            <a:endParaRPr lang="en-US" sz="2000" dirty="0"/>
          </a:p>
        </p:txBody>
      </p:sp>
      <p:sp>
        <p:nvSpPr>
          <p:cNvPr id="79" name="ZoneTexte 78"/>
          <p:cNvSpPr txBox="1"/>
          <p:nvPr/>
        </p:nvSpPr>
        <p:spPr>
          <a:xfrm>
            <a:off x="6804248" y="548680"/>
            <a:ext cx="2222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Instability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 square --&gt; rectangle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5" name="Objet 44"/>
          <p:cNvGraphicFramePr>
            <a:graphicFrameLocks noChangeAspect="1"/>
          </p:cNvGraphicFramePr>
          <p:nvPr/>
        </p:nvGraphicFramePr>
        <p:xfrm>
          <a:off x="179512" y="4725144"/>
          <a:ext cx="2285196" cy="864096"/>
        </p:xfrm>
        <a:graphic>
          <a:graphicData uri="http://schemas.openxmlformats.org/presentationml/2006/ole">
            <p:oleObj spid="_x0000_s698370" name="Équation" r:id="rId3" imgW="1041120" imgH="393480" progId="Equation.3">
              <p:embed/>
            </p:oleObj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2879425" y="4940970"/>
          <a:ext cx="3924824" cy="720278"/>
        </p:xfrm>
        <a:graphic>
          <a:graphicData uri="http://schemas.openxmlformats.org/presentationml/2006/ole">
            <p:oleObj spid="_x0000_s698371" name="Équation" r:id="rId4" imgW="2145960" imgH="393480" progId="Equation.3">
              <p:embed/>
            </p:oleObj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3851920" y="4077072"/>
          <a:ext cx="1584176" cy="820161"/>
        </p:xfrm>
        <a:graphic>
          <a:graphicData uri="http://schemas.openxmlformats.org/presentationml/2006/ole">
            <p:oleObj spid="_x0000_s698372" name="Équation" r:id="rId5" imgW="761760" imgH="393480" progId="Equation.3">
              <p:embed/>
            </p:oleObj>
          </a:graphicData>
        </a:graphic>
      </p:graphicFrame>
      <p:sp>
        <p:nvSpPr>
          <p:cNvPr id="48" name="ZoneTexte 47"/>
          <p:cNvSpPr txBox="1"/>
          <p:nvPr/>
        </p:nvSpPr>
        <p:spPr>
          <a:xfrm>
            <a:off x="107504" y="414908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loose deformation energy</a:t>
            </a:r>
            <a:endParaRPr lang="en-US" sz="2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2051720" y="3646185"/>
            <a:ext cx="3170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gain electronic energy </a:t>
            </a:r>
            <a:r>
              <a:rPr lang="en-US" sz="2200" b="1" dirty="0" smtClean="0"/>
              <a:t>-2</a:t>
            </a:r>
            <a:r>
              <a:rPr lang="en-US" sz="2200" b="1" dirty="0" smtClean="0">
                <a:latin typeface="Symbol" pitchFamily="18" charset="2"/>
              </a:rPr>
              <a:t>D</a:t>
            </a:r>
            <a:endParaRPr lang="en-US" sz="2200" b="1" dirty="0">
              <a:latin typeface="Symbol" pitchFamily="18" charset="2"/>
            </a:endParaRPr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7353945" y="4797524"/>
          <a:ext cx="1466527" cy="953894"/>
        </p:xfrm>
        <a:graphic>
          <a:graphicData uri="http://schemas.openxmlformats.org/presentationml/2006/ole">
            <p:oleObj spid="_x0000_s698373" name="Équation" r:id="rId6" imgW="672840" imgH="393480" progId="Equation.3">
              <p:embed/>
            </p:oleObj>
          </a:graphicData>
        </a:graphic>
      </p:graphicFrame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1979712" y="3202770"/>
            <a:ext cx="2057400" cy="0"/>
          </a:xfrm>
          <a:prstGeom prst="line">
            <a:avLst/>
          </a:prstGeom>
          <a:ln w="25400" cmpd="dbl">
            <a:prstDash val="solid"/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ZoneTexte 54"/>
          <p:cNvSpPr txBox="1"/>
          <p:nvPr/>
        </p:nvSpPr>
        <p:spPr>
          <a:xfrm>
            <a:off x="251520" y="6309320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Similar story in doped Fullerenes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DBDDD2-45D2-499B-A9CA-A73400123D1B}" type="slidenum">
              <a:rPr lang="fr-FR" smtClean="0"/>
              <a:pPr/>
              <a:t>12</a:t>
            </a:fld>
            <a:endParaRPr lang="fr-FR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55976" y="2348880"/>
            <a:ext cx="4057650" cy="776164"/>
            <a:chOff x="1420" y="5023"/>
            <a:chExt cx="6390" cy="1562"/>
          </a:xfrm>
        </p:grpSpPr>
        <p:sp>
          <p:nvSpPr>
            <p:cNvPr id="49225" name="Line 3"/>
            <p:cNvSpPr>
              <a:spLocks noChangeShapeType="1"/>
            </p:cNvSpPr>
            <p:nvPr/>
          </p:nvSpPr>
          <p:spPr bwMode="auto">
            <a:xfrm flipV="1">
              <a:off x="142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6" name="Line 4"/>
            <p:cNvSpPr>
              <a:spLocks noChangeShapeType="1"/>
            </p:cNvSpPr>
            <p:nvPr/>
          </p:nvSpPr>
          <p:spPr bwMode="auto">
            <a:xfrm>
              <a:off x="213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7" name="Line 5"/>
            <p:cNvSpPr>
              <a:spLocks noChangeShapeType="1"/>
            </p:cNvSpPr>
            <p:nvPr/>
          </p:nvSpPr>
          <p:spPr bwMode="auto">
            <a:xfrm flipV="1">
              <a:off x="426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8" name="Line 6"/>
            <p:cNvSpPr>
              <a:spLocks noChangeShapeType="1"/>
            </p:cNvSpPr>
            <p:nvPr/>
          </p:nvSpPr>
          <p:spPr bwMode="auto">
            <a:xfrm>
              <a:off x="497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9" name="Line 7"/>
            <p:cNvSpPr>
              <a:spLocks noChangeShapeType="1"/>
            </p:cNvSpPr>
            <p:nvPr/>
          </p:nvSpPr>
          <p:spPr bwMode="auto">
            <a:xfrm flipV="1">
              <a:off x="284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Line 8"/>
            <p:cNvSpPr>
              <a:spLocks noChangeShapeType="1"/>
            </p:cNvSpPr>
            <p:nvPr/>
          </p:nvSpPr>
          <p:spPr bwMode="auto">
            <a:xfrm>
              <a:off x="355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1" name="Line 9"/>
            <p:cNvSpPr>
              <a:spLocks noChangeShapeType="1"/>
            </p:cNvSpPr>
            <p:nvPr/>
          </p:nvSpPr>
          <p:spPr bwMode="auto">
            <a:xfrm flipV="1">
              <a:off x="568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Line 10"/>
            <p:cNvSpPr>
              <a:spLocks noChangeShapeType="1"/>
            </p:cNvSpPr>
            <p:nvPr/>
          </p:nvSpPr>
          <p:spPr bwMode="auto">
            <a:xfrm>
              <a:off x="639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Line 11"/>
            <p:cNvSpPr>
              <a:spLocks noChangeShapeType="1"/>
            </p:cNvSpPr>
            <p:nvPr/>
          </p:nvSpPr>
          <p:spPr bwMode="auto">
            <a:xfrm flipV="1">
              <a:off x="710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4" name="Line 12"/>
            <p:cNvSpPr>
              <a:spLocks noChangeShapeType="1"/>
            </p:cNvSpPr>
            <p:nvPr/>
          </p:nvSpPr>
          <p:spPr bwMode="auto">
            <a:xfrm>
              <a:off x="2130" y="5023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5" name="Line 13"/>
            <p:cNvSpPr>
              <a:spLocks noChangeShapeType="1"/>
            </p:cNvSpPr>
            <p:nvPr/>
          </p:nvSpPr>
          <p:spPr bwMode="auto">
            <a:xfrm>
              <a:off x="4970" y="5023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6" name="Line 14"/>
            <p:cNvSpPr>
              <a:spLocks noChangeShapeType="1"/>
            </p:cNvSpPr>
            <p:nvPr/>
          </p:nvSpPr>
          <p:spPr bwMode="auto">
            <a:xfrm>
              <a:off x="3550" y="5023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7" name="Line 15"/>
            <p:cNvSpPr>
              <a:spLocks noChangeShapeType="1"/>
            </p:cNvSpPr>
            <p:nvPr/>
          </p:nvSpPr>
          <p:spPr bwMode="auto">
            <a:xfrm>
              <a:off x="2850" y="6301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8" name="Line 16"/>
            <p:cNvSpPr>
              <a:spLocks noChangeShapeType="1"/>
            </p:cNvSpPr>
            <p:nvPr/>
          </p:nvSpPr>
          <p:spPr bwMode="auto">
            <a:xfrm>
              <a:off x="4260" y="6301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9" name="Line 17"/>
            <p:cNvSpPr>
              <a:spLocks noChangeShapeType="1"/>
            </p:cNvSpPr>
            <p:nvPr/>
          </p:nvSpPr>
          <p:spPr bwMode="auto">
            <a:xfrm>
              <a:off x="7100" y="6301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Line 18"/>
            <p:cNvSpPr>
              <a:spLocks noChangeShapeType="1"/>
            </p:cNvSpPr>
            <p:nvPr/>
          </p:nvSpPr>
          <p:spPr bwMode="auto">
            <a:xfrm>
              <a:off x="6390" y="5023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1" name="Line 19"/>
            <p:cNvSpPr>
              <a:spLocks noChangeShapeType="1"/>
            </p:cNvSpPr>
            <p:nvPr/>
          </p:nvSpPr>
          <p:spPr bwMode="auto">
            <a:xfrm>
              <a:off x="5680" y="6301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2" name="Line 20"/>
            <p:cNvSpPr>
              <a:spLocks noChangeShapeType="1"/>
            </p:cNvSpPr>
            <p:nvPr/>
          </p:nvSpPr>
          <p:spPr bwMode="auto">
            <a:xfrm flipV="1">
              <a:off x="1562" y="5449"/>
              <a:ext cx="612" cy="80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3" name="Line 21"/>
            <p:cNvSpPr>
              <a:spLocks noChangeShapeType="1"/>
            </p:cNvSpPr>
            <p:nvPr/>
          </p:nvSpPr>
          <p:spPr bwMode="auto">
            <a:xfrm flipV="1">
              <a:off x="2938" y="5493"/>
              <a:ext cx="612" cy="80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4" name="Line 22"/>
            <p:cNvSpPr>
              <a:spLocks noChangeShapeType="1"/>
            </p:cNvSpPr>
            <p:nvPr/>
          </p:nvSpPr>
          <p:spPr bwMode="auto">
            <a:xfrm flipV="1">
              <a:off x="4358" y="5493"/>
              <a:ext cx="612" cy="80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5" name="Line 23"/>
            <p:cNvSpPr>
              <a:spLocks noChangeShapeType="1"/>
            </p:cNvSpPr>
            <p:nvPr/>
          </p:nvSpPr>
          <p:spPr bwMode="auto">
            <a:xfrm flipV="1">
              <a:off x="5778" y="5449"/>
              <a:ext cx="612" cy="80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51520" y="2348880"/>
            <a:ext cx="3479800" cy="1063253"/>
            <a:chOff x="480" y="3024"/>
            <a:chExt cx="3042" cy="1222"/>
          </a:xfrm>
        </p:grpSpPr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480" y="3024"/>
              <a:ext cx="3042" cy="1222"/>
              <a:chOff x="480" y="3024"/>
              <a:chExt cx="3042" cy="1222"/>
            </a:xfrm>
          </p:grpSpPr>
          <p:sp>
            <p:nvSpPr>
              <p:cNvPr id="49204" name="Line 26"/>
              <p:cNvSpPr>
                <a:spLocks noChangeShapeType="1"/>
              </p:cNvSpPr>
              <p:nvPr/>
            </p:nvSpPr>
            <p:spPr bwMode="auto">
              <a:xfrm flipV="1">
                <a:off x="480" y="3360"/>
                <a:ext cx="547" cy="5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5" name="Line 2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498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6" name="Line 28"/>
              <p:cNvSpPr>
                <a:spLocks noChangeShapeType="1"/>
              </p:cNvSpPr>
              <p:nvPr/>
            </p:nvSpPr>
            <p:spPr bwMode="auto">
              <a:xfrm flipV="1">
                <a:off x="1008" y="3168"/>
                <a:ext cx="1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7" name="Text Box 29"/>
              <p:cNvSpPr txBox="1">
                <a:spLocks noChangeArrowheads="1"/>
              </p:cNvSpPr>
              <p:nvPr/>
            </p:nvSpPr>
            <p:spPr bwMode="auto">
              <a:xfrm>
                <a:off x="867" y="3438"/>
                <a:ext cx="305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 dirty="0"/>
                  <a:t>C</a:t>
                </a:r>
              </a:p>
            </p:txBody>
          </p:sp>
          <p:sp>
            <p:nvSpPr>
              <p:cNvPr id="49208" name="Text Box 30"/>
              <p:cNvSpPr txBox="1">
                <a:spLocks noChangeArrowheads="1"/>
              </p:cNvSpPr>
              <p:nvPr/>
            </p:nvSpPr>
            <p:spPr bwMode="auto">
              <a:xfrm>
                <a:off x="1046" y="3048"/>
                <a:ext cx="317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H</a:t>
                </a:r>
              </a:p>
            </p:txBody>
          </p:sp>
          <p:sp>
            <p:nvSpPr>
              <p:cNvPr id="49209" name="Text Box 31"/>
              <p:cNvSpPr txBox="1">
                <a:spLocks noChangeArrowheads="1"/>
              </p:cNvSpPr>
              <p:nvPr/>
            </p:nvSpPr>
            <p:spPr bwMode="auto">
              <a:xfrm>
                <a:off x="1248" y="3791"/>
                <a:ext cx="199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800"/>
                  <a:t>C</a:t>
                </a:r>
              </a:p>
            </p:txBody>
          </p:sp>
          <p:sp>
            <p:nvSpPr>
              <p:cNvPr id="49210" name="Line 32"/>
              <p:cNvSpPr>
                <a:spLocks noChangeShapeType="1"/>
              </p:cNvSpPr>
              <p:nvPr/>
            </p:nvSpPr>
            <p:spPr bwMode="auto">
              <a:xfrm flipV="1">
                <a:off x="2006" y="31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1" name="Text Box 33"/>
              <p:cNvSpPr txBox="1">
                <a:spLocks noChangeArrowheads="1"/>
              </p:cNvSpPr>
              <p:nvPr/>
            </p:nvSpPr>
            <p:spPr bwMode="auto">
              <a:xfrm>
                <a:off x="2255" y="3791"/>
                <a:ext cx="305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C</a:t>
                </a:r>
              </a:p>
            </p:txBody>
          </p:sp>
          <p:sp>
            <p:nvSpPr>
              <p:cNvPr id="49212" name="Line 34"/>
              <p:cNvSpPr>
                <a:spLocks noChangeShapeType="1"/>
              </p:cNvSpPr>
              <p:nvPr/>
            </p:nvSpPr>
            <p:spPr bwMode="auto">
              <a:xfrm flipV="1">
                <a:off x="1488" y="3312"/>
                <a:ext cx="52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3" name="Line 35"/>
              <p:cNvSpPr>
                <a:spLocks noChangeShapeType="1"/>
              </p:cNvSpPr>
              <p:nvPr/>
            </p:nvSpPr>
            <p:spPr bwMode="auto">
              <a:xfrm>
                <a:off x="2016" y="3336"/>
                <a:ext cx="48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4" name="Text Box 36"/>
              <p:cNvSpPr txBox="1">
                <a:spLocks noChangeArrowheads="1"/>
              </p:cNvSpPr>
              <p:nvPr/>
            </p:nvSpPr>
            <p:spPr bwMode="auto">
              <a:xfrm>
                <a:off x="1875" y="3508"/>
                <a:ext cx="305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 dirty="0"/>
                  <a:t>C</a:t>
                </a:r>
              </a:p>
            </p:txBody>
          </p:sp>
          <p:sp>
            <p:nvSpPr>
              <p:cNvPr id="49215" name="Text Box 37"/>
              <p:cNvSpPr txBox="1">
                <a:spLocks noChangeArrowheads="1"/>
              </p:cNvSpPr>
              <p:nvPr/>
            </p:nvSpPr>
            <p:spPr bwMode="auto">
              <a:xfrm>
                <a:off x="2093" y="3024"/>
                <a:ext cx="316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 dirty="0"/>
                  <a:t>H</a:t>
                </a:r>
              </a:p>
            </p:txBody>
          </p:sp>
          <p:sp>
            <p:nvSpPr>
              <p:cNvPr id="49216" name="Line 38"/>
              <p:cNvSpPr>
                <a:spLocks noChangeShapeType="1"/>
              </p:cNvSpPr>
              <p:nvPr/>
            </p:nvSpPr>
            <p:spPr bwMode="auto">
              <a:xfrm>
                <a:off x="1488" y="38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7" name="Text Box 39"/>
              <p:cNvSpPr txBox="1">
                <a:spLocks noChangeArrowheads="1"/>
              </p:cNvSpPr>
              <p:nvPr/>
            </p:nvSpPr>
            <p:spPr bwMode="auto">
              <a:xfrm>
                <a:off x="1575" y="3984"/>
                <a:ext cx="201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800"/>
                  <a:t>H</a:t>
                </a:r>
              </a:p>
            </p:txBody>
          </p:sp>
          <p:sp>
            <p:nvSpPr>
              <p:cNvPr id="49218" name="Line 40"/>
              <p:cNvSpPr>
                <a:spLocks noChangeShapeType="1"/>
              </p:cNvSpPr>
              <p:nvPr/>
            </p:nvSpPr>
            <p:spPr bwMode="auto">
              <a:xfrm flipV="1">
                <a:off x="2496" y="3336"/>
                <a:ext cx="547" cy="5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9" name="Line 41"/>
              <p:cNvSpPr>
                <a:spLocks noChangeShapeType="1"/>
              </p:cNvSpPr>
              <p:nvPr/>
            </p:nvSpPr>
            <p:spPr bwMode="auto">
              <a:xfrm>
                <a:off x="3024" y="3336"/>
                <a:ext cx="498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0" name="Line 42"/>
              <p:cNvSpPr>
                <a:spLocks noChangeShapeType="1"/>
              </p:cNvSpPr>
              <p:nvPr/>
            </p:nvSpPr>
            <p:spPr bwMode="auto">
              <a:xfrm flipV="1">
                <a:off x="3024" y="3144"/>
                <a:ext cx="1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1" name="Text Box 43"/>
              <p:cNvSpPr txBox="1">
                <a:spLocks noChangeArrowheads="1"/>
              </p:cNvSpPr>
              <p:nvPr/>
            </p:nvSpPr>
            <p:spPr bwMode="auto">
              <a:xfrm>
                <a:off x="2882" y="3438"/>
                <a:ext cx="305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 dirty="0"/>
                  <a:t>C</a:t>
                </a:r>
              </a:p>
            </p:txBody>
          </p:sp>
          <p:sp>
            <p:nvSpPr>
              <p:cNvPr id="49222" name="Text Box 44"/>
              <p:cNvSpPr txBox="1">
                <a:spLocks noChangeArrowheads="1"/>
              </p:cNvSpPr>
              <p:nvPr/>
            </p:nvSpPr>
            <p:spPr bwMode="auto">
              <a:xfrm>
                <a:off x="3063" y="3024"/>
                <a:ext cx="316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H</a:t>
                </a:r>
              </a:p>
            </p:txBody>
          </p:sp>
          <p:sp>
            <p:nvSpPr>
              <p:cNvPr id="49223" name="Line 45"/>
              <p:cNvSpPr>
                <a:spLocks noChangeShapeType="1"/>
              </p:cNvSpPr>
              <p:nvPr/>
            </p:nvSpPr>
            <p:spPr bwMode="auto">
              <a:xfrm>
                <a:off x="2496" y="38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4" name="Text Box 46"/>
              <p:cNvSpPr txBox="1">
                <a:spLocks noChangeArrowheads="1"/>
              </p:cNvSpPr>
              <p:nvPr/>
            </p:nvSpPr>
            <p:spPr bwMode="auto">
              <a:xfrm>
                <a:off x="2534" y="3960"/>
                <a:ext cx="316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H</a:t>
                </a:r>
              </a:p>
            </p:txBody>
          </p:sp>
        </p:grp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624" y="3504"/>
              <a:ext cx="2784" cy="192"/>
              <a:chOff x="624" y="3504"/>
              <a:chExt cx="2784" cy="192"/>
            </a:xfrm>
          </p:grpSpPr>
          <p:sp>
            <p:nvSpPr>
              <p:cNvPr id="49199" name="Arc 48"/>
              <p:cNvSpPr>
                <a:spLocks/>
              </p:cNvSpPr>
              <p:nvPr/>
            </p:nvSpPr>
            <p:spPr bwMode="auto">
              <a:xfrm flipH="1">
                <a:off x="624" y="3504"/>
                <a:ext cx="624" cy="144"/>
              </a:xfrm>
              <a:custGeom>
                <a:avLst/>
                <a:gdLst>
                  <a:gd name="T0" fmla="*/ 0 w 43200"/>
                  <a:gd name="T1" fmla="*/ 1 h 22947"/>
                  <a:gd name="T2" fmla="*/ 9 w 43200"/>
                  <a:gd name="T3" fmla="*/ 1 h 22947"/>
                  <a:gd name="T4" fmla="*/ 5 w 43200"/>
                  <a:gd name="T5" fmla="*/ 1 h 2294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947"/>
                  <a:gd name="T11" fmla="*/ 43200 w 43200"/>
                  <a:gd name="T12" fmla="*/ 22947 h 229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947" fill="none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47" stroke="0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505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200" name="Arc 49"/>
              <p:cNvSpPr>
                <a:spLocks/>
              </p:cNvSpPr>
              <p:nvPr/>
            </p:nvSpPr>
            <p:spPr bwMode="auto">
              <a:xfrm flipH="1" flipV="1">
                <a:off x="1200" y="3552"/>
                <a:ext cx="576" cy="144"/>
              </a:xfrm>
              <a:custGeom>
                <a:avLst/>
                <a:gdLst>
                  <a:gd name="T0" fmla="*/ 0 w 43200"/>
                  <a:gd name="T1" fmla="*/ 1 h 22947"/>
                  <a:gd name="T2" fmla="*/ 8 w 43200"/>
                  <a:gd name="T3" fmla="*/ 1 h 22947"/>
                  <a:gd name="T4" fmla="*/ 4 w 43200"/>
                  <a:gd name="T5" fmla="*/ 1 h 2294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947"/>
                  <a:gd name="T11" fmla="*/ 43200 w 43200"/>
                  <a:gd name="T12" fmla="*/ 22947 h 229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947" fill="none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47" stroke="0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505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201" name="Arc 50"/>
              <p:cNvSpPr>
                <a:spLocks/>
              </p:cNvSpPr>
              <p:nvPr/>
            </p:nvSpPr>
            <p:spPr bwMode="auto">
              <a:xfrm flipH="1">
                <a:off x="1776" y="3504"/>
                <a:ext cx="480" cy="96"/>
              </a:xfrm>
              <a:custGeom>
                <a:avLst/>
                <a:gdLst>
                  <a:gd name="T0" fmla="*/ 0 w 43200"/>
                  <a:gd name="T1" fmla="*/ 0 h 22947"/>
                  <a:gd name="T2" fmla="*/ 5 w 43200"/>
                  <a:gd name="T3" fmla="*/ 0 h 22947"/>
                  <a:gd name="T4" fmla="*/ 3 w 43200"/>
                  <a:gd name="T5" fmla="*/ 0 h 2294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947"/>
                  <a:gd name="T11" fmla="*/ 43200 w 43200"/>
                  <a:gd name="T12" fmla="*/ 22947 h 229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947" fill="none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47" stroke="0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505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202" name="Arc 51"/>
              <p:cNvSpPr>
                <a:spLocks/>
              </p:cNvSpPr>
              <p:nvPr/>
            </p:nvSpPr>
            <p:spPr bwMode="auto">
              <a:xfrm flipH="1" flipV="1">
                <a:off x="2208" y="3552"/>
                <a:ext cx="624" cy="96"/>
              </a:xfrm>
              <a:custGeom>
                <a:avLst/>
                <a:gdLst>
                  <a:gd name="T0" fmla="*/ 0 w 43200"/>
                  <a:gd name="T1" fmla="*/ 0 h 22947"/>
                  <a:gd name="T2" fmla="*/ 9 w 43200"/>
                  <a:gd name="T3" fmla="*/ 0 h 22947"/>
                  <a:gd name="T4" fmla="*/ 5 w 43200"/>
                  <a:gd name="T5" fmla="*/ 0 h 2294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947"/>
                  <a:gd name="T11" fmla="*/ 43200 w 43200"/>
                  <a:gd name="T12" fmla="*/ 22947 h 229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947" fill="none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47" stroke="0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505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203" name="Arc 52"/>
              <p:cNvSpPr>
                <a:spLocks/>
              </p:cNvSpPr>
              <p:nvPr/>
            </p:nvSpPr>
            <p:spPr bwMode="auto">
              <a:xfrm flipH="1">
                <a:off x="2784" y="3504"/>
                <a:ext cx="624" cy="96"/>
              </a:xfrm>
              <a:custGeom>
                <a:avLst/>
                <a:gdLst>
                  <a:gd name="T0" fmla="*/ 0 w 43200"/>
                  <a:gd name="T1" fmla="*/ 0 h 22947"/>
                  <a:gd name="T2" fmla="*/ 9 w 43200"/>
                  <a:gd name="T3" fmla="*/ 0 h 22947"/>
                  <a:gd name="T4" fmla="*/ 5 w 43200"/>
                  <a:gd name="T5" fmla="*/ 0 h 2294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947"/>
                  <a:gd name="T11" fmla="*/ 43200 w 43200"/>
                  <a:gd name="T12" fmla="*/ 22947 h 229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947" fill="none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47" stroke="0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505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49157" name="Text Box 53"/>
          <p:cNvSpPr txBox="1">
            <a:spLocks noChangeArrowheads="1"/>
          </p:cNvSpPr>
          <p:nvPr/>
        </p:nvSpPr>
        <p:spPr bwMode="auto">
          <a:xfrm>
            <a:off x="755576" y="1916832"/>
            <a:ext cx="2148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chemeClr val="accent2"/>
                </a:solidFill>
              </a:rPr>
              <a:t>Dream: the metal</a:t>
            </a:r>
            <a:endParaRPr lang="it-IT" sz="2000" dirty="0">
              <a:solidFill>
                <a:schemeClr val="accent2"/>
              </a:solidFill>
            </a:endParaRPr>
          </a:p>
        </p:txBody>
      </p:sp>
      <p:sp>
        <p:nvSpPr>
          <p:cNvPr id="49158" name="Text Box 54"/>
          <p:cNvSpPr txBox="1">
            <a:spLocks noChangeArrowheads="1"/>
          </p:cNvSpPr>
          <p:nvPr/>
        </p:nvSpPr>
        <p:spPr bwMode="auto">
          <a:xfrm>
            <a:off x="4716016" y="1916832"/>
            <a:ext cx="3433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chemeClr val="accent2"/>
                </a:solidFill>
              </a:rPr>
              <a:t>Reality: narrow gap insulator</a:t>
            </a:r>
            <a:endParaRPr lang="it-IT" sz="2000" dirty="0">
              <a:solidFill>
                <a:schemeClr val="accent2"/>
              </a:solidFill>
            </a:endParaRPr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533400" y="4848433"/>
            <a:ext cx="4038287" cy="1892935"/>
            <a:chOff x="2272" y="7650"/>
            <a:chExt cx="6359" cy="2981"/>
          </a:xfrm>
        </p:grpSpPr>
        <p:sp>
          <p:nvSpPr>
            <p:cNvPr id="49164" name="Line 58"/>
            <p:cNvSpPr>
              <a:spLocks noChangeShapeType="1"/>
            </p:cNvSpPr>
            <p:nvPr/>
          </p:nvSpPr>
          <p:spPr bwMode="auto">
            <a:xfrm>
              <a:off x="7637" y="9186"/>
              <a:ext cx="9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Line 59"/>
            <p:cNvSpPr>
              <a:spLocks noChangeShapeType="1"/>
            </p:cNvSpPr>
            <p:nvPr/>
          </p:nvSpPr>
          <p:spPr bwMode="auto">
            <a:xfrm>
              <a:off x="2414" y="9922"/>
              <a:ext cx="4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60"/>
            <p:cNvSpPr>
              <a:spLocks noChangeShapeType="1"/>
            </p:cNvSpPr>
            <p:nvPr/>
          </p:nvSpPr>
          <p:spPr bwMode="auto">
            <a:xfrm>
              <a:off x="4402" y="7650"/>
              <a:ext cx="0" cy="2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Arc 61"/>
            <p:cNvSpPr>
              <a:spLocks/>
            </p:cNvSpPr>
            <p:nvPr/>
          </p:nvSpPr>
          <p:spPr bwMode="auto">
            <a:xfrm flipV="1">
              <a:off x="4401" y="8761"/>
              <a:ext cx="1136" cy="1162"/>
            </a:xfrm>
            <a:custGeom>
              <a:avLst/>
              <a:gdLst>
                <a:gd name="T0" fmla="*/ 0 w 21600"/>
                <a:gd name="T1" fmla="*/ 0 h 21626"/>
                <a:gd name="T2" fmla="*/ 60 w 21600"/>
                <a:gd name="T3" fmla="*/ 62 h 21626"/>
                <a:gd name="T4" fmla="*/ 0 w 21600"/>
                <a:gd name="T5" fmla="*/ 62 h 21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26"/>
                <a:gd name="T11" fmla="*/ 21600 w 21600"/>
                <a:gd name="T12" fmla="*/ 21626 h 21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2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08"/>
                    <a:pt x="21599" y="21617"/>
                    <a:pt x="21599" y="21625"/>
                  </a:cubicBezTo>
                </a:path>
                <a:path w="21600" h="2162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08"/>
                    <a:pt x="21599" y="21617"/>
                    <a:pt x="21599" y="2162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168" name="Arc 62"/>
            <p:cNvSpPr>
              <a:spLocks/>
            </p:cNvSpPr>
            <p:nvPr/>
          </p:nvSpPr>
          <p:spPr bwMode="auto">
            <a:xfrm rot="5400000" flipH="1" flipV="1">
              <a:off x="5449" y="7846"/>
              <a:ext cx="1171" cy="993"/>
            </a:xfrm>
            <a:custGeom>
              <a:avLst/>
              <a:gdLst>
                <a:gd name="T0" fmla="*/ 0 w 21600"/>
                <a:gd name="T1" fmla="*/ 0 h 21600"/>
                <a:gd name="T2" fmla="*/ 63 w 21600"/>
                <a:gd name="T3" fmla="*/ 46 h 21600"/>
                <a:gd name="T4" fmla="*/ 0 w 21600"/>
                <a:gd name="T5" fmla="*/ 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169" name="Arc 63"/>
            <p:cNvSpPr>
              <a:spLocks/>
            </p:cNvSpPr>
            <p:nvPr/>
          </p:nvSpPr>
          <p:spPr bwMode="auto">
            <a:xfrm flipH="1" flipV="1">
              <a:off x="3266" y="8739"/>
              <a:ext cx="1135" cy="1184"/>
            </a:xfrm>
            <a:custGeom>
              <a:avLst/>
              <a:gdLst>
                <a:gd name="T0" fmla="*/ 0 w 21596"/>
                <a:gd name="T1" fmla="*/ 0 h 21600"/>
                <a:gd name="T2" fmla="*/ 60 w 21596"/>
                <a:gd name="T3" fmla="*/ 64 h 21600"/>
                <a:gd name="T4" fmla="*/ 0 w 21596"/>
                <a:gd name="T5" fmla="*/ 65 h 21600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600"/>
                <a:gd name="T11" fmla="*/ 21596 w 215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600" fill="none" extrusionOk="0">
                  <a:moveTo>
                    <a:pt x="-1" y="0"/>
                  </a:moveTo>
                  <a:cubicBezTo>
                    <a:pt x="11776" y="0"/>
                    <a:pt x="21382" y="9432"/>
                    <a:pt x="21596" y="21206"/>
                  </a:cubicBezTo>
                </a:path>
                <a:path w="21596" h="21600" stroke="0" extrusionOk="0">
                  <a:moveTo>
                    <a:pt x="-1" y="0"/>
                  </a:moveTo>
                  <a:cubicBezTo>
                    <a:pt x="11776" y="0"/>
                    <a:pt x="21382" y="9432"/>
                    <a:pt x="21596" y="212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170" name="Arc 64"/>
            <p:cNvSpPr>
              <a:spLocks/>
            </p:cNvSpPr>
            <p:nvPr/>
          </p:nvSpPr>
          <p:spPr bwMode="auto">
            <a:xfrm rot="16200000" flipV="1">
              <a:off x="2183" y="7845"/>
              <a:ext cx="1171" cy="993"/>
            </a:xfrm>
            <a:custGeom>
              <a:avLst/>
              <a:gdLst>
                <a:gd name="T0" fmla="*/ 0 w 21600"/>
                <a:gd name="T1" fmla="*/ 0 h 21600"/>
                <a:gd name="T2" fmla="*/ 63 w 21600"/>
                <a:gd name="T3" fmla="*/ 46 h 21600"/>
                <a:gd name="T4" fmla="*/ 0 w 21600"/>
                <a:gd name="T5" fmla="*/ 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171" name="Line 65"/>
            <p:cNvSpPr>
              <a:spLocks noChangeShapeType="1"/>
            </p:cNvSpPr>
            <p:nvPr/>
          </p:nvSpPr>
          <p:spPr bwMode="auto">
            <a:xfrm>
              <a:off x="2840" y="8786"/>
              <a:ext cx="298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66"/>
            <p:cNvSpPr>
              <a:spLocks noChangeShapeType="1"/>
            </p:cNvSpPr>
            <p:nvPr/>
          </p:nvSpPr>
          <p:spPr bwMode="auto">
            <a:xfrm>
              <a:off x="5538" y="8786"/>
              <a:ext cx="0" cy="1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Line 67"/>
            <p:cNvSpPr>
              <a:spLocks noChangeShapeType="1"/>
            </p:cNvSpPr>
            <p:nvPr/>
          </p:nvSpPr>
          <p:spPr bwMode="auto">
            <a:xfrm>
              <a:off x="3266" y="8786"/>
              <a:ext cx="0" cy="1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Text Box 68"/>
            <p:cNvSpPr txBox="1">
              <a:spLocks noChangeArrowheads="1"/>
            </p:cNvSpPr>
            <p:nvPr/>
          </p:nvSpPr>
          <p:spPr bwMode="auto">
            <a:xfrm>
              <a:off x="2982" y="10063"/>
              <a:ext cx="666" cy="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1200" b="0"/>
                <a:t>-k</a:t>
              </a:r>
              <a:r>
                <a:rPr lang="it-IT" sz="1200" b="0" baseline="-25000"/>
                <a:t>F</a:t>
              </a:r>
              <a:endParaRPr lang="it-IT" sz="1200" b="0"/>
            </a:p>
          </p:txBody>
        </p:sp>
        <p:sp>
          <p:nvSpPr>
            <p:cNvPr id="49175" name="Text Box 69"/>
            <p:cNvSpPr txBox="1">
              <a:spLocks noChangeArrowheads="1"/>
            </p:cNvSpPr>
            <p:nvPr/>
          </p:nvSpPr>
          <p:spPr bwMode="auto">
            <a:xfrm>
              <a:off x="5396" y="10106"/>
              <a:ext cx="524" cy="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1200" b="0"/>
                <a:t>k</a:t>
              </a:r>
              <a:r>
                <a:rPr lang="it-IT" sz="1200" b="0" baseline="-25000"/>
                <a:t>F</a:t>
              </a:r>
              <a:endParaRPr lang="it-IT" sz="1200" b="0"/>
            </a:p>
          </p:txBody>
        </p:sp>
        <p:sp>
          <p:nvSpPr>
            <p:cNvPr id="49176" name="Text Box 70"/>
            <p:cNvSpPr txBox="1">
              <a:spLocks noChangeArrowheads="1"/>
            </p:cNvSpPr>
            <p:nvPr/>
          </p:nvSpPr>
          <p:spPr bwMode="auto">
            <a:xfrm>
              <a:off x="4544" y="7704"/>
              <a:ext cx="426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1200" b="0"/>
                <a:t>E</a:t>
              </a:r>
            </a:p>
          </p:txBody>
        </p:sp>
      </p:grpSp>
      <p:sp>
        <p:nvSpPr>
          <p:cNvPr id="49160" name="Text Box 91"/>
          <p:cNvSpPr txBox="1">
            <a:spLocks noChangeArrowheads="1"/>
          </p:cNvSpPr>
          <p:nvPr/>
        </p:nvSpPr>
        <p:spPr bwMode="auto">
          <a:xfrm>
            <a:off x="323528" y="3717032"/>
            <a:ext cx="8074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solidFill>
                  <a:schemeClr val="accent2"/>
                </a:solidFill>
              </a:rPr>
              <a:t>Peierls effect</a:t>
            </a:r>
            <a:r>
              <a:rPr lang="it-IT" sz="2000" dirty="0"/>
              <a:t> - one dimentional chain of equidistant atoms is unstable with respect to the dimerisation: Spontaneus symmetry braking results in the dielectric state, the gap is open </a:t>
            </a:r>
          </a:p>
        </p:txBody>
      </p:sp>
      <p:sp>
        <p:nvSpPr>
          <p:cNvPr id="49161" name="Text Box 92"/>
          <p:cNvSpPr txBox="1">
            <a:spLocks noChangeArrowheads="1"/>
          </p:cNvSpPr>
          <p:nvPr/>
        </p:nvSpPr>
        <p:spPr bwMode="auto">
          <a:xfrm>
            <a:off x="3347864" y="5301208"/>
            <a:ext cx="1735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>
                <a:sym typeface="Symbol" pitchFamily="18" charset="2"/>
              </a:rPr>
              <a:t>Wexp(-</a:t>
            </a:r>
            <a:endParaRPr lang="it-IT" dirty="0"/>
          </a:p>
        </p:txBody>
      </p:sp>
      <p:grpSp>
        <p:nvGrpSpPr>
          <p:cNvPr id="95" name="Groupe 145"/>
          <p:cNvGrpSpPr>
            <a:grpSpLocks/>
          </p:cNvGrpSpPr>
          <p:nvPr/>
        </p:nvGrpSpPr>
        <p:grpSpPr bwMode="auto">
          <a:xfrm>
            <a:off x="4932040" y="4732040"/>
            <a:ext cx="2998788" cy="1865312"/>
            <a:chOff x="5502933" y="4341825"/>
            <a:chExt cx="2998074" cy="1865630"/>
          </a:xfrm>
        </p:grpSpPr>
        <p:sp>
          <p:nvSpPr>
            <p:cNvPr id="96" name="Text Box 1080"/>
            <p:cNvSpPr txBox="1">
              <a:spLocks noChangeArrowheads="1"/>
            </p:cNvSpPr>
            <p:nvPr/>
          </p:nvSpPr>
          <p:spPr bwMode="auto">
            <a:xfrm>
              <a:off x="7031500" y="4341825"/>
              <a:ext cx="270532" cy="2343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altLang="ko-KR" sz="1200" b="0">
                  <a:ea typeface="Gulim" pitchFamily="34" charset="-127"/>
                </a:rPr>
                <a:t>E</a:t>
              </a:r>
            </a:p>
          </p:txBody>
        </p:sp>
        <p:sp>
          <p:nvSpPr>
            <p:cNvPr id="97" name="Line 1095"/>
            <p:cNvSpPr>
              <a:spLocks noChangeShapeType="1"/>
            </p:cNvSpPr>
            <p:nvPr/>
          </p:nvSpPr>
          <p:spPr bwMode="auto">
            <a:xfrm>
              <a:off x="6200219" y="4913960"/>
              <a:ext cx="0" cy="901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096"/>
            <p:cNvSpPr>
              <a:spLocks noChangeShapeType="1"/>
            </p:cNvSpPr>
            <p:nvPr/>
          </p:nvSpPr>
          <p:spPr bwMode="auto">
            <a:xfrm flipV="1">
              <a:off x="5929687" y="5128590"/>
              <a:ext cx="1893721" cy="6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" name="Group 1097"/>
            <p:cNvGrpSpPr>
              <a:grpSpLocks/>
            </p:cNvGrpSpPr>
            <p:nvPr/>
          </p:nvGrpSpPr>
          <p:grpSpPr bwMode="auto">
            <a:xfrm flipH="1" flipV="1">
              <a:off x="7724340" y="4497400"/>
              <a:ext cx="776667" cy="450850"/>
              <a:chOff x="11786" y="9235"/>
              <a:chExt cx="2929" cy="1037"/>
            </a:xfrm>
          </p:grpSpPr>
          <p:sp>
            <p:nvSpPr>
              <p:cNvPr id="115" name="Arc 1098"/>
              <p:cNvSpPr>
                <a:spLocks/>
              </p:cNvSpPr>
              <p:nvPr/>
            </p:nvSpPr>
            <p:spPr bwMode="auto">
              <a:xfrm flipV="1">
                <a:off x="11786" y="9656"/>
                <a:ext cx="1577" cy="616"/>
              </a:xfrm>
              <a:custGeom>
                <a:avLst/>
                <a:gdLst>
                  <a:gd name="T0" fmla="*/ 0 w 21419"/>
                  <a:gd name="T1" fmla="*/ 0 h 21600"/>
                  <a:gd name="T2" fmla="*/ 9 w 21419"/>
                  <a:gd name="T3" fmla="*/ 0 h 21600"/>
                  <a:gd name="T4" fmla="*/ 0 w 2141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419"/>
                  <a:gd name="T10" fmla="*/ 0 h 21600"/>
                  <a:gd name="T11" fmla="*/ 21419 w 214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19" h="21600" fill="none" extrusionOk="0">
                    <a:moveTo>
                      <a:pt x="-1" y="0"/>
                    </a:moveTo>
                    <a:cubicBezTo>
                      <a:pt x="10850" y="0"/>
                      <a:pt x="20016" y="8049"/>
                      <a:pt x="21418" y="18809"/>
                    </a:cubicBezTo>
                  </a:path>
                  <a:path w="21419" h="21600" stroke="0" extrusionOk="0">
                    <a:moveTo>
                      <a:pt x="-1" y="0"/>
                    </a:moveTo>
                    <a:cubicBezTo>
                      <a:pt x="10850" y="0"/>
                      <a:pt x="20016" y="8049"/>
                      <a:pt x="21418" y="1880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ko-KR">
                  <a:ea typeface="Gulim" pitchFamily="34" charset="-127"/>
                </a:endParaRPr>
              </a:p>
            </p:txBody>
          </p:sp>
          <p:sp>
            <p:nvSpPr>
              <p:cNvPr id="116" name="Arc 1099"/>
              <p:cNvSpPr>
                <a:spLocks/>
              </p:cNvSpPr>
              <p:nvPr/>
            </p:nvSpPr>
            <p:spPr bwMode="auto">
              <a:xfrm rot="5400000" flipH="1" flipV="1">
                <a:off x="13679" y="8904"/>
                <a:ext cx="705" cy="1367"/>
              </a:xfrm>
              <a:custGeom>
                <a:avLst/>
                <a:gdLst>
                  <a:gd name="T0" fmla="*/ 0 w 21589"/>
                  <a:gd name="T1" fmla="*/ 0 h 21215"/>
                  <a:gd name="T2" fmla="*/ 1 w 21589"/>
                  <a:gd name="T3" fmla="*/ 5 h 21215"/>
                  <a:gd name="T4" fmla="*/ 0 w 21589"/>
                  <a:gd name="T5" fmla="*/ 6 h 21215"/>
                  <a:gd name="T6" fmla="*/ 0 60000 65536"/>
                  <a:gd name="T7" fmla="*/ 0 60000 65536"/>
                  <a:gd name="T8" fmla="*/ 0 60000 65536"/>
                  <a:gd name="T9" fmla="*/ 0 w 21589"/>
                  <a:gd name="T10" fmla="*/ 0 h 21215"/>
                  <a:gd name="T11" fmla="*/ 21589 w 21589"/>
                  <a:gd name="T12" fmla="*/ 21215 h 21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9" h="21215" fill="none" extrusionOk="0">
                    <a:moveTo>
                      <a:pt x="4062" y="0"/>
                    </a:moveTo>
                    <a:cubicBezTo>
                      <a:pt x="13988" y="1901"/>
                      <a:pt x="21269" y="10430"/>
                      <a:pt x="21589" y="20530"/>
                    </a:cubicBezTo>
                  </a:path>
                  <a:path w="21589" h="21215" stroke="0" extrusionOk="0">
                    <a:moveTo>
                      <a:pt x="4062" y="0"/>
                    </a:moveTo>
                    <a:cubicBezTo>
                      <a:pt x="13988" y="1901"/>
                      <a:pt x="21269" y="10430"/>
                      <a:pt x="21589" y="20530"/>
                    </a:cubicBezTo>
                    <a:lnTo>
                      <a:pt x="0" y="21215"/>
                    </a:lnTo>
                    <a:close/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ko-KR">
                  <a:ea typeface="Gulim" pitchFamily="34" charset="-127"/>
                </a:endParaRPr>
              </a:p>
            </p:txBody>
          </p:sp>
        </p:grpSp>
        <p:grpSp>
          <p:nvGrpSpPr>
            <p:cNvPr id="100" name="Group 1100"/>
            <p:cNvGrpSpPr>
              <a:grpSpLocks/>
            </p:cNvGrpSpPr>
            <p:nvPr/>
          </p:nvGrpSpPr>
          <p:grpSpPr bwMode="auto">
            <a:xfrm flipV="1">
              <a:off x="5502933" y="4497400"/>
              <a:ext cx="711892" cy="465455"/>
              <a:chOff x="11786" y="9235"/>
              <a:chExt cx="2929" cy="1037"/>
            </a:xfrm>
          </p:grpSpPr>
          <p:sp>
            <p:nvSpPr>
              <p:cNvPr id="113" name="Arc 1101"/>
              <p:cNvSpPr>
                <a:spLocks/>
              </p:cNvSpPr>
              <p:nvPr/>
            </p:nvSpPr>
            <p:spPr bwMode="auto">
              <a:xfrm flipV="1">
                <a:off x="11786" y="9656"/>
                <a:ext cx="1577" cy="616"/>
              </a:xfrm>
              <a:custGeom>
                <a:avLst/>
                <a:gdLst>
                  <a:gd name="T0" fmla="*/ 0 w 21419"/>
                  <a:gd name="T1" fmla="*/ 0 h 21600"/>
                  <a:gd name="T2" fmla="*/ 9 w 21419"/>
                  <a:gd name="T3" fmla="*/ 0 h 21600"/>
                  <a:gd name="T4" fmla="*/ 0 w 2141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419"/>
                  <a:gd name="T10" fmla="*/ 0 h 21600"/>
                  <a:gd name="T11" fmla="*/ 21419 w 214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19" h="21600" fill="none" extrusionOk="0">
                    <a:moveTo>
                      <a:pt x="-1" y="0"/>
                    </a:moveTo>
                    <a:cubicBezTo>
                      <a:pt x="10850" y="0"/>
                      <a:pt x="20016" y="8049"/>
                      <a:pt x="21418" y="18809"/>
                    </a:cubicBezTo>
                  </a:path>
                  <a:path w="21419" h="21600" stroke="0" extrusionOk="0">
                    <a:moveTo>
                      <a:pt x="-1" y="0"/>
                    </a:moveTo>
                    <a:cubicBezTo>
                      <a:pt x="10850" y="0"/>
                      <a:pt x="20016" y="8049"/>
                      <a:pt x="21418" y="1880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ko-KR">
                  <a:ea typeface="Gulim" pitchFamily="34" charset="-127"/>
                </a:endParaRPr>
              </a:p>
            </p:txBody>
          </p:sp>
          <p:sp>
            <p:nvSpPr>
              <p:cNvPr id="114" name="Arc 1102"/>
              <p:cNvSpPr>
                <a:spLocks/>
              </p:cNvSpPr>
              <p:nvPr/>
            </p:nvSpPr>
            <p:spPr bwMode="auto">
              <a:xfrm rot="5400000" flipH="1" flipV="1">
                <a:off x="13679" y="8904"/>
                <a:ext cx="705" cy="1367"/>
              </a:xfrm>
              <a:custGeom>
                <a:avLst/>
                <a:gdLst>
                  <a:gd name="T0" fmla="*/ 0 w 21589"/>
                  <a:gd name="T1" fmla="*/ 0 h 21215"/>
                  <a:gd name="T2" fmla="*/ 1 w 21589"/>
                  <a:gd name="T3" fmla="*/ 5 h 21215"/>
                  <a:gd name="T4" fmla="*/ 0 w 21589"/>
                  <a:gd name="T5" fmla="*/ 6 h 21215"/>
                  <a:gd name="T6" fmla="*/ 0 60000 65536"/>
                  <a:gd name="T7" fmla="*/ 0 60000 65536"/>
                  <a:gd name="T8" fmla="*/ 0 60000 65536"/>
                  <a:gd name="T9" fmla="*/ 0 w 21589"/>
                  <a:gd name="T10" fmla="*/ 0 h 21215"/>
                  <a:gd name="T11" fmla="*/ 21589 w 21589"/>
                  <a:gd name="T12" fmla="*/ 21215 h 21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9" h="21215" fill="none" extrusionOk="0">
                    <a:moveTo>
                      <a:pt x="4062" y="0"/>
                    </a:moveTo>
                    <a:cubicBezTo>
                      <a:pt x="13988" y="1901"/>
                      <a:pt x="21269" y="10430"/>
                      <a:pt x="21589" y="20530"/>
                    </a:cubicBezTo>
                  </a:path>
                  <a:path w="21589" h="21215" stroke="0" extrusionOk="0">
                    <a:moveTo>
                      <a:pt x="4062" y="0"/>
                    </a:moveTo>
                    <a:cubicBezTo>
                      <a:pt x="13988" y="1901"/>
                      <a:pt x="21269" y="10430"/>
                      <a:pt x="21589" y="20530"/>
                    </a:cubicBezTo>
                    <a:lnTo>
                      <a:pt x="0" y="21215"/>
                    </a:lnTo>
                    <a:close/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ko-KR">
                  <a:ea typeface="Gulim" pitchFamily="34" charset="-127"/>
                </a:endParaRPr>
              </a:p>
            </p:txBody>
          </p:sp>
        </p:grpSp>
        <p:sp>
          <p:nvSpPr>
            <p:cNvPr id="101" name="Text Box 1103"/>
            <p:cNvSpPr txBox="1">
              <a:spLocks noChangeArrowheads="1"/>
            </p:cNvSpPr>
            <p:nvPr/>
          </p:nvSpPr>
          <p:spPr bwMode="auto">
            <a:xfrm>
              <a:off x="7372522" y="5940120"/>
              <a:ext cx="360709" cy="2673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altLang="ko-KR" sz="1200" b="0">
                  <a:ea typeface="Gulim" pitchFamily="34" charset="-127"/>
                </a:rPr>
                <a:t>k</a:t>
              </a:r>
              <a:r>
                <a:rPr lang="it-IT" altLang="ko-KR" sz="1200" b="0" baseline="-25000">
                  <a:ea typeface="Gulim" pitchFamily="34" charset="-127"/>
                </a:rPr>
                <a:t>F</a:t>
              </a:r>
              <a:r>
                <a:rPr lang="it-IT" altLang="ko-KR" sz="1200" b="0">
                  <a:ea typeface="Gulim" pitchFamily="34" charset="-127"/>
                </a:rPr>
                <a:t> </a:t>
              </a:r>
            </a:p>
          </p:txBody>
        </p:sp>
        <p:sp>
          <p:nvSpPr>
            <p:cNvPr id="102" name="Text Box 1104"/>
            <p:cNvSpPr txBox="1">
              <a:spLocks noChangeArrowheads="1"/>
            </p:cNvSpPr>
            <p:nvPr/>
          </p:nvSpPr>
          <p:spPr bwMode="auto">
            <a:xfrm>
              <a:off x="6110042" y="5940120"/>
              <a:ext cx="426119" cy="2673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altLang="ko-KR" sz="1200" b="0">
                  <a:ea typeface="Gulim" pitchFamily="34" charset="-127"/>
                </a:rPr>
                <a:t>-k</a:t>
              </a:r>
              <a:r>
                <a:rPr lang="it-IT" altLang="ko-KR" sz="1200" b="0" baseline="-25000">
                  <a:ea typeface="Gulim" pitchFamily="34" charset="-127"/>
                </a:rPr>
                <a:t>F</a:t>
              </a:r>
              <a:endParaRPr lang="it-IT" altLang="ko-KR" sz="1200" b="0">
                <a:ea typeface="Gulim" pitchFamily="34" charset="-127"/>
              </a:endParaRPr>
            </a:p>
          </p:txBody>
        </p:sp>
        <p:sp>
          <p:nvSpPr>
            <p:cNvPr id="103" name="Text Box 1105"/>
            <p:cNvSpPr txBox="1">
              <a:spLocks noChangeArrowheads="1"/>
            </p:cNvSpPr>
            <p:nvPr/>
          </p:nvSpPr>
          <p:spPr bwMode="auto">
            <a:xfrm>
              <a:off x="7913585" y="4948250"/>
              <a:ext cx="360709" cy="333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altLang="ko-KR" sz="1100" b="0">
                  <a:ea typeface="Gulim" pitchFamily="34" charset="-127"/>
                  <a:sym typeface="Symbol" pitchFamily="18" charset="2"/>
                </a:rPr>
                <a:t></a:t>
              </a:r>
              <a:r>
                <a:rPr lang="it-IT" altLang="ko-KR" sz="1100" b="0" baseline="-25000">
                  <a:ea typeface="Gulim" pitchFamily="34" charset="-127"/>
                </a:rPr>
                <a:t>F</a:t>
              </a:r>
            </a:p>
            <a:p>
              <a:pPr eaLnBrk="0" hangingPunct="0"/>
              <a:endParaRPr lang="it-IT" altLang="ko-KR" sz="1200" b="0">
                <a:ea typeface="Gulim" pitchFamily="34" charset="-127"/>
              </a:endParaRPr>
            </a:p>
          </p:txBody>
        </p:sp>
        <p:grpSp>
          <p:nvGrpSpPr>
            <p:cNvPr id="104" name="Group 1106"/>
            <p:cNvGrpSpPr>
              <a:grpSpLocks/>
            </p:cNvGrpSpPr>
            <p:nvPr/>
          </p:nvGrpSpPr>
          <p:grpSpPr bwMode="auto">
            <a:xfrm>
              <a:off x="6214825" y="5305755"/>
              <a:ext cx="685855" cy="571500"/>
              <a:chOff x="11241" y="9365"/>
              <a:chExt cx="1170" cy="899"/>
            </a:xfrm>
          </p:grpSpPr>
          <p:sp>
            <p:nvSpPr>
              <p:cNvPr id="111" name="Arc 1107"/>
              <p:cNvSpPr>
                <a:spLocks/>
              </p:cNvSpPr>
              <p:nvPr/>
            </p:nvSpPr>
            <p:spPr bwMode="auto">
              <a:xfrm flipH="1" flipV="1">
                <a:off x="11601" y="9564"/>
                <a:ext cx="810" cy="700"/>
              </a:xfrm>
              <a:custGeom>
                <a:avLst/>
                <a:gdLst>
                  <a:gd name="T0" fmla="*/ 0 w 21600"/>
                  <a:gd name="T1" fmla="*/ 0 h 22380"/>
                  <a:gd name="T2" fmla="*/ 1 w 21600"/>
                  <a:gd name="T3" fmla="*/ 1 h 22380"/>
                  <a:gd name="T4" fmla="*/ 0 w 21600"/>
                  <a:gd name="T5" fmla="*/ 1 h 2238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380"/>
                  <a:gd name="T11" fmla="*/ 21600 w 21600"/>
                  <a:gd name="T12" fmla="*/ 22380 h 223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38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60"/>
                      <a:pt x="21595" y="22120"/>
                      <a:pt x="21585" y="22379"/>
                    </a:cubicBezTo>
                  </a:path>
                  <a:path w="21600" h="2238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60"/>
                      <a:pt x="21595" y="22120"/>
                      <a:pt x="21585" y="2237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ko-KR">
                  <a:ea typeface="Gulim" pitchFamily="34" charset="-127"/>
                </a:endParaRPr>
              </a:p>
            </p:txBody>
          </p:sp>
          <p:sp>
            <p:nvSpPr>
              <p:cNvPr id="112" name="Arc 1108"/>
              <p:cNvSpPr>
                <a:spLocks/>
              </p:cNvSpPr>
              <p:nvPr/>
            </p:nvSpPr>
            <p:spPr bwMode="auto">
              <a:xfrm>
                <a:off x="11241" y="9365"/>
                <a:ext cx="360" cy="242"/>
              </a:xfrm>
              <a:custGeom>
                <a:avLst/>
                <a:gdLst>
                  <a:gd name="T0" fmla="*/ 0 w 21600"/>
                  <a:gd name="T1" fmla="*/ 0 h 23178"/>
                  <a:gd name="T2" fmla="*/ 0 w 21600"/>
                  <a:gd name="T3" fmla="*/ 0 h 23178"/>
                  <a:gd name="T4" fmla="*/ 0 w 21600"/>
                  <a:gd name="T5" fmla="*/ 0 h 231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178"/>
                  <a:gd name="T11" fmla="*/ 21600 w 21600"/>
                  <a:gd name="T12" fmla="*/ 23178 h 231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17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126"/>
                      <a:pt x="21580" y="22652"/>
                      <a:pt x="21542" y="23178"/>
                    </a:cubicBezTo>
                  </a:path>
                  <a:path w="21600" h="2317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126"/>
                      <a:pt x="21580" y="22652"/>
                      <a:pt x="21542" y="2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ko-KR">
                  <a:ea typeface="Gulim" pitchFamily="34" charset="-127"/>
                </a:endParaRPr>
              </a:p>
            </p:txBody>
          </p:sp>
        </p:grpSp>
        <p:grpSp>
          <p:nvGrpSpPr>
            <p:cNvPr id="105" name="Group 1109"/>
            <p:cNvGrpSpPr>
              <a:grpSpLocks/>
            </p:cNvGrpSpPr>
            <p:nvPr/>
          </p:nvGrpSpPr>
          <p:grpSpPr bwMode="auto">
            <a:xfrm>
              <a:off x="6900680" y="5305755"/>
              <a:ext cx="800164" cy="569595"/>
              <a:chOff x="12321" y="9364"/>
              <a:chExt cx="1260" cy="897"/>
            </a:xfrm>
          </p:grpSpPr>
          <p:sp>
            <p:nvSpPr>
              <p:cNvPr id="109" name="Arc 1110"/>
              <p:cNvSpPr>
                <a:spLocks/>
              </p:cNvSpPr>
              <p:nvPr/>
            </p:nvSpPr>
            <p:spPr bwMode="auto">
              <a:xfrm flipV="1">
                <a:off x="12321" y="9538"/>
                <a:ext cx="897" cy="723"/>
              </a:xfrm>
              <a:custGeom>
                <a:avLst/>
                <a:gdLst>
                  <a:gd name="T0" fmla="*/ 0 w 21516"/>
                  <a:gd name="T1" fmla="*/ 0 h 21600"/>
                  <a:gd name="T2" fmla="*/ 2 w 21516"/>
                  <a:gd name="T3" fmla="*/ 1 h 21600"/>
                  <a:gd name="T4" fmla="*/ 0 w 21516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516"/>
                  <a:gd name="T10" fmla="*/ 0 h 21600"/>
                  <a:gd name="T11" fmla="*/ 21516 w 215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16" h="21600" fill="none" extrusionOk="0">
                    <a:moveTo>
                      <a:pt x="-1" y="0"/>
                    </a:moveTo>
                    <a:cubicBezTo>
                      <a:pt x="11192" y="0"/>
                      <a:pt x="20530" y="8549"/>
                      <a:pt x="21516" y="19697"/>
                    </a:cubicBezTo>
                  </a:path>
                  <a:path w="21516" h="21600" stroke="0" extrusionOk="0">
                    <a:moveTo>
                      <a:pt x="-1" y="0"/>
                    </a:moveTo>
                    <a:cubicBezTo>
                      <a:pt x="11192" y="0"/>
                      <a:pt x="20530" y="8549"/>
                      <a:pt x="21516" y="196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ko-KR">
                  <a:ea typeface="Gulim" pitchFamily="34" charset="-127"/>
                </a:endParaRPr>
              </a:p>
            </p:txBody>
          </p:sp>
          <p:sp>
            <p:nvSpPr>
              <p:cNvPr id="110" name="Arc 1111"/>
              <p:cNvSpPr>
                <a:spLocks/>
              </p:cNvSpPr>
              <p:nvPr/>
            </p:nvSpPr>
            <p:spPr bwMode="auto">
              <a:xfrm flipH="1">
                <a:off x="13221" y="9364"/>
                <a:ext cx="360" cy="309"/>
              </a:xfrm>
              <a:custGeom>
                <a:avLst/>
                <a:gdLst>
                  <a:gd name="T0" fmla="*/ 0 w 21600"/>
                  <a:gd name="T1" fmla="*/ 0 h 29582"/>
                  <a:gd name="T2" fmla="*/ 0 w 21600"/>
                  <a:gd name="T3" fmla="*/ 0 h 29582"/>
                  <a:gd name="T4" fmla="*/ 0 w 21600"/>
                  <a:gd name="T5" fmla="*/ 0 h 2958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582"/>
                  <a:gd name="T11" fmla="*/ 21600 w 21600"/>
                  <a:gd name="T12" fmla="*/ 29582 h 295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58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333"/>
                      <a:pt x="21081" y="27042"/>
                      <a:pt x="20071" y="29582"/>
                    </a:cubicBezTo>
                  </a:path>
                  <a:path w="21600" h="2958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333"/>
                      <a:pt x="21081" y="27042"/>
                      <a:pt x="20071" y="2958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ko-KR">
                  <a:ea typeface="Gulim" pitchFamily="34" charset="-127"/>
                </a:endParaRPr>
              </a:p>
            </p:txBody>
          </p:sp>
        </p:grpSp>
        <p:sp>
          <p:nvSpPr>
            <p:cNvPr id="106" name="Line 1112"/>
            <p:cNvSpPr>
              <a:spLocks noChangeShapeType="1"/>
            </p:cNvSpPr>
            <p:nvPr/>
          </p:nvSpPr>
          <p:spPr bwMode="auto">
            <a:xfrm>
              <a:off x="5757589" y="5877255"/>
              <a:ext cx="27434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113"/>
            <p:cNvSpPr>
              <a:spLocks noChangeShapeType="1"/>
            </p:cNvSpPr>
            <p:nvPr/>
          </p:nvSpPr>
          <p:spPr bwMode="auto">
            <a:xfrm flipV="1">
              <a:off x="6900680" y="4391355"/>
              <a:ext cx="0" cy="148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14"/>
            <p:cNvSpPr>
              <a:spLocks noChangeShapeType="1"/>
            </p:cNvSpPr>
            <p:nvPr/>
          </p:nvSpPr>
          <p:spPr bwMode="auto">
            <a:xfrm>
              <a:off x="7700843" y="4962855"/>
              <a:ext cx="0" cy="901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ZoneTexte 129"/>
          <p:cNvSpPr txBox="1">
            <a:spLocks noChangeArrowheads="1"/>
          </p:cNvSpPr>
          <p:nvPr/>
        </p:nvSpPr>
        <p:spPr bwMode="auto">
          <a:xfrm>
            <a:off x="395536" y="0"/>
            <a:ext cx="748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Unique </a:t>
            </a:r>
            <a:r>
              <a:rPr lang="fr-FR" sz="2000" b="1" dirty="0" err="1" smtClean="0">
                <a:solidFill>
                  <a:srgbClr val="C00000"/>
                </a:solidFill>
              </a:rPr>
              <a:t>conjugated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polymes</a:t>
            </a:r>
            <a:r>
              <a:rPr lang="fr-FR" sz="2000" b="1" dirty="0" smtClean="0">
                <a:solidFill>
                  <a:srgbClr val="C00000"/>
                </a:solidFill>
              </a:rPr>
              <a:t>: polyacetylene</a:t>
            </a:r>
            <a:endParaRPr lang="fr-FR" sz="2000" b="1" dirty="0"/>
          </a:p>
        </p:txBody>
      </p:sp>
      <p:graphicFrame>
        <p:nvGraphicFramePr>
          <p:cNvPr id="118" name="Object 3"/>
          <p:cNvGraphicFramePr>
            <a:graphicFrameLocks noChangeAspect="1"/>
          </p:cNvGraphicFramePr>
          <p:nvPr/>
        </p:nvGraphicFramePr>
        <p:xfrm>
          <a:off x="755576" y="576064"/>
          <a:ext cx="6477000" cy="1038225"/>
        </p:xfrm>
        <a:graphic>
          <a:graphicData uri="http://schemas.openxmlformats.org/presentationml/2006/ole">
            <p:oleObj spid="_x0000_s666625" name="CS ChemDraw Drawing" r:id="rId3" imgW="4800600" imgH="769320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5470"/>
          </a:xfrm>
        </p:spPr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rgbClr val="C00000"/>
                </a:solidFill>
              </a:rPr>
              <a:t>Peierls</a:t>
            </a:r>
            <a:r>
              <a:rPr lang="fr-FR" sz="3200" b="1" dirty="0" smtClean="0">
                <a:solidFill>
                  <a:srgbClr val="C00000"/>
                </a:solidFill>
              </a:rPr>
              <a:t> model - </a:t>
            </a:r>
            <a:r>
              <a:rPr lang="fr-FR" sz="3200" b="1" dirty="0" err="1" smtClean="0">
                <a:solidFill>
                  <a:srgbClr val="C00000"/>
                </a:solidFill>
              </a:rPr>
              <a:t>deformable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</a:rPr>
              <a:t>lattice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692696"/>
            <a:ext cx="836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Main interactions : </a:t>
            </a:r>
            <a:r>
              <a:rPr lang="fr-FR" sz="2000" b="1" dirty="0" err="1" smtClean="0"/>
              <a:t>electron</a:t>
            </a:r>
            <a:r>
              <a:rPr lang="fr-FR" sz="2000" b="1" dirty="0" smtClean="0"/>
              <a:t> – phonon </a:t>
            </a:r>
            <a:r>
              <a:rPr lang="fr-FR" sz="2000" b="1" dirty="0" err="1" smtClean="0"/>
              <a:t>coupling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electron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electron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repulsions</a:t>
            </a:r>
            <a:r>
              <a:rPr lang="fr-FR" sz="2000" b="1" dirty="0" smtClean="0"/>
              <a:t> are </a:t>
            </a:r>
            <a:r>
              <a:rPr lang="fr-FR" sz="2000" b="1" dirty="0" err="1" smtClean="0"/>
              <a:t>small</a:t>
            </a:r>
            <a:r>
              <a:rPr lang="fr-FR" sz="2000" b="1" dirty="0" smtClean="0"/>
              <a:t>)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1412776"/>
            <a:ext cx="470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Ground</a:t>
            </a:r>
            <a:r>
              <a:rPr lang="fr-FR" b="1" dirty="0" smtClean="0"/>
              <a:t> state</a:t>
            </a:r>
            <a:r>
              <a:rPr lang="fr-FR" sz="2800" b="1" dirty="0" smtClean="0"/>
              <a:t>:       </a:t>
            </a:r>
            <a:r>
              <a:rPr lang="de-DE" sz="2800" dirty="0" smtClean="0"/>
              <a:t>W = </a:t>
            </a:r>
            <a:r>
              <a:rPr lang="de-DE" sz="2800" dirty="0" err="1" smtClean="0"/>
              <a:t>W</a:t>
            </a:r>
            <a:r>
              <a:rPr lang="de-DE" sz="2800" baseline="-25000" dirty="0" err="1" smtClean="0"/>
              <a:t>el</a:t>
            </a:r>
            <a:r>
              <a:rPr lang="de-DE" sz="2800" dirty="0" smtClean="0"/>
              <a:t> + </a:t>
            </a:r>
            <a:r>
              <a:rPr lang="de-DE" sz="2800" dirty="0" err="1" smtClean="0"/>
              <a:t>W</a:t>
            </a:r>
            <a:r>
              <a:rPr lang="de-DE" sz="2800" baseline="-25000" dirty="0" err="1" smtClean="0"/>
              <a:t>lat</a:t>
            </a:r>
            <a:endParaRPr lang="fr-FR" sz="28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" name="Groupe 27"/>
          <p:cNvGrpSpPr/>
          <p:nvPr/>
        </p:nvGrpSpPr>
        <p:grpSpPr>
          <a:xfrm>
            <a:off x="901700" y="4083050"/>
            <a:ext cx="2614613" cy="2165350"/>
            <a:chOff x="901700" y="3394075"/>
            <a:chExt cx="2614613" cy="2165350"/>
          </a:xfrm>
        </p:grpSpPr>
        <p:grpSp>
          <p:nvGrpSpPr>
            <p:cNvPr id="6" name="Groupe 25"/>
            <p:cNvGrpSpPr/>
            <p:nvPr/>
          </p:nvGrpSpPr>
          <p:grpSpPr>
            <a:xfrm>
              <a:off x="901700" y="3394075"/>
              <a:ext cx="2614613" cy="2165350"/>
              <a:chOff x="901700" y="3394075"/>
              <a:chExt cx="2614613" cy="2165350"/>
            </a:xfrm>
          </p:grpSpPr>
          <p:sp>
            <p:nvSpPr>
              <p:cNvPr id="22537" name="Line 9"/>
              <p:cNvSpPr>
                <a:spLocks noChangeShapeType="1"/>
              </p:cNvSpPr>
              <p:nvPr/>
            </p:nvSpPr>
            <p:spPr bwMode="auto">
              <a:xfrm>
                <a:off x="901700" y="5108575"/>
                <a:ext cx="24352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38" name="Line 10"/>
              <p:cNvSpPr>
                <a:spLocks noChangeShapeType="1"/>
              </p:cNvSpPr>
              <p:nvPr/>
            </p:nvSpPr>
            <p:spPr bwMode="auto">
              <a:xfrm flipV="1">
                <a:off x="2073275" y="3484563"/>
                <a:ext cx="0" cy="16240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39" name="Arc 11"/>
              <p:cNvSpPr>
                <a:spLocks/>
              </p:cNvSpPr>
              <p:nvPr/>
            </p:nvSpPr>
            <p:spPr bwMode="auto">
              <a:xfrm>
                <a:off x="1803400" y="4837113"/>
                <a:ext cx="541338" cy="27463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820 h 21820"/>
                  <a:gd name="T2" fmla="*/ 43200 w 43200"/>
                  <a:gd name="T3" fmla="*/ 21568 h 21820"/>
                  <a:gd name="T4" fmla="*/ 21600 w 43200"/>
                  <a:gd name="T5" fmla="*/ 21600 h 2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820" fill="none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</a:path>
                  <a:path w="43200" h="21820" stroke="0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40" name="Line 12"/>
              <p:cNvSpPr>
                <a:spLocks noChangeShapeType="1"/>
              </p:cNvSpPr>
              <p:nvPr/>
            </p:nvSpPr>
            <p:spPr bwMode="auto">
              <a:xfrm flipV="1">
                <a:off x="2884488" y="4116388"/>
                <a:ext cx="180975" cy="995362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41" name="Text Box 13"/>
              <p:cNvSpPr txBox="1">
                <a:spLocks noChangeArrowheads="1"/>
              </p:cNvSpPr>
              <p:nvPr/>
            </p:nvSpPr>
            <p:spPr bwMode="auto">
              <a:xfrm>
                <a:off x="2247900" y="3394075"/>
                <a:ext cx="360363" cy="2714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W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42" name="Text Box 14"/>
              <p:cNvSpPr txBox="1">
                <a:spLocks noChangeArrowheads="1"/>
              </p:cNvSpPr>
              <p:nvPr/>
            </p:nvSpPr>
            <p:spPr bwMode="auto">
              <a:xfrm>
                <a:off x="3246438" y="5197475"/>
                <a:ext cx="269875" cy="3619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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43" name="Line 15"/>
              <p:cNvSpPr>
                <a:spLocks noChangeShapeType="1"/>
              </p:cNvSpPr>
              <p:nvPr/>
            </p:nvSpPr>
            <p:spPr bwMode="auto">
              <a:xfrm flipH="1" flipV="1">
                <a:off x="1082675" y="4116388"/>
                <a:ext cx="180975" cy="995362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44" name="Arc 16"/>
              <p:cNvSpPr>
                <a:spLocks/>
              </p:cNvSpPr>
              <p:nvPr/>
            </p:nvSpPr>
            <p:spPr bwMode="auto">
              <a:xfrm flipV="1">
                <a:off x="1262063" y="5095875"/>
                <a:ext cx="541337" cy="27622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820 h 21820"/>
                  <a:gd name="T2" fmla="*/ 43200 w 43200"/>
                  <a:gd name="T3" fmla="*/ 21568 h 21820"/>
                  <a:gd name="T4" fmla="*/ 21600 w 43200"/>
                  <a:gd name="T5" fmla="*/ 21600 h 2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820" fill="none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</a:path>
                  <a:path w="43200" h="21820" stroke="0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45" name="Text Box 17"/>
              <p:cNvSpPr txBox="1">
                <a:spLocks noChangeArrowheads="1"/>
              </p:cNvSpPr>
              <p:nvPr/>
            </p:nvSpPr>
            <p:spPr bwMode="auto">
              <a:xfrm>
                <a:off x="2435225" y="4657725"/>
                <a:ext cx="358775" cy="2698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fr-FR" sz="11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0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46" name="Text Box 18"/>
              <p:cNvSpPr txBox="1">
                <a:spLocks noChangeArrowheads="1"/>
              </p:cNvSpPr>
              <p:nvPr/>
            </p:nvSpPr>
            <p:spPr bwMode="auto">
              <a:xfrm>
                <a:off x="1352550" y="4643447"/>
                <a:ext cx="504806" cy="2841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-</a:t>
                </a: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fr-FR" sz="11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0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47" name="Arc 19"/>
              <p:cNvSpPr>
                <a:spLocks/>
              </p:cNvSpPr>
              <p:nvPr/>
            </p:nvSpPr>
            <p:spPr bwMode="auto">
              <a:xfrm flipV="1">
                <a:off x="2336800" y="5095875"/>
                <a:ext cx="541338" cy="27622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820 h 21820"/>
                  <a:gd name="T2" fmla="*/ 43200 w 43200"/>
                  <a:gd name="T3" fmla="*/ 21568 h 21820"/>
                  <a:gd name="T4" fmla="*/ 21600 w 43200"/>
                  <a:gd name="T5" fmla="*/ 21600 h 2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820" fill="none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</a:path>
                  <a:path w="43200" h="21820" stroke="0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48" name="Line 20"/>
              <p:cNvSpPr>
                <a:spLocks noChangeShapeType="1"/>
              </p:cNvSpPr>
              <p:nvPr/>
            </p:nvSpPr>
            <p:spPr bwMode="auto">
              <a:xfrm>
                <a:off x="2608263" y="5108575"/>
                <a:ext cx="0" cy="27463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1571604" y="5072074"/>
              <a:ext cx="0" cy="2746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995936" y="5733256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ym typeface="Symbol"/>
              </a:rPr>
              <a:t>symmetry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>
                <a:sym typeface="Symbol"/>
              </a:rPr>
              <a:t></a:t>
            </a:r>
            <a:r>
              <a:rPr lang="fr-FR" sz="2400" dirty="0"/>
              <a:t>-</a:t>
            </a:r>
            <a:r>
              <a:rPr lang="fr-FR" sz="2400" dirty="0">
                <a:sym typeface="Symbol"/>
              </a:rPr>
              <a:t></a:t>
            </a:r>
            <a:endParaRPr lang="fr-FR" sz="2400" dirty="0"/>
          </a:p>
        </p:txBody>
      </p:sp>
      <p:graphicFrame>
        <p:nvGraphicFramePr>
          <p:cNvPr id="630789" name="Object 5"/>
          <p:cNvGraphicFramePr>
            <a:graphicFrameLocks noChangeAspect="1"/>
          </p:cNvGraphicFramePr>
          <p:nvPr/>
        </p:nvGraphicFramePr>
        <p:xfrm>
          <a:off x="467544" y="2348880"/>
          <a:ext cx="8280920" cy="923925"/>
        </p:xfrm>
        <a:graphic>
          <a:graphicData uri="http://schemas.openxmlformats.org/presentationml/2006/ole">
            <p:oleObj spid="_x0000_s630789" name="Équation" r:id="rId3" imgW="4178160" imgH="482400" progId="Equation.3">
              <p:embed/>
            </p:oleObj>
          </a:graphicData>
        </a:graphic>
      </p:graphicFrame>
      <p:graphicFrame>
        <p:nvGraphicFramePr>
          <p:cNvPr id="630790" name="Object 6"/>
          <p:cNvGraphicFramePr>
            <a:graphicFrameLocks noChangeAspect="1"/>
          </p:cNvGraphicFramePr>
          <p:nvPr/>
        </p:nvGraphicFramePr>
        <p:xfrm>
          <a:off x="3923928" y="3573016"/>
          <a:ext cx="1248987" cy="864096"/>
        </p:xfrm>
        <a:graphic>
          <a:graphicData uri="http://schemas.openxmlformats.org/presentationml/2006/ole">
            <p:oleObj spid="_x0000_s630790" name="Équation" r:id="rId4" imgW="609480" imgH="457200" progId="Equation.3">
              <p:embed/>
            </p:oleObj>
          </a:graphicData>
        </a:graphic>
      </p:graphicFrame>
      <p:graphicFrame>
        <p:nvGraphicFramePr>
          <p:cNvPr id="630791" name="Object 7"/>
          <p:cNvGraphicFramePr>
            <a:graphicFrameLocks noChangeAspect="1"/>
          </p:cNvGraphicFramePr>
          <p:nvPr/>
        </p:nvGraphicFramePr>
        <p:xfrm>
          <a:off x="6372200" y="3645967"/>
          <a:ext cx="2555776" cy="719137"/>
        </p:xfrm>
        <a:graphic>
          <a:graphicData uri="http://schemas.openxmlformats.org/presentationml/2006/ole">
            <p:oleObj spid="_x0000_s630791" name="Équation" r:id="rId5" imgW="774360" imgH="241200" progId="Equation.3">
              <p:embed/>
            </p:oleObj>
          </a:graphicData>
        </a:graphic>
      </p:graphicFrame>
      <p:graphicFrame>
        <p:nvGraphicFramePr>
          <p:cNvPr id="630792" name="Object 8"/>
          <p:cNvGraphicFramePr>
            <a:graphicFrameLocks noChangeAspect="1"/>
          </p:cNvGraphicFramePr>
          <p:nvPr/>
        </p:nvGraphicFramePr>
        <p:xfrm>
          <a:off x="6948264" y="4537298"/>
          <a:ext cx="1530350" cy="1123950"/>
        </p:xfrm>
        <a:graphic>
          <a:graphicData uri="http://schemas.openxmlformats.org/presentationml/2006/ole">
            <p:oleObj spid="_x0000_s630792" name="Équation" r:id="rId6" imgW="622080" imgH="4572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7584"/>
            <a:ext cx="4139952" cy="42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2C8A2-B7D4-425F-8651-238F18FC2E05}" type="slidenum">
              <a:rPr lang="fr-FR"/>
              <a:pPr/>
              <a:t>14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3528" y="3068960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major puzzle:</a:t>
            </a:r>
          </a:p>
          <a:p>
            <a:r>
              <a:rPr lang="en-US" sz="2200" dirty="0" smtClean="0"/>
              <a:t>spins appear at much higher doping than the metallic conductivity:</a:t>
            </a:r>
          </a:p>
          <a:p>
            <a:r>
              <a:rPr lang="en-US" sz="2200" dirty="0" smtClean="0"/>
              <a:t>the whole interval of conduction by spinless – unlike electrons – particles.</a:t>
            </a:r>
          </a:p>
          <a:p>
            <a:r>
              <a:rPr lang="en-US" sz="2200" dirty="0" smtClean="0"/>
              <a:t>That and many other </a:t>
            </a:r>
            <a:r>
              <a:rPr lang="en-US" sz="2200" dirty="0" err="1" smtClean="0"/>
              <a:t>propertiese</a:t>
            </a:r>
            <a:r>
              <a:rPr lang="en-US" sz="2200" dirty="0" smtClean="0"/>
              <a:t> showing up in </a:t>
            </a:r>
            <a:r>
              <a:rPr lang="en-US" sz="2200" dirty="0" err="1" smtClean="0"/>
              <a:t>NMR</a:t>
            </a:r>
            <a:r>
              <a:rPr lang="en-US" sz="2200" dirty="0" smtClean="0"/>
              <a:t>, </a:t>
            </a:r>
            <a:r>
              <a:rPr lang="en-US" sz="2200" dirty="0" err="1" smtClean="0"/>
              <a:t>ESR</a:t>
            </a:r>
            <a:r>
              <a:rPr lang="en-US" sz="2200" dirty="0" smtClean="0"/>
              <a:t>, optics</a:t>
            </a:r>
            <a:br>
              <a:rPr lang="en-US" sz="2200" dirty="0" smtClean="0"/>
            </a:br>
            <a:r>
              <a:rPr lang="en-US" sz="2200" dirty="0" smtClean="0"/>
              <a:t>have brought the solitons to the sight of experiments</a:t>
            </a:r>
            <a:endParaRPr lang="en-US" sz="2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2564904"/>
            <a:ext cx="607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conductivity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s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dirty="0" smtClean="0"/>
              <a:t>magnetic susceptibility </a:t>
            </a:r>
            <a:r>
              <a:rPr lang="el-GR" sz="2400" b="1" dirty="0" smtClean="0"/>
              <a:t>χ</a:t>
            </a:r>
            <a:endParaRPr lang="en-US" sz="2400" b="1" dirty="0">
              <a:latin typeface="Symbol" pitchFamily="18" charset="2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827584" y="1628801"/>
            <a:ext cx="216024" cy="1080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2627784" y="836712"/>
            <a:ext cx="1080120" cy="1815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426042" y="404664"/>
            <a:ext cx="476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Doped polyacetylene (</a:t>
            </a:r>
            <a:r>
              <a:rPr lang="en-US" sz="2400" dirty="0" err="1" smtClean="0"/>
              <a:t>Y.W.</a:t>
            </a:r>
            <a:r>
              <a:rPr lang="en-US" sz="2400" dirty="0" smtClean="0"/>
              <a:t> Park):</a:t>
            </a:r>
          </a:p>
          <a:p>
            <a:r>
              <a:rPr lang="en-US" sz="2400" dirty="0" smtClean="0"/>
              <a:t>Two steps to become a metal,</a:t>
            </a:r>
          </a:p>
          <a:p>
            <a:r>
              <a:rPr lang="en-US" sz="2400" dirty="0" smtClean="0"/>
              <a:t>First hint to existence of solitons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50426" y="304799"/>
          <a:ext cx="8846818" cy="6250992"/>
        </p:xfrm>
        <a:graphic>
          <a:graphicData uri="http://schemas.openxmlformats.org/presentationml/2006/ole">
            <p:oleObj spid="_x0000_s727042" name="Acrobat Document" r:id="rId3" imgW="7578000" imgH="53550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838200"/>
          </a:xfrm>
        </p:spPr>
        <p:txBody>
          <a:bodyPr/>
          <a:lstStyle/>
          <a:p>
            <a:pPr eaLnBrk="1" hangingPunct="1"/>
            <a:r>
              <a:rPr lang="fr-FR" sz="3200" dirty="0" smtClean="0">
                <a:solidFill>
                  <a:srgbClr val="FF0000"/>
                </a:solidFill>
              </a:rPr>
              <a:t>The </a:t>
            </a:r>
            <a:r>
              <a:rPr lang="fr-FR" sz="3200" dirty="0" err="1" smtClean="0">
                <a:solidFill>
                  <a:srgbClr val="FF0000"/>
                </a:solidFill>
              </a:rPr>
              <a:t>organic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conductor</a:t>
            </a:r>
            <a:r>
              <a:rPr lang="fr-FR" sz="3200" dirty="0" smtClean="0">
                <a:solidFill>
                  <a:srgbClr val="FF0000"/>
                </a:solidFill>
              </a:rPr>
              <a:t> TTF-TCNQ</a:t>
            </a:r>
            <a:endParaRPr lang="fr-FR" dirty="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23528" y="4509120"/>
            <a:ext cx="239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hlink"/>
                </a:solidFill>
              </a:rPr>
              <a:t>F. </a:t>
            </a:r>
            <a:r>
              <a:rPr lang="fr-FR" sz="1600" dirty="0" err="1">
                <a:solidFill>
                  <a:schemeClr val="hlink"/>
                </a:solidFill>
              </a:rPr>
              <a:t>Zwick</a:t>
            </a:r>
            <a:r>
              <a:rPr lang="fr-FR" sz="1600" dirty="0">
                <a:solidFill>
                  <a:schemeClr val="hlink"/>
                </a:solidFill>
              </a:rPr>
              <a:t> </a:t>
            </a:r>
            <a:r>
              <a:rPr lang="fr-FR" sz="1600" i="1" dirty="0">
                <a:solidFill>
                  <a:schemeClr val="hlink"/>
                </a:solidFill>
              </a:rPr>
              <a:t>et al</a:t>
            </a:r>
            <a:r>
              <a:rPr lang="fr-FR" sz="1600" dirty="0">
                <a:solidFill>
                  <a:schemeClr val="hlink"/>
                </a:solidFill>
              </a:rPr>
              <a:t>, </a:t>
            </a:r>
            <a:r>
              <a:rPr lang="fr-FR" sz="1600" dirty="0" err="1">
                <a:solidFill>
                  <a:schemeClr val="hlink"/>
                </a:solidFill>
              </a:rPr>
              <a:t>PRL</a:t>
            </a:r>
            <a:r>
              <a:rPr lang="fr-FR" sz="1600" dirty="0">
                <a:solidFill>
                  <a:schemeClr val="hlink"/>
                </a:solidFill>
              </a:rPr>
              <a:t> (1998)</a:t>
            </a:r>
            <a:endParaRPr lang="fr-FR" dirty="0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3749675" y="1530896"/>
            <a:ext cx="0" cy="2667000"/>
          </a:xfrm>
          <a:prstGeom prst="line">
            <a:avLst/>
          </a:prstGeom>
          <a:noFill/>
          <a:ln w="317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e 11"/>
          <p:cNvGrpSpPr/>
          <p:nvPr/>
        </p:nvGrpSpPr>
        <p:grpSpPr>
          <a:xfrm>
            <a:off x="395536" y="622276"/>
            <a:ext cx="4125664" cy="4200028"/>
            <a:chOff x="35496" y="890116"/>
            <a:chExt cx="4521200" cy="4483100"/>
          </a:xfrm>
        </p:grpSpPr>
        <p:pic>
          <p:nvPicPr>
            <p:cNvPr id="717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6" y="890116"/>
              <a:ext cx="4521200" cy="448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Text Box 8"/>
            <p:cNvSpPr txBox="1">
              <a:spLocks noChangeArrowheads="1"/>
            </p:cNvSpPr>
            <p:nvPr/>
          </p:nvSpPr>
          <p:spPr bwMode="auto">
            <a:xfrm>
              <a:off x="1771550" y="1122972"/>
              <a:ext cx="578302" cy="492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i="1" dirty="0">
                  <a:solidFill>
                    <a:srgbClr val="00CA00"/>
                  </a:solidFill>
                </a:rPr>
                <a:t> </a:t>
              </a:r>
              <a:r>
                <a:rPr lang="fr-FR" sz="2400" i="1" dirty="0">
                  <a:solidFill>
                    <a:srgbClr val="00CA00"/>
                  </a:solidFill>
                </a:rPr>
                <a:t>k</a:t>
              </a:r>
              <a:r>
                <a:rPr lang="fr-FR" sz="2400" i="1" baseline="-25000" dirty="0">
                  <a:solidFill>
                    <a:srgbClr val="00CA00"/>
                  </a:solidFill>
                </a:rPr>
                <a:t>F</a:t>
              </a:r>
              <a:endParaRPr lang="fr-FR" sz="2400" dirty="0"/>
            </a:p>
          </p:txBody>
        </p:sp>
        <p:sp>
          <p:nvSpPr>
            <p:cNvPr id="7176" name="Line 11"/>
            <p:cNvSpPr>
              <a:spLocks noChangeShapeType="1"/>
            </p:cNvSpPr>
            <p:nvPr/>
          </p:nvSpPr>
          <p:spPr bwMode="auto">
            <a:xfrm flipV="1">
              <a:off x="2087196" y="1431077"/>
              <a:ext cx="0" cy="533400"/>
            </a:xfrm>
            <a:prstGeom prst="line">
              <a:avLst/>
            </a:prstGeom>
            <a:noFill/>
            <a:ln w="38100">
              <a:solidFill>
                <a:srgbClr val="00CA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7" name="Line 12"/>
          <p:cNvSpPr>
            <a:spLocks noChangeShapeType="1"/>
          </p:cNvSpPr>
          <p:nvPr/>
        </p:nvSpPr>
        <p:spPr bwMode="auto">
          <a:xfrm>
            <a:off x="3590925" y="1530896"/>
            <a:ext cx="0" cy="26670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0" y="52292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ARPES result: conventional Quasi-1D material with two open </a:t>
            </a:r>
            <a:br>
              <a:rPr lang="en-US" sz="2200" dirty="0" smtClean="0">
                <a:solidFill>
                  <a:srgbClr val="0000FF"/>
                </a:solidFill>
              </a:rPr>
            </a:br>
            <a:r>
              <a:rPr lang="en-US" sz="2200" dirty="0" smtClean="0">
                <a:solidFill>
                  <a:srgbClr val="0000FF"/>
                </a:solidFill>
              </a:rPr>
              <a:t>		Fermi surfaces originated by two stacks.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But other data: TTF at least is the strongest correlated conductor </a:t>
            </a:r>
            <a:br>
              <a:rPr lang="en-US" sz="2200" dirty="0" smtClean="0">
                <a:solidFill>
                  <a:srgbClr val="0000FF"/>
                </a:solidFill>
              </a:rPr>
            </a:br>
            <a:r>
              <a:rPr lang="en-US" sz="2200" dirty="0" smtClean="0">
                <a:solidFill>
                  <a:srgbClr val="0000FF"/>
                </a:solidFill>
              </a:rPr>
              <a:t>		of the whole family. </a:t>
            </a:r>
            <a:endParaRPr lang="en-US" sz="2200" dirty="0"/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843012"/>
            <a:ext cx="334645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6276975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latin typeface="Arial" pitchFamily="34" charset="0"/>
              </a:rPr>
              <a:t>J. P. </a:t>
            </a:r>
            <a:r>
              <a:rPr lang="en-US" altLang="ja-JP" sz="1600" dirty="0" err="1">
                <a:latin typeface="Arial" pitchFamily="34" charset="0"/>
              </a:rPr>
              <a:t>Pouget</a:t>
            </a:r>
            <a:r>
              <a:rPr lang="en-US" altLang="ja-JP" sz="1600" dirty="0">
                <a:latin typeface="Arial" pitchFamily="34" charset="0"/>
              </a:rPr>
              <a:t> et al</a:t>
            </a:r>
            <a:r>
              <a:rPr lang="en-US" altLang="ja-JP" sz="1600" dirty="0" smtClean="0">
                <a:latin typeface="Arial" pitchFamily="34" charset="0"/>
              </a:rPr>
              <a:t>. (1976</a:t>
            </a:r>
            <a:r>
              <a:rPr lang="en-US" altLang="ja-JP" sz="1600" dirty="0">
                <a:latin typeface="Arial" pitchFamily="34" charset="0"/>
              </a:rPr>
              <a:t>)</a:t>
            </a:r>
          </a:p>
        </p:txBody>
      </p:sp>
      <p:pic>
        <p:nvPicPr>
          <p:cNvPr id="28704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864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7543800" y="22098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latin typeface="Arial" pitchFamily="34" charset="0"/>
              </a:rPr>
              <a:t>S. Kagoshima </a:t>
            </a:r>
            <a:r>
              <a:rPr lang="en-US" altLang="ja-JP" sz="1600" dirty="0" smtClean="0">
                <a:latin typeface="Arial" pitchFamily="34" charset="0"/>
              </a:rPr>
              <a:t/>
            </a:r>
            <a:br>
              <a:rPr lang="en-US" altLang="ja-JP" sz="1600" dirty="0" smtClean="0">
                <a:latin typeface="Arial" pitchFamily="34" charset="0"/>
              </a:rPr>
            </a:br>
            <a:r>
              <a:rPr lang="en-US" altLang="ja-JP" sz="1600" dirty="0" smtClean="0">
                <a:latin typeface="Arial" pitchFamily="34" charset="0"/>
              </a:rPr>
              <a:t>et </a:t>
            </a:r>
            <a:r>
              <a:rPr lang="en-US" altLang="ja-JP" sz="1600" dirty="0">
                <a:latin typeface="Arial" pitchFamily="34" charset="0"/>
              </a:rPr>
              <a:t>al</a:t>
            </a:r>
            <a:r>
              <a:rPr lang="en-US" altLang="ja-JP" sz="1600" dirty="0" smtClean="0">
                <a:latin typeface="Arial" pitchFamily="34" charset="0"/>
              </a:rPr>
              <a:t>. (</a:t>
            </a:r>
            <a:r>
              <a:rPr lang="en-US" altLang="ja-JP" sz="1600" dirty="0">
                <a:latin typeface="Arial" pitchFamily="34" charset="0"/>
              </a:rPr>
              <a:t>1976</a:t>
            </a:r>
            <a:r>
              <a:rPr lang="en-US" altLang="ja-JP" sz="1600" dirty="0" smtClean="0">
                <a:latin typeface="Arial" pitchFamily="34" charset="0"/>
              </a:rPr>
              <a:t>)</a:t>
            </a:r>
            <a:endParaRPr lang="en-US" altLang="ja-JP" sz="1600" dirty="0">
              <a:latin typeface="Arial" pitchFamily="34" charset="0"/>
            </a:endParaRPr>
          </a:p>
        </p:txBody>
      </p:sp>
      <p:pic>
        <p:nvPicPr>
          <p:cNvPr id="28717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0"/>
            <a:ext cx="3708400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3131840" y="3933056"/>
            <a:ext cx="61959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T&gt;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– "Diffuse X-ray scattering" measures local </a:t>
            </a:r>
          </a:p>
          <a:p>
            <a:r>
              <a:rPr lang="en-US" sz="2000" dirty="0" smtClean="0"/>
              <a:t>structural correlation </a:t>
            </a:r>
            <a:r>
              <a:rPr lang="en-US" sz="2000" dirty="0" smtClean="0">
                <a:solidFill>
                  <a:srgbClr val="FF0000"/>
                </a:solidFill>
              </a:rPr>
              <a:t>without the long range order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T&lt;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– bright Bragg spots will appear only below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Lines are in the inter-chain direction: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no dependence on K - </a:t>
            </a:r>
            <a:r>
              <a:rPr lang="en-US" sz="2000" dirty="0" smtClean="0">
                <a:solidFill>
                  <a:srgbClr val="FF0000"/>
                </a:solidFill>
              </a:rPr>
              <a:t>no correlation among chains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2K</a:t>
            </a:r>
            <a:r>
              <a:rPr lang="en-US" sz="2000" baseline="-25000" dirty="0" smtClean="0">
                <a:solidFill>
                  <a:srgbClr val="C00000"/>
                </a:solidFill>
              </a:rPr>
              <a:t>f</a:t>
            </a:r>
            <a:r>
              <a:rPr lang="en-US" sz="2000" dirty="0" smtClean="0">
                <a:solidFill>
                  <a:srgbClr val="C00000"/>
                </a:solidFill>
              </a:rPr>
              <a:t> appear at lower T but condense into true Braggs.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4K</a:t>
            </a:r>
            <a:r>
              <a:rPr lang="en-US" sz="2000" baseline="-25000" dirty="0" smtClean="0">
                <a:solidFill>
                  <a:srgbClr val="C00000"/>
                </a:solidFill>
              </a:rPr>
              <a:t>f</a:t>
            </a:r>
            <a:r>
              <a:rPr lang="en-US" sz="2000" dirty="0" smtClean="0">
                <a:solidFill>
                  <a:srgbClr val="C00000"/>
                </a:solidFill>
              </a:rPr>
              <a:t> lines exist since the RT but never condense,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4K</a:t>
            </a:r>
            <a:r>
              <a:rPr lang="en-US" sz="2000" baseline="-25000" dirty="0" smtClean="0">
                <a:solidFill>
                  <a:srgbClr val="002060"/>
                </a:solidFill>
              </a:rPr>
              <a:t>f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CDW</a:t>
            </a:r>
            <a:r>
              <a:rPr lang="en-US" sz="2000" dirty="0" smtClean="0">
                <a:solidFill>
                  <a:srgbClr val="002060"/>
                </a:solidFill>
              </a:rPr>
              <a:t> = Wigner crystal ever coexists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with both metallic and </a:t>
            </a:r>
            <a:r>
              <a:rPr lang="en-US" sz="2000" dirty="0" err="1" smtClean="0">
                <a:solidFill>
                  <a:srgbClr val="002060"/>
                </a:solidFill>
              </a:rPr>
              <a:t>CDW</a:t>
            </a:r>
            <a:r>
              <a:rPr lang="en-US" sz="2000" dirty="0" smtClean="0">
                <a:solidFill>
                  <a:srgbClr val="002060"/>
                </a:solidFill>
              </a:rPr>
              <a:t> phases.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/>
          <a:lstStyle/>
          <a:p>
            <a:r>
              <a:rPr lang="en-GB" sz="2400">
                <a:solidFill>
                  <a:srgbClr val="0000CC"/>
                </a:solidFill>
                <a:latin typeface="Times New Roman" pitchFamily="18" charset="0"/>
              </a:rPr>
              <a:t>Molecular Resolution </a:t>
            </a:r>
            <a:r>
              <a:rPr lang="fr-FR" sz="2400">
                <a:solidFill>
                  <a:srgbClr val="0000CC"/>
                </a:solidFill>
                <a:latin typeface="Times New Roman" pitchFamily="18" charset="0"/>
              </a:rPr>
              <a:t>at T = 63K</a:t>
            </a:r>
            <a:r>
              <a:rPr lang="en-GB" sz="2400">
                <a:solidFill>
                  <a:srgbClr val="0000CC"/>
                </a:solidFill>
                <a:latin typeface="Times New Roman" pitchFamily="18" charset="0"/>
              </a:rPr>
              <a:t> on TTF-TCNQ (001) surface</a:t>
            </a:r>
            <a:endParaRPr lang="fr-FR" sz="240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2467" name="Picture 3" descr="E:\Girard\TTF-TCNQ\Publication\3Dm186axes.tiff"/>
          <p:cNvPicPr>
            <a:picLocks noChangeAspect="1" noChangeArrowheads="1"/>
          </p:cNvPicPr>
          <p:nvPr/>
        </p:nvPicPr>
        <p:blipFill>
          <a:blip r:embed="rId2" cstate="print"/>
          <a:srcRect l="9990" t="21187" r="10091" b="16101"/>
          <a:stretch>
            <a:fillRect/>
          </a:stretch>
        </p:blipFill>
        <p:spPr bwMode="auto">
          <a:xfrm>
            <a:off x="3276600" y="914400"/>
            <a:ext cx="5867400" cy="3962400"/>
          </a:xfrm>
          <a:prstGeom prst="rect">
            <a:avLst/>
          </a:prstGeo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86200" y="51054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b="1">
                <a:solidFill>
                  <a:schemeClr val="tx1"/>
                </a:solidFill>
              </a:rPr>
              <a:t>I</a:t>
            </a:r>
            <a:r>
              <a:rPr lang="fr-FR" b="1" baseline="-25000">
                <a:solidFill>
                  <a:schemeClr val="tx1"/>
                </a:solidFill>
              </a:rPr>
              <a:t>t</a:t>
            </a:r>
            <a:r>
              <a:rPr lang="fr-FR" b="1">
                <a:solidFill>
                  <a:schemeClr val="tx1"/>
                </a:solidFill>
              </a:rPr>
              <a:t>= 1nA</a:t>
            </a:r>
            <a:r>
              <a:rPr lang="en-GB" b="1">
                <a:solidFill>
                  <a:schemeClr val="tx1"/>
                </a:solidFill>
              </a:rPr>
              <a:t> , </a:t>
            </a:r>
            <a:r>
              <a:rPr lang="fr-FR" b="1">
                <a:solidFill>
                  <a:schemeClr val="tx1"/>
                </a:solidFill>
              </a:rPr>
              <a:t>V</a:t>
            </a:r>
            <a:r>
              <a:rPr lang="fr-FR" b="1" baseline="-25000">
                <a:solidFill>
                  <a:schemeClr val="tx1"/>
                </a:solidFill>
              </a:rPr>
              <a:t>bias</a:t>
            </a:r>
            <a:r>
              <a:rPr lang="fr-FR" b="1">
                <a:solidFill>
                  <a:schemeClr val="tx1"/>
                </a:solidFill>
              </a:rPr>
              <a:t>= 50mV</a:t>
            </a:r>
          </a:p>
          <a:p>
            <a:pPr eaLnBrk="1" hangingPunct="1"/>
            <a:r>
              <a:rPr lang="en-GB" b="1">
                <a:solidFill>
                  <a:schemeClr val="tx1"/>
                </a:solidFill>
              </a:rPr>
              <a:t>Acquisition time : </a:t>
            </a:r>
            <a:r>
              <a:rPr lang="fr-FR" b="1">
                <a:solidFill>
                  <a:schemeClr val="tx1"/>
                </a:solidFill>
              </a:rPr>
              <a:t>210 s</a:t>
            </a:r>
            <a:endParaRPr lang="en-GB" b="1" baseline="-2500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914400"/>
            <a:ext cx="2925763" cy="3536950"/>
            <a:chOff x="1248" y="720"/>
            <a:chExt cx="1843" cy="2228"/>
          </a:xfrm>
        </p:grpSpPr>
        <p:pic>
          <p:nvPicPr>
            <p:cNvPr id="62470" name="Picture 6" descr="E:\Girard\TTF-TCNQ\traitement\Selection images\m186.tif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768"/>
              <a:ext cx="1843" cy="1843"/>
            </a:xfrm>
            <a:prstGeom prst="rect">
              <a:avLst/>
            </a:prstGeom>
            <a:noFill/>
          </p:spPr>
        </p:pic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>
              <a:off x="1392" y="720"/>
              <a:ext cx="192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72" name="Text Box 8"/>
            <p:cNvSpPr txBox="1">
              <a:spLocks noChangeArrowheads="1"/>
            </p:cNvSpPr>
            <p:nvPr/>
          </p:nvSpPr>
          <p:spPr bwMode="auto">
            <a:xfrm>
              <a:off x="1333" y="2736"/>
              <a:ext cx="5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fr-FR" b="1">
                  <a:solidFill>
                    <a:schemeClr val="tx1"/>
                  </a:solidFill>
                </a:rPr>
                <a:t>TCNQ</a:t>
              </a:r>
              <a:r>
                <a:rPr lang="fr-FR" b="1" baseline="30000">
                  <a:solidFill>
                    <a:schemeClr val="tx1"/>
                  </a:solidFill>
                </a:rPr>
                <a:t>-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auto">
            <a:xfrm>
              <a:off x="1622" y="2592"/>
              <a:ext cx="4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fr-FR" b="1">
                  <a:solidFill>
                    <a:schemeClr val="tx1"/>
                  </a:solidFill>
                </a:rPr>
                <a:t>TTF</a:t>
              </a:r>
              <a:r>
                <a:rPr lang="fr-FR" b="1" baseline="30000">
                  <a:solidFill>
                    <a:schemeClr val="tx1"/>
                  </a:solidFill>
                </a:rPr>
                <a:t>+</a:t>
              </a:r>
              <a:endParaRPr lang="en-GB" b="1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9600" y="4419600"/>
            <a:ext cx="3048000" cy="1497013"/>
            <a:chOff x="1296" y="2832"/>
            <a:chExt cx="1920" cy="943"/>
          </a:xfrm>
        </p:grpSpPr>
        <p:pic>
          <p:nvPicPr>
            <p:cNvPr id="62475" name="Picture 11" descr="E:\Girard\TTF-TCNQ\Diapositive1.TIF"/>
            <p:cNvPicPr>
              <a:picLocks noChangeAspect="1" noChangeArrowheads="1"/>
            </p:cNvPicPr>
            <p:nvPr/>
          </p:nvPicPr>
          <p:blipFill>
            <a:blip r:embed="rId4" cstate="print"/>
            <a:srcRect l="3801" t="21603" b="24936"/>
            <a:stretch>
              <a:fillRect/>
            </a:stretch>
          </p:blipFill>
          <p:spPr bwMode="auto">
            <a:xfrm>
              <a:off x="1296" y="2976"/>
              <a:ext cx="1920" cy="799"/>
            </a:xfrm>
            <a:prstGeom prst="rect">
              <a:avLst/>
            </a:prstGeom>
            <a:noFill/>
          </p:spPr>
        </p:pic>
        <p:sp>
          <p:nvSpPr>
            <p:cNvPr id="62476" name="Text Box 12"/>
            <p:cNvSpPr txBox="1">
              <a:spLocks noChangeArrowheads="1"/>
            </p:cNvSpPr>
            <p:nvPr/>
          </p:nvSpPr>
          <p:spPr bwMode="auto">
            <a:xfrm>
              <a:off x="1584" y="2832"/>
              <a:ext cx="4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fr-FR">
                  <a:solidFill>
                    <a:schemeClr val="tx1"/>
                  </a:solidFill>
                </a:rPr>
                <a:t>TCNQ</a:t>
              </a:r>
              <a:r>
                <a:rPr lang="fr-FR" baseline="30000">
                  <a:solidFill>
                    <a:schemeClr val="tx1"/>
                  </a:solidFill>
                </a:rPr>
                <a:t>-</a:t>
              </a: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6781800" y="4648200"/>
            <a:ext cx="2133600" cy="12001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1800">
                <a:solidFill>
                  <a:srgbClr val="FF0066"/>
                </a:solidFill>
              </a:rPr>
              <a:t>Corrugation:</a:t>
            </a:r>
          </a:p>
          <a:p>
            <a:pPr eaLnBrk="1" hangingPunct="1"/>
            <a:r>
              <a:rPr lang="fr-FR" sz="1800">
                <a:solidFill>
                  <a:srgbClr val="FF0066"/>
                </a:solidFill>
              </a:rPr>
              <a:t>TCNQ : 2 x 0.6 </a:t>
            </a:r>
            <a:r>
              <a:rPr lang="fr-FR" sz="1800">
                <a:solidFill>
                  <a:srgbClr val="FF0066"/>
                </a:solidFill>
                <a:latin typeface="System"/>
              </a:rPr>
              <a:t>Å</a:t>
            </a:r>
            <a:r>
              <a:rPr lang="en-GB" sz="1800">
                <a:solidFill>
                  <a:srgbClr val="FF0066"/>
                </a:solidFill>
              </a:rPr>
              <a:t>   </a:t>
            </a:r>
          </a:p>
          <a:p>
            <a:pPr eaLnBrk="1" hangingPunct="1"/>
            <a:r>
              <a:rPr lang="fr-FR" sz="1800">
                <a:solidFill>
                  <a:srgbClr val="FF0066"/>
                </a:solidFill>
              </a:rPr>
              <a:t>TTF     : 2 x 0.2 </a:t>
            </a:r>
            <a:r>
              <a:rPr lang="fr-FR" sz="1800">
                <a:solidFill>
                  <a:srgbClr val="FF0066"/>
                </a:solidFill>
                <a:latin typeface="System"/>
              </a:rPr>
              <a:t>Å</a:t>
            </a:r>
            <a:endParaRPr lang="fr-FR" sz="1800">
              <a:solidFill>
                <a:srgbClr val="FF0066"/>
              </a:solidFill>
            </a:endParaRPr>
          </a:p>
          <a:p>
            <a:pPr eaLnBrk="1" hangingPunct="1"/>
            <a:r>
              <a:rPr lang="fr-FR" sz="1800">
                <a:solidFill>
                  <a:srgbClr val="FF0066"/>
                </a:solidFill>
              </a:rPr>
              <a:t>h</a:t>
            </a:r>
            <a:r>
              <a:rPr lang="fr-FR" sz="1800" b="1" baseline="-25000">
                <a:solidFill>
                  <a:srgbClr val="FF0066"/>
                </a:solidFill>
              </a:rPr>
              <a:t>TCNQ</a:t>
            </a:r>
            <a:r>
              <a:rPr lang="fr-FR" sz="1800">
                <a:solidFill>
                  <a:srgbClr val="FF0066"/>
                </a:solidFill>
              </a:rPr>
              <a:t>-h</a:t>
            </a:r>
            <a:r>
              <a:rPr lang="fr-FR" sz="1800" b="1" baseline="-25000">
                <a:solidFill>
                  <a:srgbClr val="FF0066"/>
                </a:solidFill>
              </a:rPr>
              <a:t>TTF</a:t>
            </a:r>
            <a:r>
              <a:rPr lang="fr-FR" sz="1800" b="1">
                <a:solidFill>
                  <a:srgbClr val="FF0066"/>
                </a:solidFill>
              </a:rPr>
              <a:t> </a:t>
            </a:r>
            <a:r>
              <a:rPr lang="fr-FR" sz="1800">
                <a:solidFill>
                  <a:srgbClr val="FF0066"/>
                </a:solidFill>
              </a:rPr>
              <a:t>= 1 </a:t>
            </a:r>
            <a:r>
              <a:rPr lang="en-GB" sz="1800">
                <a:solidFill>
                  <a:srgbClr val="FF0066"/>
                </a:solidFill>
                <a:latin typeface="System"/>
              </a:rPr>
              <a:t>Å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050" descr="D:\Omicron\TTF-TCNQ\Imagesm470\3Dm470corz2.tiff"/>
          <p:cNvPicPr>
            <a:picLocks noChangeAspect="1" noChangeArrowheads="1"/>
          </p:cNvPicPr>
          <p:nvPr/>
        </p:nvPicPr>
        <p:blipFill>
          <a:blip r:embed="rId2" cstate="print"/>
          <a:srcRect l="29817" t="28813" r="27611" b="25282"/>
          <a:stretch>
            <a:fillRect/>
          </a:stretch>
        </p:blipFill>
        <p:spPr bwMode="auto">
          <a:xfrm>
            <a:off x="1828800" y="1600200"/>
            <a:ext cx="4953000" cy="3816350"/>
          </a:xfrm>
          <a:prstGeom prst="rect">
            <a:avLst/>
          </a:prstGeom>
          <a:noFill/>
        </p:spPr>
      </p:pic>
      <p:sp>
        <p:nvSpPr>
          <p:cNvPr id="48131" name="Rectangle 205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CDW at 35.6K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95536" y="5445224"/>
            <a:ext cx="283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Z.-Z. Wang, France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2843213" y="2603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1960" y="147873"/>
            <a:ext cx="7109640" cy="90486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/>
              <a:t>S. </a:t>
            </a:r>
            <a:r>
              <a:rPr lang="en-US" sz="2400" b="1" dirty="0" err="1"/>
              <a:t>Brazovskii</a:t>
            </a:r>
            <a:endParaRPr lang="en-US" sz="2400" b="1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/>
              <a:t>CNRS-</a:t>
            </a:r>
            <a:r>
              <a:rPr lang="en-US" sz="2400" dirty="0" err="1" smtClean="0"/>
              <a:t>Orsay</a:t>
            </a:r>
            <a:r>
              <a:rPr lang="en-US" sz="2400" dirty="0" smtClean="0"/>
              <a:t>, France	&amp;	PCS-IBS, Korea	 </a:t>
            </a:r>
            <a:endParaRPr lang="en-US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052736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i="1" dirty="0" smtClean="0">
                <a:latin typeface="Arial" pitchFamily="34" charset="0"/>
                <a:ea typeface="굴림" charset="-127"/>
                <a:cs typeface="Arial" pitchFamily="34" charset="0"/>
              </a:rPr>
              <a:t>Sources for original items of these lectures and beyond:     </a:t>
            </a:r>
          </a:p>
          <a:p>
            <a:r>
              <a:rPr lang="en-US" altLang="ko-KR" sz="2400" i="1" dirty="0" smtClean="0">
                <a:latin typeface="Arial" pitchFamily="34" charset="0"/>
                <a:ea typeface="굴림" charset="-127"/>
                <a:cs typeface="Arial" pitchFamily="34" charset="0"/>
              </a:rPr>
              <a:t>Joint work with experimental groups from</a:t>
            </a:r>
            <a:endParaRPr lang="en-US" altLang="ko-KR" sz="2000" i="1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endParaRPr lang="en-US" altLang="ko-KR" sz="800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France 	(P. </a:t>
            </a:r>
            <a:r>
              <a:rPr lang="en-US" altLang="ko-KR" sz="2400" dirty="0" err="1" smtClean="0">
                <a:latin typeface="Arial" pitchFamily="34" charset="0"/>
                <a:ea typeface="굴림" charset="-127"/>
                <a:cs typeface="Arial" pitchFamily="34" charset="0"/>
              </a:rPr>
              <a:t>Monceau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 – all on </a:t>
            </a:r>
            <a:r>
              <a:rPr lang="en-US" altLang="ko-KR" sz="2400" dirty="0" err="1" smtClean="0">
                <a:latin typeface="Arial" pitchFamily="34" charset="0"/>
                <a:ea typeface="굴림" charset="-127"/>
                <a:cs typeface="Arial" pitchFamily="34" charset="0"/>
              </a:rPr>
              <a:t>CDWs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 and more, </a:t>
            </a:r>
            <a:b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</a:b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		C. </a:t>
            </a:r>
            <a:r>
              <a:rPr lang="en-US" altLang="ko-KR" sz="2400" dirty="0" err="1" smtClean="0">
                <a:latin typeface="Arial" pitchFamily="34" charset="0"/>
                <a:ea typeface="굴림" charset="-127"/>
                <a:cs typeface="Arial" pitchFamily="34" charset="0"/>
              </a:rPr>
              <a:t>Brun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 &amp; </a:t>
            </a:r>
            <a:r>
              <a:rPr lang="en-US" altLang="ko-KR" sz="2400" dirty="0" err="1" smtClean="0">
                <a:latin typeface="Arial" pitchFamily="34" charset="0"/>
                <a:ea typeface="굴림" charset="-127"/>
                <a:cs typeface="Arial" pitchFamily="34" charset="0"/>
              </a:rPr>
              <a:t>Z.Z.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 Wang - STM). </a:t>
            </a:r>
            <a:b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</a:br>
            <a:endParaRPr lang="en-US" altLang="ko-KR" sz="800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Russia (</a:t>
            </a:r>
            <a:r>
              <a:rPr lang="en-US" altLang="ko-KR" sz="2400" b="1" dirty="0" smtClean="0">
                <a:latin typeface="Arial" pitchFamily="34" charset="0"/>
                <a:ea typeface="굴림" charset="-127"/>
                <a:cs typeface="Arial" pitchFamily="34" charset="0"/>
              </a:rPr>
              <a:t>Yu. </a:t>
            </a:r>
            <a:r>
              <a:rPr lang="en-US" altLang="ko-KR" sz="2400" b="1" dirty="0" err="1" smtClean="0">
                <a:latin typeface="Arial" pitchFamily="34" charset="0"/>
                <a:ea typeface="굴림" charset="-127"/>
                <a:cs typeface="Arial" pitchFamily="34" charset="0"/>
              </a:rPr>
              <a:t>Latyshev</a:t>
            </a:r>
            <a:r>
              <a:rPr lang="en-US" altLang="ko-KR" sz="2400" b="1" dirty="0" smtClean="0"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- tunneling, </a:t>
            </a:r>
            <a:r>
              <a:rPr lang="en-US" altLang="ko-KR" sz="2400" b="1" dirty="0" smtClean="0">
                <a:latin typeface="Arial" pitchFamily="34" charset="0"/>
                <a:ea typeface="굴림" charset="-127"/>
                <a:cs typeface="Arial" pitchFamily="34" charset="0"/>
              </a:rPr>
              <a:t>F. </a:t>
            </a:r>
            <a:r>
              <a:rPr lang="en-US" altLang="ko-KR" sz="2400" b="1" dirty="0" err="1" smtClean="0">
                <a:latin typeface="Arial" pitchFamily="34" charset="0"/>
                <a:ea typeface="굴림" charset="-127"/>
                <a:cs typeface="Arial" pitchFamily="34" charset="0"/>
              </a:rPr>
              <a:t>Nad</a:t>
            </a:r>
            <a:r>
              <a:rPr lang="en-US" altLang="ko-KR" sz="2400" b="1" dirty="0" smtClean="0"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– ferroelectrics, </a:t>
            </a:r>
          </a:p>
          <a:p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	A. </a:t>
            </a:r>
            <a:r>
              <a:rPr lang="en-US" altLang="ko-KR" sz="2400" dirty="0" err="1" smtClean="0">
                <a:latin typeface="Arial" pitchFamily="34" charset="0"/>
                <a:ea typeface="굴림" charset="-127"/>
                <a:cs typeface="Arial" pitchFamily="34" charset="0"/>
              </a:rPr>
              <a:t>Sinchenko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 – </a:t>
            </a:r>
            <a:r>
              <a:rPr lang="en-US" altLang="ko-KR" sz="2400" dirty="0" err="1" smtClean="0">
                <a:latin typeface="Arial" pitchFamily="34" charset="0"/>
                <a:ea typeface="굴림" charset="-127"/>
                <a:cs typeface="Arial" pitchFamily="34" charset="0"/>
              </a:rPr>
              <a:t>CDWs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 in </a:t>
            </a:r>
            <a:r>
              <a:rPr lang="en-US" altLang="ko-KR" sz="2400" dirty="0" err="1" smtClean="0">
                <a:latin typeface="Arial" pitchFamily="34" charset="0"/>
                <a:ea typeface="굴림" charset="-127"/>
                <a:cs typeface="Arial" pitchFamily="34" charset="0"/>
              </a:rPr>
              <a:t>HMF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).</a:t>
            </a:r>
            <a:b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</a:br>
            <a:endParaRPr lang="en-US" altLang="ko-KR" sz="800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Slovenia &amp; Japan (D. </a:t>
            </a:r>
            <a:r>
              <a:rPr lang="en-US" altLang="ko-KR" sz="2400" dirty="0" err="1" smtClean="0">
                <a:latin typeface="Arial" pitchFamily="34" charset="0"/>
                <a:ea typeface="굴림" charset="-127"/>
                <a:cs typeface="Arial" pitchFamily="34" charset="0"/>
              </a:rPr>
              <a:t>Mihailovic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 &amp; H. Okamoto – femto-optics),</a:t>
            </a:r>
            <a:b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</a:br>
            <a:endParaRPr lang="en-US" altLang="ko-KR" sz="800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Korea (</a:t>
            </a:r>
            <a:r>
              <a:rPr lang="en-US" altLang="ko-KR" sz="2400" dirty="0" smtClean="0">
                <a:solidFill>
                  <a:srgbClr val="C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Yung Woo Park 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– polyacetylene, high E and H).</a:t>
            </a:r>
          </a:p>
          <a:p>
            <a:endParaRPr lang="en-US" altLang="ko-KR" sz="800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r>
              <a:rPr lang="en-US" altLang="ko-KR" sz="2400" i="1" dirty="0" smtClean="0">
                <a:latin typeface="Arial" pitchFamily="34" charset="0"/>
                <a:ea typeface="굴림" charset="-127"/>
                <a:cs typeface="Arial" pitchFamily="34" charset="0"/>
              </a:rPr>
              <a:t>On theory: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/>
            </a:r>
            <a:b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</a:br>
            <a:r>
              <a:rPr lang="en-US" altLang="ko-KR" sz="2400" dirty="0" smtClean="0">
                <a:solidFill>
                  <a:srgbClr val="C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N. Kirova </a:t>
            </a:r>
            <a:r>
              <a:rPr lang="en-US" altLang="ko-KR" sz="2400" dirty="0" smtClean="0">
                <a:solidFill>
                  <a:srgbClr val="CC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– excitons 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and solitons in polymers, </a:t>
            </a:r>
            <a:b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</a:br>
            <a:r>
              <a:rPr lang="en-US" altLang="ko-KR" sz="2400" dirty="0" smtClean="0">
                <a:solidFill>
                  <a:srgbClr val="CC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electronic vortices in junctions</a:t>
            </a:r>
            <a:r>
              <a:rPr lang="en-US" altLang="ko-KR" sz="2400" dirty="0" smtClean="0">
                <a:latin typeface="Arial" pitchFamily="34" charset="0"/>
                <a:ea typeface="굴림" charset="-127"/>
                <a:cs typeface="Arial" pitchFamily="34" charset="0"/>
              </a:rPr>
              <a:t>, electronic ferroelectricity.</a:t>
            </a:r>
          </a:p>
          <a:p>
            <a:r>
              <a:rPr lang="en-US" altLang="ko-KR" sz="2400" dirty="0" smtClean="0">
                <a:ea typeface="Gulim" pitchFamily="34" charset="-127"/>
              </a:rPr>
              <a:t>Earlier collaborations: I. </a:t>
            </a:r>
            <a:r>
              <a:rPr lang="en-US" altLang="ko-KR" sz="2400" dirty="0" err="1" smtClean="0">
                <a:ea typeface="Gulim" pitchFamily="34" charset="-127"/>
              </a:rPr>
              <a:t>Dzyaloshinskii</a:t>
            </a:r>
            <a:r>
              <a:rPr lang="en-US" altLang="ko-KR" sz="2400" dirty="0" smtClean="0">
                <a:ea typeface="Gulim" pitchFamily="34" charset="-127"/>
              </a:rPr>
              <a:t>, I. </a:t>
            </a:r>
            <a:r>
              <a:rPr lang="en-US" altLang="ko-KR" sz="2400" dirty="0" err="1" smtClean="0">
                <a:ea typeface="Gulim" pitchFamily="34" charset="-127"/>
              </a:rPr>
              <a:t>Krichever</a:t>
            </a:r>
            <a:r>
              <a:rPr lang="en-US" altLang="ko-KR" sz="2400" dirty="0" smtClean="0">
                <a:ea typeface="Gulim" pitchFamily="34" charset="-127"/>
              </a:rPr>
              <a:t>, S. </a:t>
            </a:r>
            <a:r>
              <a:rPr lang="en-US" altLang="ko-KR" sz="2400" dirty="0" err="1" smtClean="0">
                <a:ea typeface="Gulim" pitchFamily="34" charset="-127"/>
              </a:rPr>
              <a:t>Matveenko</a:t>
            </a:r>
            <a:endParaRPr lang="en-US" altLang="ko-KR" sz="2400" dirty="0" smtClean="0">
              <a:latin typeface="Arial" pitchFamily="34" charset="0"/>
              <a:ea typeface="굴림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8"/>
          <p:cNvGrpSpPr/>
          <p:nvPr/>
        </p:nvGrpSpPr>
        <p:grpSpPr>
          <a:xfrm>
            <a:off x="0" y="1752600"/>
            <a:ext cx="8763000" cy="3618185"/>
            <a:chOff x="0" y="76200"/>
            <a:chExt cx="8763000" cy="3618185"/>
          </a:xfrm>
        </p:grpSpPr>
        <p:pic>
          <p:nvPicPr>
            <p:cNvPr id="21709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200"/>
              <a:ext cx="257175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09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152400"/>
              <a:ext cx="259080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381000" y="2924944"/>
              <a:ext cx="30428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On-chain conductivity </a:t>
              </a:r>
            </a:p>
            <a:p>
              <a:r>
                <a:rPr lang="en-US" sz="2200" dirty="0" smtClean="0"/>
                <a:t>drops at the 3:1 lock-in</a:t>
              </a:r>
              <a:endParaRPr lang="en-US" sz="22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220072" y="2924944"/>
              <a:ext cx="35429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Inter-chain conductivity </a:t>
              </a:r>
              <a:br>
                <a:rPr lang="en-US" sz="2200" dirty="0" smtClean="0"/>
              </a:br>
              <a:r>
                <a:rPr lang="en-US" sz="2200" dirty="0" smtClean="0"/>
                <a:t>does not feel the lock-in</a:t>
              </a:r>
              <a:endParaRPr lang="en-US" sz="22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971685" y="685800"/>
              <a:ext cx="320504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Collective nature of  </a:t>
              </a:r>
              <a:br>
                <a:rPr lang="en-US" sz="2400" dirty="0" smtClean="0">
                  <a:solidFill>
                    <a:srgbClr val="C00000"/>
                  </a:solidFill>
                </a:rPr>
              </a:br>
              <a:r>
                <a:rPr lang="en-US" sz="2400" dirty="0" smtClean="0">
                  <a:solidFill>
                    <a:srgbClr val="C00000"/>
                  </a:solidFill>
                </a:rPr>
                <a:t>on-chain transport</a:t>
              </a:r>
              <a:br>
                <a:rPr lang="en-US" sz="2400" dirty="0" smtClean="0">
                  <a:solidFill>
                    <a:srgbClr val="C00000"/>
                  </a:solidFill>
                </a:rPr>
              </a:br>
              <a:r>
                <a:rPr lang="en-US" sz="2400" dirty="0" smtClean="0">
                  <a:solidFill>
                    <a:srgbClr val="C00000"/>
                  </a:solidFill>
                </a:rPr>
                <a:t>versus</a:t>
              </a:r>
              <a:br>
                <a:rPr lang="en-US" sz="2400" dirty="0" smtClean="0">
                  <a:solidFill>
                    <a:srgbClr val="C00000"/>
                  </a:solidFill>
                </a:rPr>
              </a:br>
              <a:r>
                <a:rPr lang="en-US" sz="2400" dirty="0" smtClean="0">
                  <a:solidFill>
                    <a:srgbClr val="C00000"/>
                  </a:solidFill>
                </a:rPr>
                <a:t>single-particle nature </a:t>
              </a:r>
              <a:br>
                <a:rPr lang="en-US" sz="2400" dirty="0" smtClean="0">
                  <a:solidFill>
                    <a:srgbClr val="C00000"/>
                  </a:solidFill>
                </a:rPr>
              </a:br>
              <a:r>
                <a:rPr lang="en-US" sz="2400" dirty="0" smtClean="0">
                  <a:solidFill>
                    <a:srgbClr val="C00000"/>
                  </a:solidFill>
                </a:rPr>
                <a:t>of inter-chain transport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4495800" y="2589212"/>
              <a:ext cx="1828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rot="10800000">
              <a:off x="2743200" y="609600"/>
              <a:ext cx="1524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3326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Charge Transfer Change at High Pressure  </a:t>
            </a:r>
            <a:r>
              <a:rPr kumimoji="0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D. Jerome</a:t>
            </a:r>
            <a:endParaRPr kumimoji="0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09600" y="76200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 smtClean="0">
                <a:latin typeface="Arial" pitchFamily="34" charset="0"/>
              </a:rPr>
              <a:t>1:3 commensurability locking  and its consequences. </a:t>
            </a:r>
            <a:endParaRPr lang="ja-JP" altLang="en-US" sz="2400" i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1775" y="2204864"/>
            <a:ext cx="6069353" cy="292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251520" y="544522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Collective nature of the on-chain conduction in TTF-TCNQ is seen from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the nonlinear I-V which are setup below </a:t>
            </a:r>
            <a:r>
              <a:rPr lang="en-US" sz="2000" dirty="0" err="1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2000" dirty="0" smtClean="0">
                <a:solidFill>
                  <a:srgbClr val="C00000"/>
                </a:solidFill>
              </a:rPr>
              <a:t> for the 2K</a:t>
            </a:r>
            <a:r>
              <a:rPr lang="en-US" sz="2000" baseline="-25000" dirty="0" smtClean="0">
                <a:solidFill>
                  <a:srgbClr val="C00000"/>
                </a:solidFill>
              </a:rPr>
              <a:t>f</a:t>
            </a:r>
            <a:r>
              <a:rPr lang="en-US" sz="2000" dirty="0" smtClean="0">
                <a:solidFill>
                  <a:srgbClr val="C00000"/>
                </a:solidFill>
              </a:rPr>
              <a:t> CDW</a:t>
            </a:r>
            <a:endParaRPr lang="en-US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11560" y="692696"/>
            <a:ext cx="6151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Message from/to another world: incommensurate CDWs.</a:t>
            </a:r>
          </a:p>
          <a:p>
            <a:r>
              <a:rPr lang="en-US" sz="2000" dirty="0" smtClean="0"/>
              <a:t>Key word - sliding </a:t>
            </a:r>
            <a:r>
              <a:rPr lang="en-US" sz="2000" dirty="0" err="1" smtClean="0"/>
              <a:t>vs</a:t>
            </a:r>
            <a:r>
              <a:rPr lang="en-US" sz="2000" dirty="0" smtClean="0"/>
              <a:t> pinning.</a:t>
            </a:r>
          </a:p>
          <a:p>
            <a:r>
              <a:rPr lang="en-US" sz="2000" dirty="0" smtClean="0"/>
              <a:t>Recall indications for sliding of stripes (LANL 2008)</a:t>
            </a:r>
            <a:endParaRPr lang="en-US" sz="20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3275856" y="3933056"/>
            <a:ext cx="21602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 flipH="1" flipV="1">
            <a:off x="3131840" y="4509120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tmts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1064"/>
            <a:ext cx="4114800" cy="315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5805264"/>
            <a:ext cx="2066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(</a:t>
            </a:r>
            <a:r>
              <a:rPr lang="en-US" sz="2400" b="1" dirty="0" err="1">
                <a:latin typeface="Calibri" pitchFamily="34" charset="0"/>
              </a:rPr>
              <a:t>TMTSF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-25000" dirty="0">
                <a:latin typeface="Calibri" pitchFamily="34" charset="0"/>
              </a:rPr>
              <a:t>2</a:t>
            </a:r>
            <a:r>
              <a:rPr lang="en-US" sz="2400" b="1" dirty="0">
                <a:latin typeface="Calibri" pitchFamily="34" charset="0"/>
              </a:rPr>
              <a:t>PF</a:t>
            </a:r>
            <a:r>
              <a:rPr lang="en-US" sz="2400" b="1" baseline="-25000" dirty="0">
                <a:latin typeface="Calibri" pitchFamily="34" charset="0"/>
              </a:rPr>
              <a:t>6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8" name="Picture 10" descr="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187" y="2204864"/>
            <a:ext cx="37592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4048" y="5877272"/>
            <a:ext cx="3627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k</a:t>
            </a:r>
            <a:r>
              <a:rPr lang="en-US" sz="2400" b="1" dirty="0">
                <a:latin typeface="Calibri" pitchFamily="34" charset="0"/>
              </a:rPr>
              <a:t>-(</a:t>
            </a:r>
            <a:r>
              <a:rPr lang="en-US" sz="2400" b="1" dirty="0" err="1">
                <a:latin typeface="Calibri" pitchFamily="34" charset="0"/>
              </a:rPr>
              <a:t>BEDT-TTF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-25000" dirty="0">
                <a:latin typeface="Calibri" pitchFamily="34" charset="0"/>
              </a:rPr>
              <a:t>2</a:t>
            </a:r>
            <a:r>
              <a:rPr lang="en-US" sz="2400" b="1" dirty="0">
                <a:latin typeface="Calibri" pitchFamily="34" charset="0"/>
              </a:rPr>
              <a:t>Cu[N(</a:t>
            </a:r>
            <a:r>
              <a:rPr lang="en-US" sz="2400" b="1" dirty="0" err="1">
                <a:latin typeface="Calibri" pitchFamily="34" charset="0"/>
              </a:rPr>
              <a:t>CN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-25000" dirty="0">
                <a:latin typeface="Calibri" pitchFamily="34" charset="0"/>
              </a:rPr>
              <a:t>2</a:t>
            </a:r>
            <a:r>
              <a:rPr lang="en-US" sz="2400" b="1" dirty="0">
                <a:latin typeface="Calibri" pitchFamily="34" charset="0"/>
              </a:rPr>
              <a:t>]Br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3326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world of  </a:t>
            </a:r>
            <a:r>
              <a:rPr lang="en-US" sz="2400" b="1" dirty="0" smtClean="0">
                <a:sym typeface="Symbol"/>
              </a:rPr>
              <a:t></a:t>
            </a:r>
            <a:r>
              <a:rPr lang="en-US" sz="2400" dirty="0" smtClean="0"/>
              <a:t>-electrons: conducting organic crystals.</a:t>
            </a:r>
          </a:p>
          <a:p>
            <a:r>
              <a:rPr lang="en-US" sz="2400" dirty="0" smtClean="0"/>
              <a:t>Interplay of common structural instabilities (Peierls insulator)</a:t>
            </a:r>
            <a:br>
              <a:rPr lang="en-US" sz="2400" dirty="0" smtClean="0"/>
            </a:br>
            <a:r>
              <a:rPr lang="en-US" sz="2400" dirty="0" smtClean="0"/>
              <a:t>with effects of strong Coulomb interactions (Mott insulator)</a:t>
            </a:r>
          </a:p>
          <a:p>
            <a:r>
              <a:rPr lang="en-US" sz="2400" dirty="0" smtClean="0"/>
              <a:t>and nevertheless the superconductivity.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bccf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1062"/>
            <a:ext cx="6210720" cy="202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3951775"/>
            <a:ext cx="9144000" cy="9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dirty="0"/>
              <a:t>particle charge of typically 100e to 1000e.</a:t>
            </a:r>
          </a:p>
          <a:p>
            <a:r>
              <a:rPr lang="en-US" dirty="0"/>
              <a:t>As the particle concentration increases, the fluid changes into a body-centered cubic  crystal and eventually a face-centered cubic crystal</a:t>
            </a:r>
          </a:p>
        </p:txBody>
      </p:sp>
      <p:pic>
        <p:nvPicPr>
          <p:cNvPr id="7172" name="Picture 4" descr="http://www.phar.nagoya-cu.ac.jp/english/img/organization/re06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684"/>
            <a:ext cx="2712960" cy="133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3003840" y="339992"/>
            <a:ext cx="5029920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Schematic illustration of liquid and crystal states of charged colloidal dispersion. </a:t>
            </a:r>
            <a:endParaRPr lang="en-GB" sz="1100" dirty="0">
              <a:solidFill>
                <a:srgbClr val="000000"/>
              </a:solidFill>
            </a:endParaRP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441" y="1926923"/>
            <a:ext cx="2388960" cy="182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512" y="5157192"/>
            <a:ext cx="4750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Microscopic realizations:</a:t>
            </a:r>
          </a:p>
          <a:p>
            <a:r>
              <a:rPr lang="en-US" dirty="0" smtClean="0"/>
              <a:t>Electrons trapped near the liquid He surface,</a:t>
            </a:r>
          </a:p>
          <a:p>
            <a:r>
              <a:rPr lang="en-US" dirty="0" smtClean="0"/>
              <a:t>Charge ordering in organic crystals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39" y="-27384"/>
            <a:ext cx="8127785" cy="645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14400"/>
            <a:ext cx="4267200" cy="2987675"/>
            <a:chOff x="2832" y="192"/>
            <a:chExt cx="2688" cy="188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832" y="192"/>
              <a:ext cx="2688" cy="1629"/>
              <a:chOff x="2400" y="240"/>
              <a:chExt cx="2688" cy="1629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400" y="240"/>
                <a:ext cx="2400" cy="1629"/>
                <a:chOff x="2928" y="192"/>
                <a:chExt cx="2400" cy="1629"/>
              </a:xfrm>
            </p:grpSpPr>
            <p:graphicFrame>
              <p:nvGraphicFramePr>
                <p:cNvPr id="93189" name="Object 5"/>
                <p:cNvGraphicFramePr>
                  <a:graphicFrameLocks noChangeAspect="1"/>
                </p:cNvGraphicFramePr>
                <p:nvPr/>
              </p:nvGraphicFramePr>
              <p:xfrm>
                <a:off x="2928" y="192"/>
                <a:ext cx="2400" cy="1629"/>
              </p:xfrm>
              <a:graphic>
                <a:graphicData uri="http://schemas.openxmlformats.org/presentationml/2006/ole">
                  <p:oleObj spid="_x0000_s726019" name="Image" r:id="rId4" imgW="2272721" imgH="1543347" progId="">
                    <p:embed/>
                  </p:oleObj>
                </a:graphicData>
              </a:graphic>
            </p:graphicFrame>
            <p:sp>
              <p:nvSpPr>
                <p:cNvPr id="93190" name="Oval 6"/>
                <p:cNvSpPr>
                  <a:spLocks noChangeArrowheads="1"/>
                </p:cNvSpPr>
                <p:nvPr/>
              </p:nvSpPr>
              <p:spPr bwMode="auto">
                <a:xfrm>
                  <a:off x="3312" y="91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91" name="Oval 7"/>
                <p:cNvSpPr>
                  <a:spLocks noChangeArrowheads="1"/>
                </p:cNvSpPr>
                <p:nvPr/>
              </p:nvSpPr>
              <p:spPr bwMode="auto">
                <a:xfrm>
                  <a:off x="3504" y="91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92" name="Oval 8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93" name="Oval 9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94" name="Oval 10"/>
                <p:cNvSpPr>
                  <a:spLocks noChangeArrowheads="1"/>
                </p:cNvSpPr>
                <p:nvPr/>
              </p:nvSpPr>
              <p:spPr bwMode="auto">
                <a:xfrm>
                  <a:off x="4848" y="91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95" name="AutoShape 11"/>
                <p:cNvSpPr>
                  <a:spLocks noChangeArrowheads="1"/>
                </p:cNvSpPr>
                <p:nvPr/>
              </p:nvSpPr>
              <p:spPr bwMode="auto">
                <a:xfrm>
                  <a:off x="4224" y="1056"/>
                  <a:ext cx="96" cy="240"/>
                </a:xfrm>
                <a:prstGeom prst="upArrow">
                  <a:avLst>
                    <a:gd name="adj1" fmla="val 50000"/>
                    <a:gd name="adj2" fmla="val 6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196" name="Text Box 12"/>
              <p:cNvSpPr txBox="1">
                <a:spLocks noChangeArrowheads="1"/>
              </p:cNvSpPr>
              <p:nvPr/>
            </p:nvSpPr>
            <p:spPr bwMode="auto">
              <a:xfrm>
                <a:off x="3504" y="1296"/>
                <a:ext cx="15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 i="1">
                    <a:latin typeface="Arial" pitchFamily="34" charset="0"/>
                  </a:rPr>
                  <a:t>2 electrons in a period</a:t>
                </a:r>
              </a:p>
            </p:txBody>
          </p:sp>
        </p:grpSp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3648" y="182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latin typeface="Arial" pitchFamily="34" charset="0"/>
                </a:rPr>
                <a:t>2</a:t>
              </a:r>
              <a:r>
                <a:rPr lang="en-US" altLang="ja-JP" sz="2000" i="1">
                  <a:latin typeface="Arial" pitchFamily="34" charset="0"/>
                </a:rPr>
                <a:t>k</a:t>
              </a:r>
              <a:r>
                <a:rPr lang="en-US" altLang="ja-JP" sz="2000" baseline="-25000">
                  <a:latin typeface="Arial" pitchFamily="34" charset="0"/>
                </a:rPr>
                <a:t>F</a:t>
              </a:r>
              <a:r>
                <a:rPr lang="en-US" altLang="ja-JP" sz="2000">
                  <a:latin typeface="Arial" pitchFamily="34" charset="0"/>
                </a:rPr>
                <a:t> CDW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876800" y="914400"/>
            <a:ext cx="2971800" cy="3140075"/>
            <a:chOff x="3168" y="2208"/>
            <a:chExt cx="1872" cy="1978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168" y="2208"/>
              <a:ext cx="1872" cy="1735"/>
              <a:chOff x="3168" y="2016"/>
              <a:chExt cx="1872" cy="1735"/>
            </a:xfrm>
          </p:grpSpPr>
          <p:graphicFrame>
            <p:nvGraphicFramePr>
              <p:cNvPr id="93200" name="Object 16"/>
              <p:cNvGraphicFramePr>
                <a:graphicFrameLocks noChangeAspect="1"/>
              </p:cNvGraphicFramePr>
              <p:nvPr/>
            </p:nvGraphicFramePr>
            <p:xfrm>
              <a:off x="3168" y="2016"/>
              <a:ext cx="1872" cy="1735"/>
            </p:xfrm>
            <a:graphic>
              <a:graphicData uri="http://schemas.openxmlformats.org/presentationml/2006/ole">
                <p:oleObj spid="_x0000_s726018" name="Image" r:id="rId5" imgW="3130832" imgH="2456901" progId="">
                  <p:embed/>
                </p:oleObj>
              </a:graphicData>
            </a:graphic>
          </p:graphicFrame>
          <p:sp>
            <p:nvSpPr>
              <p:cNvPr id="93201" name="Oval 17"/>
              <p:cNvSpPr>
                <a:spLocks noChangeArrowheads="1"/>
              </p:cNvSpPr>
              <p:nvPr/>
            </p:nvSpPr>
            <p:spPr bwMode="auto">
              <a:xfrm>
                <a:off x="3312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2" name="Oval 18"/>
              <p:cNvSpPr>
                <a:spLocks noChangeArrowheads="1"/>
              </p:cNvSpPr>
              <p:nvPr/>
            </p:nvSpPr>
            <p:spPr bwMode="auto">
              <a:xfrm>
                <a:off x="3696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3" name="Oval 19"/>
              <p:cNvSpPr>
                <a:spLocks noChangeArrowheads="1"/>
              </p:cNvSpPr>
              <p:nvPr/>
            </p:nvSpPr>
            <p:spPr bwMode="auto">
              <a:xfrm>
                <a:off x="4128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4" name="Oval 20"/>
              <p:cNvSpPr>
                <a:spLocks noChangeArrowheads="1"/>
              </p:cNvSpPr>
              <p:nvPr/>
            </p:nvSpPr>
            <p:spPr bwMode="auto">
              <a:xfrm>
                <a:off x="4512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5" name="Oval 21"/>
              <p:cNvSpPr>
                <a:spLocks noChangeArrowheads="1"/>
              </p:cNvSpPr>
              <p:nvPr/>
            </p:nvSpPr>
            <p:spPr bwMode="auto">
              <a:xfrm>
                <a:off x="4896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206" name="Text Box 22"/>
            <p:cNvSpPr txBox="1">
              <a:spLocks noChangeArrowheads="1"/>
            </p:cNvSpPr>
            <p:nvPr/>
          </p:nvSpPr>
          <p:spPr bwMode="auto">
            <a:xfrm>
              <a:off x="4080" y="393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>
                  <a:latin typeface="Arial" pitchFamily="34" charset="0"/>
                </a:rPr>
                <a:t>4</a:t>
              </a:r>
              <a:r>
                <a:rPr lang="en-US" altLang="ja-JP" sz="2000" b="1" i="1">
                  <a:latin typeface="Arial" pitchFamily="34" charset="0"/>
                </a:rPr>
                <a:t>k</a:t>
              </a:r>
              <a:r>
                <a:rPr lang="en-US" altLang="ja-JP" sz="2000" b="1" baseline="-25000">
                  <a:latin typeface="Arial" pitchFamily="34" charset="0"/>
                </a:rPr>
                <a:t>F</a:t>
              </a:r>
              <a:r>
                <a:rPr lang="en-US" altLang="ja-JP" sz="2000" b="1">
                  <a:latin typeface="Arial" pitchFamily="34" charset="0"/>
                </a:rPr>
                <a:t> CDW</a:t>
              </a:r>
            </a:p>
          </p:txBody>
        </p:sp>
        <p:sp>
          <p:nvSpPr>
            <p:cNvPr id="93207" name="Text Box 23"/>
            <p:cNvSpPr txBox="1">
              <a:spLocks noChangeArrowheads="1"/>
            </p:cNvSpPr>
            <p:nvPr/>
          </p:nvSpPr>
          <p:spPr bwMode="auto">
            <a:xfrm>
              <a:off x="3168" y="3936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latin typeface="Arial" pitchFamily="34" charset="0"/>
                </a:rPr>
                <a:t>2</a:t>
              </a:r>
              <a:r>
                <a:rPr lang="en-US" altLang="ja-JP" sz="2000">
                  <a:latin typeface="Symbol" pitchFamily="18" charset="2"/>
                </a:rPr>
                <a:t>p</a:t>
              </a:r>
              <a:r>
                <a:rPr lang="en-US" altLang="ja-JP" sz="2000">
                  <a:latin typeface="Arial" pitchFamily="34" charset="0"/>
                </a:rPr>
                <a:t>/4</a:t>
              </a:r>
              <a:r>
                <a:rPr lang="en-US" altLang="ja-JP" sz="2000" i="1">
                  <a:latin typeface="Arial" pitchFamily="34" charset="0"/>
                </a:rPr>
                <a:t>k</a:t>
              </a:r>
              <a:r>
                <a:rPr lang="en-US" altLang="ja-JP" sz="2000" baseline="-25000">
                  <a:latin typeface="Arial" pitchFamily="34" charset="0"/>
                </a:rPr>
                <a:t>F</a:t>
              </a:r>
            </a:p>
          </p:txBody>
        </p:sp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>
              <a:off x="3840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5715000" y="2590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i="1">
                <a:latin typeface="Arial" pitchFamily="34" charset="0"/>
              </a:rPr>
              <a:t>Coulomb, on-site or long-range</a:t>
            </a:r>
          </a:p>
        </p:txBody>
      </p:sp>
      <p:sp>
        <p:nvSpPr>
          <p:cNvPr id="93210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61664" y="228600"/>
            <a:ext cx="9082336" cy="685800"/>
          </a:xfrm>
        </p:spPr>
        <p:txBody>
          <a:bodyPr/>
          <a:lstStyle/>
          <a:p>
            <a:r>
              <a:rPr lang="en-US" altLang="ja-JP" sz="2800" dirty="0">
                <a:latin typeface="Arial" pitchFamily="34" charset="0"/>
              </a:rPr>
              <a:t>Coulomb Interaction to </a:t>
            </a:r>
            <a:r>
              <a:rPr lang="en-US" altLang="ja-JP" sz="2800" dirty="0" smtClean="0">
                <a:latin typeface="Arial" pitchFamily="34" charset="0"/>
              </a:rPr>
              <a:t>cause </a:t>
            </a:r>
            <a:r>
              <a:rPr lang="en-US" altLang="ja-JP" sz="2800" dirty="0">
                <a:latin typeface="Arial" pitchFamily="34" charset="0"/>
              </a:rPr>
              <a:t>4</a:t>
            </a:r>
            <a:r>
              <a:rPr lang="en-US" altLang="ja-JP" sz="2800" i="1" dirty="0">
                <a:latin typeface="Arial" pitchFamily="34" charset="0"/>
              </a:rPr>
              <a:t>k</a:t>
            </a:r>
            <a:r>
              <a:rPr lang="en-US" altLang="ja-JP" sz="2800" baseline="-25000" dirty="0">
                <a:latin typeface="Arial" pitchFamily="34" charset="0"/>
              </a:rPr>
              <a:t>F</a:t>
            </a:r>
            <a:r>
              <a:rPr lang="en-US" altLang="ja-JP" sz="2800" dirty="0">
                <a:latin typeface="Arial" pitchFamily="34" charset="0"/>
              </a:rPr>
              <a:t> </a:t>
            </a:r>
            <a:r>
              <a:rPr lang="en-US" altLang="ja-JP" sz="2800" dirty="0" smtClean="0">
                <a:latin typeface="Arial" pitchFamily="34" charset="0"/>
              </a:rPr>
              <a:t>CDW = Wigner crystal</a:t>
            </a:r>
            <a:endParaRPr lang="en-US" altLang="ja-JP" sz="2800" dirty="0">
              <a:latin typeface="Arial" pitchFamily="34" charset="0"/>
            </a:endParaRPr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0" y="48691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  <a:latin typeface="Arial" pitchFamily="34" charset="0"/>
              </a:rPr>
              <a:t>4</a:t>
            </a:r>
            <a:r>
              <a:rPr lang="en-US" altLang="ja-JP" sz="2000" b="1" i="1" dirty="0">
                <a:solidFill>
                  <a:srgbClr val="0000FF"/>
                </a:solidFill>
                <a:latin typeface="Arial" pitchFamily="34" charset="0"/>
              </a:rPr>
              <a:t>k</a:t>
            </a:r>
            <a:r>
              <a:rPr lang="en-US" altLang="ja-JP" sz="2000" b="1" baseline="-25000" dirty="0">
                <a:solidFill>
                  <a:srgbClr val="0000FF"/>
                </a:solidFill>
                <a:latin typeface="Arial" pitchFamily="34" charset="0"/>
              </a:rPr>
              <a:t>F</a:t>
            </a:r>
            <a:r>
              <a:rPr lang="en-US" altLang="ja-JP" sz="2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ja-JP" sz="2000" b="1" dirty="0" err="1">
                <a:solidFill>
                  <a:srgbClr val="0000FF"/>
                </a:solidFill>
                <a:latin typeface="Arial" pitchFamily="34" charset="0"/>
              </a:rPr>
              <a:t>CDW</a:t>
            </a:r>
            <a:r>
              <a:rPr lang="en-US" altLang="ja-JP" sz="2000" b="1" dirty="0">
                <a:solidFill>
                  <a:srgbClr val="0000FF"/>
                </a:solidFill>
                <a:latin typeface="Arial" pitchFamily="34" charset="0"/>
              </a:rPr>
              <a:t> is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pitchFamily="34" charset="0"/>
              </a:rPr>
              <a:t>the introduction to </a:t>
            </a:r>
            <a:r>
              <a:rPr lang="en-US" altLang="ja-JP" sz="2000" b="1" dirty="0">
                <a:solidFill>
                  <a:srgbClr val="0000FF"/>
                </a:solidFill>
                <a:latin typeface="Arial" pitchFamily="34" charset="0"/>
              </a:rPr>
              <a:t>physics of strongly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pitchFamily="34" charset="0"/>
              </a:rPr>
              <a:t>correlated electrons</a:t>
            </a:r>
            <a:r>
              <a:rPr lang="en-US" altLang="ja-JP" sz="2000" b="1" dirty="0">
                <a:solidFill>
                  <a:srgbClr val="0000FF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381000" y="414908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  <a:latin typeface="Arial" pitchFamily="34" charset="0"/>
              </a:rPr>
              <a:t>The electrons have a strong correlation in their motion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en-US" altLang="ja-JP" sz="2000" b="1" dirty="0" smtClean="0">
                <a:solidFill>
                  <a:srgbClr val="0000FF"/>
                </a:solidFill>
                <a:latin typeface="Arial" pitchFamily="34" charset="0"/>
              </a:rPr>
            </a:br>
            <a:r>
              <a:rPr lang="en-US" altLang="ja-JP" sz="2000" b="1" dirty="0" smtClean="0">
                <a:solidFill>
                  <a:srgbClr val="0000FF"/>
                </a:solidFill>
                <a:latin typeface="Arial" pitchFamily="34" charset="0"/>
              </a:rPr>
              <a:t>because </a:t>
            </a:r>
            <a:r>
              <a:rPr lang="en-US" altLang="ja-JP" sz="2000" b="1" dirty="0">
                <a:solidFill>
                  <a:srgbClr val="0000FF"/>
                </a:solidFill>
                <a:latin typeface="Arial" pitchFamily="34" charset="0"/>
              </a:rPr>
              <a:t>of the repulsive Coulomb interaction.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F3A-E9AA-40E8-A226-102A6E4C87E3}" type="slidenum">
              <a:rPr lang="fr-FR" altLang="ko-KR" smtClean="0"/>
              <a:pPr/>
              <a:t>26</a:t>
            </a:fld>
            <a:endParaRPr lang="fr-FR" altLang="ko-KR"/>
          </a:p>
        </p:txBody>
      </p:sp>
      <p:pic>
        <p:nvPicPr>
          <p:cNvPr id="4" name="Picture 6" descr="TMTCF-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268760"/>
            <a:ext cx="339248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MTCF-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313210"/>
            <a:ext cx="34734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51275" y="1414810"/>
            <a:ext cx="14176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0">
                <a:solidFill>
                  <a:srgbClr val="008000"/>
                </a:solidFill>
              </a:rPr>
              <a:t>conterion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>
                <a:solidFill>
                  <a:srgbClr val="008000"/>
                </a:solidFill>
              </a:rPr>
              <a:t>= dopant X</a:t>
            </a:r>
            <a:endParaRPr lang="fr-FR" sz="2000" b="0">
              <a:solidFill>
                <a:srgbClr val="008000"/>
              </a:solidFill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3924300" y="2586385"/>
            <a:ext cx="13081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0"/>
              <a:t>Molecule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0"/>
              <a:t>TMTTF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0"/>
              <a:t>or TMTSF</a:t>
            </a:r>
            <a:endParaRPr lang="fr-FR" sz="1600" b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8864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world of organic conductors is dominated by e-e repulsion</a:t>
            </a:r>
            <a:br>
              <a:rPr lang="en-US" sz="2200" dirty="0" smtClean="0"/>
            </a:br>
            <a:r>
              <a:rPr lang="en-US" sz="2200" dirty="0" smtClean="0"/>
              <a:t>with lattice deformations upon them</a:t>
            </a:r>
            <a:endParaRPr lang="en-US" sz="2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407707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TMTCF</a:t>
            </a:r>
            <a:r>
              <a:rPr lang="en-US" sz="2400" dirty="0" smtClean="0"/>
              <a:t>)2X , C=</a:t>
            </a:r>
            <a:r>
              <a:rPr lang="en-US" sz="2400" dirty="0" err="1" smtClean="0"/>
              <a:t>T,Se</a:t>
            </a:r>
            <a:r>
              <a:rPr lang="en-US" sz="2400" dirty="0" smtClean="0"/>
              <a:t> ; X=ClO4, BF4, PF6, etc</a:t>
            </a:r>
          </a:p>
          <a:p>
            <a:endParaRPr lang="en-US" sz="2400" dirty="0" smtClean="0"/>
          </a:p>
          <a:p>
            <a:r>
              <a:rPr lang="en-US" sz="2400" dirty="0" smtClean="0"/>
              <a:t>Origin of conducting Fermi-sea:</a:t>
            </a:r>
            <a:br>
              <a:rPr lang="en-US" sz="2400" dirty="0" smtClean="0"/>
            </a:br>
            <a:r>
              <a:rPr lang="en-US" sz="2400" dirty="0" smtClean="0"/>
              <a:t>Complete charge transfer between the chain X </a:t>
            </a:r>
          </a:p>
          <a:p>
            <a:r>
              <a:rPr lang="en-US" sz="2400" dirty="0" smtClean="0"/>
              <a:t>and the molecular stack; one </a:t>
            </a:r>
            <a:r>
              <a:rPr lang="en-US" sz="2400" dirty="0" err="1" smtClean="0"/>
              <a:t>fermion</a:t>
            </a:r>
            <a:r>
              <a:rPr lang="en-US" sz="2400" dirty="0" smtClean="0"/>
              <a:t> per two </a:t>
            </a:r>
            <a:r>
              <a:rPr lang="en-US" sz="2400" dirty="0" err="1" smtClean="0"/>
              <a:t>moleculas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¼ filled band – prone to a commensurability effects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5800" y="76200"/>
            <a:ext cx="7948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The ever richest phase diagram of electronic phases.</a:t>
            </a:r>
            <a:endParaRPr lang="fr-FR" sz="2400" b="1"/>
          </a:p>
        </p:txBody>
      </p:sp>
      <p:grpSp>
        <p:nvGrpSpPr>
          <p:cNvPr id="2" name="Groupe 17"/>
          <p:cNvGrpSpPr/>
          <p:nvPr/>
        </p:nvGrpSpPr>
        <p:grpSpPr>
          <a:xfrm>
            <a:off x="457200" y="762000"/>
            <a:ext cx="6553200" cy="3509665"/>
            <a:chOff x="-457200" y="1295400"/>
            <a:chExt cx="6553200" cy="3509665"/>
          </a:xfrm>
        </p:grpSpPr>
        <p:pic>
          <p:nvPicPr>
            <p:cNvPr id="3" name="Picture 5" descr="G:\users\foury\doc\administ\Kernavanois\TMTSF5.JPG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81000" y="1295400"/>
              <a:ext cx="5715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Connecteur droit avec flèche 14"/>
            <p:cNvCxnSpPr/>
            <p:nvPr/>
          </p:nvCxnSpPr>
          <p:spPr>
            <a:xfrm flipH="1">
              <a:off x="0" y="4343400"/>
              <a:ext cx="1371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-457200" y="43434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H</a:t>
              </a:r>
              <a:endParaRPr lang="fr-FR" sz="240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295400" y="4180344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 – Charge Ordering + Ferroelectricity</a:t>
            </a:r>
          </a:p>
          <a:p>
            <a:r>
              <a:rPr lang="en-US" sz="2400" dirty="0" err="1" smtClean="0"/>
              <a:t>AFM</a:t>
            </a:r>
            <a:r>
              <a:rPr lang="en-US" sz="2400" dirty="0" smtClean="0"/>
              <a:t> – Anti-</a:t>
            </a:r>
            <a:r>
              <a:rPr lang="en-US" sz="2400" dirty="0" err="1" smtClean="0"/>
              <a:t>FerroMagnetism</a:t>
            </a:r>
            <a:endParaRPr lang="en-US" sz="2400" dirty="0" smtClean="0"/>
          </a:p>
          <a:p>
            <a:r>
              <a:rPr lang="en-US" sz="2400" dirty="0" err="1" smtClean="0"/>
              <a:t>SDW</a:t>
            </a:r>
            <a:r>
              <a:rPr lang="en-US" sz="2400" dirty="0" smtClean="0"/>
              <a:t> – Spin Density Wave</a:t>
            </a:r>
          </a:p>
          <a:p>
            <a:r>
              <a:rPr lang="en-US" sz="2400" dirty="0" smtClean="0"/>
              <a:t>SP – Spin-</a:t>
            </a:r>
            <a:r>
              <a:rPr lang="en-US" sz="2400" dirty="0" err="1" smtClean="0"/>
              <a:t>Peierls</a:t>
            </a:r>
            <a:endParaRPr lang="en-US" sz="2400" dirty="0" smtClean="0"/>
          </a:p>
          <a:p>
            <a:r>
              <a:rPr lang="en-US" sz="2400" dirty="0" smtClean="0"/>
              <a:t>SC – Superconductivity</a:t>
            </a:r>
          </a:p>
          <a:p>
            <a:r>
              <a:rPr lang="en-US" sz="2400" dirty="0" smtClean="0"/>
              <a:t>H axes – field-induced density waves, </a:t>
            </a:r>
            <a:br>
              <a:rPr lang="en-US" sz="2400" dirty="0" smtClean="0"/>
            </a:br>
            <a:r>
              <a:rPr lang="en-US" sz="2400" dirty="0" smtClean="0"/>
              <a:t>quantum Hall, oscillating cascades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35776" y="735947"/>
            <a:ext cx="9000720" cy="5069317"/>
            <a:chOff x="35776" y="447675"/>
            <a:chExt cx="9000720" cy="5069317"/>
          </a:xfrm>
        </p:grpSpPr>
        <p:pic>
          <p:nvPicPr>
            <p:cNvPr id="56323" name="Picture 3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76" y="3356992"/>
              <a:ext cx="252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Connecteur droit avec flèche 6"/>
            <p:cNvCxnSpPr/>
            <p:nvPr/>
          </p:nvCxnSpPr>
          <p:spPr>
            <a:xfrm rot="5400000">
              <a:off x="1331640" y="3140968"/>
              <a:ext cx="864096" cy="28803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324" name="Picture 4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3284984"/>
              <a:ext cx="252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necteur droit avec flèche 8"/>
            <p:cNvCxnSpPr/>
            <p:nvPr/>
          </p:nvCxnSpPr>
          <p:spPr>
            <a:xfrm rot="16200000" flipH="1">
              <a:off x="2483768" y="3140968"/>
              <a:ext cx="576064" cy="43204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325" name="Picture 5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376" y="3212976"/>
              <a:ext cx="252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Connecteur droit avec flèche 14"/>
            <p:cNvCxnSpPr/>
            <p:nvPr/>
          </p:nvCxnSpPr>
          <p:spPr>
            <a:xfrm>
              <a:off x="3779912" y="3068960"/>
              <a:ext cx="2232248" cy="7920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447675"/>
              <a:ext cx="8856984" cy="276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ZoneTexte 17"/>
          <p:cNvSpPr txBox="1"/>
          <p:nvPr/>
        </p:nvSpPr>
        <p:spPr>
          <a:xfrm>
            <a:off x="0" y="5877272"/>
            <a:ext cx="723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(super)conducting state starts along the worst conducting (c) direction,</a:t>
            </a:r>
          </a:p>
          <a:p>
            <a:r>
              <a:rPr lang="en-US" dirty="0" err="1" smtClean="0"/>
              <a:t>Evollves</a:t>
            </a:r>
            <a:r>
              <a:rPr lang="en-US" dirty="0" smtClean="0"/>
              <a:t> to the medium conduction (b) direction,</a:t>
            </a:r>
          </a:p>
          <a:p>
            <a:r>
              <a:rPr lang="en-US" dirty="0" smtClean="0"/>
              <a:t>Sets the last along the best, on-chain, (a) </a:t>
            </a:r>
            <a:r>
              <a:rPr lang="en-US" dirty="0" err="1" smtClean="0"/>
              <a:t>direcion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Domain walls at the spin-density-wave endpoint of the organic superconductor (TMTSF)2PF6 under pressure </a:t>
            </a:r>
            <a:r>
              <a:rPr lang="en-US" sz="2000" dirty="0" smtClean="0"/>
              <a:t>	PRB 2010</a:t>
            </a:r>
          </a:p>
          <a:p>
            <a:r>
              <a:rPr lang="en-US" sz="2000" dirty="0" smtClean="0"/>
              <a:t>N. Kang, B. </a:t>
            </a:r>
            <a:r>
              <a:rPr lang="en-US" sz="2000" dirty="0" err="1" smtClean="0"/>
              <a:t>Salameh</a:t>
            </a:r>
            <a:r>
              <a:rPr lang="en-US" sz="2000" dirty="0" smtClean="0"/>
              <a:t>, P. </a:t>
            </a:r>
            <a:r>
              <a:rPr lang="en-US" sz="2000" dirty="0" err="1" smtClean="0"/>
              <a:t>Auban</a:t>
            </a:r>
            <a:r>
              <a:rPr lang="en-US" sz="2000" dirty="0" smtClean="0"/>
              <a:t>-</a:t>
            </a:r>
            <a:r>
              <a:rPr lang="en-US" sz="2000" dirty="0" err="1" smtClean="0"/>
              <a:t>Senzier</a:t>
            </a:r>
            <a:r>
              <a:rPr lang="en-US" sz="2000" dirty="0" smtClean="0"/>
              <a:t>, D. </a:t>
            </a:r>
            <a:r>
              <a:rPr lang="en-US" sz="2000" dirty="0" err="1" smtClean="0"/>
              <a:t>Jérome</a:t>
            </a:r>
            <a:r>
              <a:rPr lang="en-US" sz="2000" dirty="0" smtClean="0"/>
              <a:t>, C. R. </a:t>
            </a:r>
            <a:r>
              <a:rPr lang="en-US" sz="2000" dirty="0" err="1" smtClean="0"/>
              <a:t>Pasquier</a:t>
            </a:r>
            <a:r>
              <a:rPr lang="en-US" sz="2000" dirty="0" smtClean="0"/>
              <a:t>, and </a:t>
            </a:r>
            <a:r>
              <a:rPr lang="en-US" sz="2000" dirty="0" err="1" smtClean="0"/>
              <a:t>S.B.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27384"/>
            <a:ext cx="5519806" cy="391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572000" y="332656"/>
            <a:ext cx="4645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New intra-molecular charge transfer:</a:t>
            </a:r>
          </a:p>
          <a:p>
            <a:r>
              <a:rPr lang="en-US" sz="2000" i="1" dirty="0" smtClean="0"/>
              <a:t>Kobayashi family et al.</a:t>
            </a:r>
          </a:p>
          <a:p>
            <a:r>
              <a:rPr lang="en-US" sz="2000" dirty="0" smtClean="0"/>
              <a:t>Internal spill-over between overlapping </a:t>
            </a:r>
          </a:p>
          <a:p>
            <a:r>
              <a:rPr lang="en-US" sz="2000" dirty="0" smtClean="0"/>
              <a:t>bands originated by two weakly split </a:t>
            </a:r>
          </a:p>
          <a:p>
            <a:r>
              <a:rPr lang="en-US" sz="2000" dirty="0" smtClean="0"/>
              <a:t>molecular </a:t>
            </a:r>
            <a:r>
              <a:rPr lang="en-US" sz="2000" dirty="0" err="1" smtClean="0"/>
              <a:t>orbitals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987824" y="3933056"/>
            <a:ext cx="6156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Undoped</a:t>
            </a:r>
            <a:r>
              <a:rPr lang="en-US" sz="2000" b="1" dirty="0" smtClean="0"/>
              <a:t> </a:t>
            </a:r>
            <a:r>
              <a:rPr lang="en-US" sz="2000" b="1" dirty="0"/>
              <a:t>Four-Layered Two-Gap High-</a:t>
            </a:r>
            <a:r>
              <a:rPr lang="en-US" sz="2000" b="1" i="1" dirty="0" err="1"/>
              <a:t>Tc</a:t>
            </a:r>
            <a:r>
              <a:rPr lang="en-US" sz="2000" b="1" i="1" dirty="0"/>
              <a:t> </a:t>
            </a:r>
            <a:r>
              <a:rPr lang="en-US" sz="2000" b="1" dirty="0" smtClean="0"/>
              <a:t>Superconductor. </a:t>
            </a:r>
            <a:r>
              <a:rPr lang="en-US" sz="2000" dirty="0" smtClean="0"/>
              <a:t>Ba2Ca3Cu4O8F2</a:t>
            </a:r>
            <a:r>
              <a:rPr lang="en-US" sz="2000" b="1" dirty="0"/>
              <a:t>	</a:t>
            </a:r>
            <a:r>
              <a:rPr lang="en-US" sz="2000" b="1" dirty="0" smtClean="0"/>
              <a:t>		</a:t>
            </a:r>
            <a:r>
              <a:rPr lang="en-US" sz="2000" i="1" dirty="0" err="1" smtClean="0"/>
              <a:t>Shen</a:t>
            </a:r>
            <a:r>
              <a:rPr lang="en-US" sz="2000" i="1" dirty="0" smtClean="0"/>
              <a:t> group, PRL 07</a:t>
            </a:r>
          </a:p>
          <a:p>
            <a:r>
              <a:rPr lang="en-US" sz="2000" dirty="0" smtClean="0"/>
              <a:t>“</a:t>
            </a:r>
            <a:r>
              <a:rPr lang="en-US" sz="2000" dirty="0" err="1" smtClean="0"/>
              <a:t>Undoped</a:t>
            </a:r>
            <a:r>
              <a:rPr lang="en-US" sz="2000" dirty="0" smtClean="0"/>
              <a:t> </a:t>
            </a:r>
            <a:r>
              <a:rPr lang="en-US" sz="2000" dirty="0" err="1" smtClean="0"/>
              <a:t>cuprate</a:t>
            </a:r>
            <a:r>
              <a:rPr lang="en-US" sz="2000" dirty="0" smtClean="0"/>
              <a:t> </a:t>
            </a:r>
            <a:r>
              <a:rPr lang="en-US" sz="2000" i="1" dirty="0" smtClean="0"/>
              <a:t>a60 K </a:t>
            </a:r>
            <a:r>
              <a:rPr lang="en-US" sz="2000" dirty="0" smtClean="0"/>
              <a:t>superconductor, apical fluorine, inner </a:t>
            </a:r>
            <a:r>
              <a:rPr lang="en-US" sz="2000" i="1" dirty="0" smtClean="0"/>
              <a:t>and outer </a:t>
            </a:r>
            <a:r>
              <a:rPr lang="en-US" sz="2000" i="1" dirty="0"/>
              <a:t>CuO2 </a:t>
            </a:r>
            <a:r>
              <a:rPr lang="en-US" sz="2000" i="1" dirty="0" smtClean="0"/>
              <a:t>layers, </a:t>
            </a:r>
            <a:r>
              <a:rPr lang="en-US" sz="2000" dirty="0" smtClean="0"/>
              <a:t>Fermi </a:t>
            </a:r>
            <a:r>
              <a:rPr lang="en-US" sz="2000" dirty="0"/>
              <a:t>surface has large </a:t>
            </a:r>
            <a:r>
              <a:rPr lang="en-US" sz="2000" i="1" dirty="0"/>
              <a:t>n- and p-doped sheets with the superconducting gap </a:t>
            </a:r>
            <a:r>
              <a:rPr lang="en-US" sz="2000" i="1" dirty="0" smtClean="0"/>
              <a:t>on </a:t>
            </a:r>
            <a:r>
              <a:rPr lang="en-US" sz="2000" dirty="0" smtClean="0"/>
              <a:t>the </a:t>
            </a:r>
            <a:r>
              <a:rPr lang="en-US" sz="2000" i="1" dirty="0"/>
              <a:t>n sheet twice that on the p sheet</a:t>
            </a:r>
            <a:r>
              <a:rPr lang="en-US" sz="2000" i="1" dirty="0" smtClean="0"/>
              <a:t>.”  n,p~15%</a:t>
            </a:r>
            <a:endParaRPr lang="en-US" sz="2000" i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3549"/>
            <a:ext cx="2880000" cy="320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468484" y="1003026"/>
            <a:ext cx="8675516" cy="26314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Physical Review 1964 &amp; Scientific American 1965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W.A.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Little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Stanford University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700" cap="all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cap="all" dirty="0" smtClean="0">
                <a:solidFill>
                  <a:prstClr val="black"/>
                </a:solidFill>
                <a:latin typeface="Calibri"/>
              </a:rPr>
              <a:t>Possibility of a synthesizing an organic superconductor.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cap="all" dirty="0" smtClean="0">
                <a:solidFill>
                  <a:prstClr val="black"/>
                </a:solidFill>
                <a:latin typeface="Calibri"/>
              </a:rPr>
              <a:t>Superconductivity </a:t>
            </a:r>
            <a:r>
              <a:rPr lang="en-US" sz="2400" cap="all" dirty="0" smtClean="0">
                <a:solidFill>
                  <a:srgbClr val="C00000"/>
                </a:solidFill>
                <a:latin typeface="Calibri"/>
              </a:rPr>
              <a:t>at room temperature</a:t>
            </a:r>
            <a:r>
              <a:rPr lang="en-US" sz="2400" cap="all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cap="all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It has not yet been achieved, but  … it is possible  to synthesize organic materials that … conduct electricity without resistance.</a:t>
            </a:r>
            <a:endParaRPr lang="en-US" sz="2400" b="1" cap="all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4570" y="0"/>
            <a:ext cx="8881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« 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In the beginning was the Word, 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and without him was not anything made that was made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 »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357080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0" y="5301208"/>
            <a:ext cx="5605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err="1"/>
              <a:t>Superconductivity</a:t>
            </a:r>
            <a:r>
              <a:rPr lang="fr-FR" sz="2400" dirty="0"/>
              <a:t>:  </a:t>
            </a:r>
            <a:r>
              <a:rPr lang="fr-FR" sz="2400" b="1" dirty="0"/>
              <a:t>Tc ~ </a:t>
            </a:r>
            <a:r>
              <a:rPr lang="fr-FR" sz="2400" b="1" dirty="0" err="1"/>
              <a:t>ħω</a:t>
            </a:r>
            <a:r>
              <a:rPr lang="fr-FR" sz="2400" b="1" baseline="-25000" dirty="0" err="1"/>
              <a:t>ph</a:t>
            </a:r>
            <a:r>
              <a:rPr lang="fr-FR" sz="2400" b="1" dirty="0"/>
              <a:t> </a:t>
            </a:r>
            <a:r>
              <a:rPr lang="fr-FR" sz="2400" b="1" dirty="0" err="1"/>
              <a:t>exp</a:t>
            </a:r>
            <a:r>
              <a:rPr lang="fr-FR" sz="2400" b="1" dirty="0"/>
              <a:t>(-1/λ)</a:t>
            </a:r>
            <a:endParaRPr lang="fr-FR" sz="2400" dirty="0"/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366713" y="5733256"/>
            <a:ext cx="48024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>
                <a:latin typeface="Calibri" pitchFamily="34" charset="0"/>
              </a:rPr>
              <a:t>λ</a:t>
            </a:r>
            <a:r>
              <a:rPr lang="fr-FR" sz="2400" b="1" dirty="0">
                <a:latin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</a:rPr>
              <a:t>–</a:t>
            </a:r>
            <a:r>
              <a:rPr lang="fr-FR" sz="2400" dirty="0" err="1" smtClean="0">
                <a:latin typeface="Calibri" pitchFamily="34" charset="0"/>
              </a:rPr>
              <a:t>coupling</a:t>
            </a:r>
            <a:r>
              <a:rPr lang="fr-FR" sz="2400" dirty="0" smtClean="0">
                <a:latin typeface="Calibri" pitchFamily="34" charset="0"/>
              </a:rPr>
              <a:t> of </a:t>
            </a:r>
            <a:r>
              <a:rPr lang="fr-FR" sz="2400" dirty="0" err="1" smtClean="0">
                <a:latin typeface="Calibri" pitchFamily="34" charset="0"/>
              </a:rPr>
              <a:t>electrons</a:t>
            </a:r>
            <a:r>
              <a:rPr lang="fr-FR" sz="2400" dirty="0" smtClean="0">
                <a:latin typeface="Calibri" pitchFamily="34" charset="0"/>
              </a:rPr>
              <a:t> to vibrations</a:t>
            </a:r>
            <a:br>
              <a:rPr lang="fr-FR" sz="2400" dirty="0" smtClean="0">
                <a:latin typeface="Calibri" pitchFamily="34" charset="0"/>
              </a:rPr>
            </a:br>
            <a:r>
              <a:rPr lang="fr-FR" sz="2400" dirty="0" err="1" smtClean="0">
                <a:latin typeface="Calibri" pitchFamily="34" charset="0"/>
              </a:rPr>
              <a:t>with</a:t>
            </a:r>
            <a:r>
              <a:rPr lang="fr-FR" sz="2400" dirty="0" smtClean="0">
                <a:latin typeface="Calibri" pitchFamily="34" charset="0"/>
              </a:rPr>
              <a:t> a </a:t>
            </a:r>
            <a:r>
              <a:rPr lang="fr-FR" sz="2400" dirty="0" err="1" smtClean="0">
                <a:latin typeface="Calibri" pitchFamily="34" charset="0"/>
              </a:rPr>
              <a:t>frequency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b="1" dirty="0" err="1" smtClean="0">
                <a:latin typeface="Calibri" pitchFamily="34" charset="0"/>
              </a:rPr>
              <a:t>ω</a:t>
            </a:r>
            <a:r>
              <a:rPr lang="fr-FR" sz="2400" b="1" baseline="-25000" dirty="0" err="1" smtClean="0"/>
              <a:t>ph</a:t>
            </a:r>
            <a:r>
              <a:rPr lang="fr-FR" sz="2400" b="1" dirty="0" smtClean="0">
                <a:latin typeface="Calibri" pitchFamily="34" charset="0"/>
              </a:rPr>
              <a:t>~1</a:t>
            </a:r>
            <a:r>
              <a:rPr lang="fr-FR" sz="2400" b="1" dirty="0">
                <a:latin typeface="Calibri" pitchFamily="34" charset="0"/>
              </a:rPr>
              <a:t>/ </a:t>
            </a:r>
            <a:r>
              <a:rPr lang="fr-FR" sz="2400" b="1" dirty="0" smtClean="0">
                <a:latin typeface="Calibri" pitchFamily="34" charset="0"/>
              </a:rPr>
              <a:t>M</a:t>
            </a:r>
            <a:r>
              <a:rPr lang="fr-FR" sz="2400" b="1" baseline="30000" dirty="0" smtClean="0">
                <a:latin typeface="Calibri" pitchFamily="34" charset="0"/>
              </a:rPr>
              <a:t>1/2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373" y="3810000"/>
            <a:ext cx="5288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Little drawing: conjugated polymer -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polyene</a:t>
            </a:r>
            <a:r>
              <a:rPr lang="en-US" sz="2400" dirty="0" smtClean="0"/>
              <a:t> backbone with </a:t>
            </a:r>
            <a:r>
              <a:rPr lang="en-US" sz="2400" dirty="0" err="1" smtClean="0"/>
              <a:t>ligands</a:t>
            </a:r>
            <a:r>
              <a:rPr lang="en-US" sz="2400" dirty="0" smtClean="0"/>
              <a:t> R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:\Benchtop\Electrical 2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6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886200" y="152400"/>
            <a:ext cx="5257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400" dirty="0" err="1" smtClean="0">
                <a:solidFill>
                  <a:schemeClr val="accent2"/>
                </a:solidFill>
              </a:rPr>
              <a:t>Phtalocyanine</a:t>
            </a:r>
            <a:r>
              <a:rPr lang="en-US" altLang="zh-TW" sz="2400" dirty="0" smtClean="0">
                <a:solidFill>
                  <a:schemeClr val="accent2"/>
                </a:solidFill>
              </a:rPr>
              <a:t> – a borderline of worlds of </a:t>
            </a:r>
            <a:r>
              <a:rPr lang="en-US" altLang="zh-TW" sz="2400" dirty="0" smtClean="0">
                <a:solidFill>
                  <a:schemeClr val="accent2"/>
                </a:solidFill>
                <a:sym typeface="Symbol"/>
              </a:rPr>
              <a:t></a:t>
            </a:r>
            <a:r>
              <a:rPr lang="en-US" altLang="zh-TW" sz="2400" dirty="0" smtClean="0">
                <a:solidFill>
                  <a:schemeClr val="accent2"/>
                </a:solidFill>
              </a:rPr>
              <a:t> and d electrons.</a:t>
            </a:r>
          </a:p>
          <a:p>
            <a:r>
              <a:rPr lang="en-US" altLang="zh-TW" sz="2400" dirty="0" smtClean="0">
                <a:solidFill>
                  <a:schemeClr val="accent2"/>
                </a:solidFill>
              </a:rPr>
              <a:t>Its stacks can be both conducting because of </a:t>
            </a:r>
            <a:r>
              <a:rPr lang="en-US" altLang="zh-TW" sz="2400" dirty="0" smtClean="0">
                <a:solidFill>
                  <a:schemeClr val="accent2"/>
                </a:solidFill>
                <a:sym typeface="Symbol"/>
              </a:rPr>
              <a:t></a:t>
            </a:r>
            <a:r>
              <a:rPr lang="en-US" altLang="zh-TW" sz="2400" dirty="0" smtClean="0">
                <a:solidFill>
                  <a:schemeClr val="accent2"/>
                </a:solidFill>
              </a:rPr>
              <a:t>-electrons of the ring,</a:t>
            </a:r>
          </a:p>
          <a:p>
            <a:r>
              <a:rPr lang="en-US" altLang="zh-TW" sz="2400" dirty="0" smtClean="0">
                <a:solidFill>
                  <a:schemeClr val="accent2"/>
                </a:solidFill>
              </a:rPr>
              <a:t>and magnetically active because of the transition metal core. </a:t>
            </a:r>
            <a:endParaRPr lang="en-US" altLang="zh-TW" sz="2400" dirty="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3733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crystals show a metal – insulator transition due to formation</a:t>
            </a:r>
            <a:br>
              <a:rPr lang="en-US" sz="2400" dirty="0" smtClean="0"/>
            </a:br>
            <a:r>
              <a:rPr lang="en-US" sz="2400" dirty="0" smtClean="0"/>
              <a:t>of an electronic crystal – a </a:t>
            </a:r>
            <a:r>
              <a:rPr lang="en-US" sz="2400" dirty="0" err="1" smtClean="0"/>
              <a:t>CDW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Its breakdown due to the spin polarization in a high magnetic field</a:t>
            </a:r>
            <a:br>
              <a:rPr lang="en-US" sz="2400" dirty="0" smtClean="0"/>
            </a:br>
            <a:r>
              <a:rPr lang="en-US" sz="2400" dirty="0" smtClean="0"/>
              <a:t>gives rise to periodic lattices of solitons.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2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The array of Indium chains at  Si 111 surface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r>
              <a:rPr lang="en-US" sz="2400" dirty="0" smtClean="0"/>
              <a:t>Ground state: 	2-fold commensurate </a:t>
            </a:r>
            <a:r>
              <a:rPr lang="en-US" sz="2400" dirty="0" err="1" smtClean="0"/>
              <a:t>CDW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			</a:t>
            </a:r>
            <a:r>
              <a:rPr lang="en-US" sz="2400" dirty="0" err="1" smtClean="0"/>
              <a:t>Peierls</a:t>
            </a:r>
            <a:r>
              <a:rPr lang="en-US" sz="2400" dirty="0" smtClean="0"/>
              <a:t> gap 160meV, Tc~120K.</a:t>
            </a:r>
            <a:endParaRPr lang="en-US" sz="2400" dirty="0"/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904656" cy="242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avec flèche 16"/>
          <p:cNvCxnSpPr/>
          <p:nvPr/>
        </p:nvCxnSpPr>
        <p:spPr>
          <a:xfrm>
            <a:off x="2339752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39552" y="5517232"/>
            <a:ext cx="499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Han </a:t>
            </a:r>
            <a:r>
              <a:rPr lang="en-US" sz="2400" dirty="0" err="1" smtClean="0"/>
              <a:t>Woong</a:t>
            </a:r>
            <a:r>
              <a:rPr lang="en-US" sz="2400" dirty="0" smtClean="0"/>
              <a:t> </a:t>
            </a:r>
            <a:r>
              <a:rPr lang="en-US" sz="2400" dirty="0" err="1" smtClean="0"/>
              <a:t>Yeom</a:t>
            </a:r>
            <a:r>
              <a:rPr lang="en-US" sz="2400" dirty="0" smtClean="0"/>
              <a:t>, IBS @ </a:t>
            </a:r>
            <a:r>
              <a:rPr lang="en-US" sz="2400" dirty="0" err="1" smtClean="0"/>
              <a:t>PosTech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0600" y="76200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</a:t>
            </a:r>
            <a:endParaRPr lang="fr-FR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060077" cy="3213100"/>
          </a:xfrm>
          <a:prstGeom prst="rect">
            <a:avLst/>
          </a:prstGeom>
          <a:noFill/>
          <a:ln w="38100">
            <a:solidFill>
              <a:srgbClr val="E5405D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3587460" cy="2184400"/>
          </a:xfrm>
          <a:prstGeom prst="rect">
            <a:avLst/>
          </a:prstGeom>
          <a:solidFill>
            <a:srgbClr val="E5405D"/>
          </a:solidFill>
          <a:ln w="38100">
            <a:solidFill>
              <a:srgbClr val="E5405D"/>
            </a:solidFill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038600" y="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Inorganic world of d-electrons:</a:t>
            </a:r>
          </a:p>
          <a:p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Pt(</a:t>
            </a:r>
            <a:r>
              <a:rPr lang="en-US" sz="2400" dirty="0" err="1" smtClean="0"/>
              <a:t>CN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Br</a:t>
            </a:r>
            <a:r>
              <a:rPr lang="en-US" sz="2400" baseline="-25000" dirty="0" smtClean="0"/>
              <a:t>0.3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, NbSe3 , and</a:t>
            </a:r>
            <a:br>
              <a:rPr lang="en-US" sz="2400" dirty="0" smtClean="0"/>
            </a:br>
            <a:r>
              <a:rPr lang="en-US" sz="2400" dirty="0" smtClean="0"/>
              <a:t>superconducting ! polymer (</a:t>
            </a:r>
            <a:r>
              <a:rPr lang="en-US" sz="2400" dirty="0" err="1" smtClean="0"/>
              <a:t>SN</a:t>
            </a:r>
            <a:r>
              <a:rPr lang="en-US" sz="2400" dirty="0" smtClean="0"/>
              <a:t>)x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100" y="6038850"/>
            <a:ext cx="4076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16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36912"/>
            <a:ext cx="2160240" cy="161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pds.exblog.jp/logo/1/200704%2F04%2F56%2Fa010235620070404123028%2E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708920"/>
            <a:ext cx="2075690" cy="153606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83568" y="4653136"/>
            <a:ext cx="23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Tanda</a:t>
            </a:r>
            <a:r>
              <a:rPr lang="en-US" dirty="0" smtClean="0"/>
              <a:t> lab @ </a:t>
            </a:r>
            <a:r>
              <a:rPr lang="en-US" dirty="0" err="1" smtClean="0"/>
              <a:t>Hokkido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9"/>
          <p:cNvGrpSpPr>
            <a:grpSpLocks/>
          </p:cNvGrpSpPr>
          <p:nvPr/>
        </p:nvGrpSpPr>
        <p:grpSpPr bwMode="auto">
          <a:xfrm>
            <a:off x="3707904" y="3575446"/>
            <a:ext cx="5616624" cy="3381946"/>
            <a:chOff x="2857488" y="1285289"/>
            <a:chExt cx="5300279" cy="3381970"/>
          </a:xfrm>
        </p:grpSpPr>
        <p:pic>
          <p:nvPicPr>
            <p:cNvPr id="3" name="Image 10" descr="m58_p1.bmp"/>
            <p:cNvPicPr>
              <a:picLocks noChangeAspect="1"/>
            </p:cNvPicPr>
            <p:nvPr/>
          </p:nvPicPr>
          <p:blipFill>
            <a:blip r:embed="rId2" cstate="print"/>
            <a:srcRect t="11458"/>
            <a:stretch>
              <a:fillRect/>
            </a:stretch>
          </p:blipFill>
          <p:spPr bwMode="auto">
            <a:xfrm>
              <a:off x="2857488" y="1428736"/>
              <a:ext cx="3429024" cy="3036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11"/>
            <p:cNvSpPr txBox="1">
              <a:spLocks noChangeArrowheads="1"/>
            </p:cNvSpPr>
            <p:nvPr/>
          </p:nvSpPr>
          <p:spPr bwMode="auto">
            <a:xfrm>
              <a:off x="6643702" y="2714620"/>
              <a:ext cx="1350979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fr-FR"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5" name="Connecteur droit avec flèche 4"/>
            <p:cNvCxnSpPr/>
            <p:nvPr/>
          </p:nvCxnSpPr>
          <p:spPr bwMode="auto">
            <a:xfrm rot="5400000" flipH="1" flipV="1">
              <a:off x="6072124" y="1857372"/>
              <a:ext cx="928694" cy="78580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037389" y="1285289"/>
              <a:ext cx="1120378" cy="120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rgbClr val="3333CC"/>
                  </a:solidFill>
                </a:rPr>
                <a:t>CDW</a:t>
              </a:r>
              <a:r>
                <a:rPr lang="fr-FR" sz="1800" dirty="0">
                  <a:solidFill>
                    <a:srgbClr val="3333CC"/>
                  </a:solidFill>
                </a:rPr>
                <a:t> </a:t>
              </a:r>
              <a:endParaRPr lang="fr-FR" sz="1800" dirty="0" smtClean="0">
                <a:solidFill>
                  <a:srgbClr val="3333CC"/>
                </a:solidFill>
              </a:endParaRPr>
            </a:p>
            <a:p>
              <a:r>
                <a:rPr lang="fr-FR" sz="2400" dirty="0" err="1" smtClean="0">
                  <a:solidFill>
                    <a:srgbClr val="3333CC"/>
                  </a:solidFill>
                </a:rPr>
                <a:t>wave</a:t>
              </a:r>
              <a:r>
                <a:rPr lang="fr-FR" sz="2400" dirty="0" smtClean="0">
                  <a:solidFill>
                    <a:srgbClr val="3333CC"/>
                  </a:solidFill>
                </a:rPr>
                <a:t> </a:t>
              </a:r>
            </a:p>
            <a:p>
              <a:r>
                <a:rPr lang="fr-FR" sz="2400" dirty="0" smtClean="0">
                  <a:solidFill>
                    <a:srgbClr val="3333CC"/>
                  </a:solidFill>
                </a:rPr>
                <a:t>fronts</a:t>
              </a: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 bwMode="auto">
            <a:xfrm rot="5400000" flipH="1" flipV="1">
              <a:off x="5981637" y="1714496"/>
              <a:ext cx="947744" cy="7667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Connecteur droit avec flèche 7"/>
            <p:cNvCxnSpPr/>
            <p:nvPr/>
          </p:nvCxnSpPr>
          <p:spPr bwMode="auto">
            <a:xfrm rot="5400000" flipH="1" flipV="1">
              <a:off x="5867340" y="1590670"/>
              <a:ext cx="919169" cy="77627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613193" y="4091191"/>
              <a:ext cx="1218403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 err="1" smtClean="0">
                  <a:solidFill>
                    <a:srgbClr val="3333CC"/>
                  </a:solidFill>
                </a:rPr>
                <a:t>chains</a:t>
              </a:r>
              <a:endParaRPr lang="fr-FR" dirty="0"/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rot="10800000">
              <a:off x="5643514" y="3857628"/>
              <a:ext cx="714365" cy="64294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Connecteur droit avec flèche 10"/>
            <p:cNvCxnSpPr/>
            <p:nvPr/>
          </p:nvCxnSpPr>
          <p:spPr bwMode="auto">
            <a:xfrm rot="10800000">
              <a:off x="5857823" y="3714752"/>
              <a:ext cx="714365" cy="64294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Connecteur droit avec flèche 11"/>
            <p:cNvCxnSpPr/>
            <p:nvPr/>
          </p:nvCxnSpPr>
          <p:spPr bwMode="auto">
            <a:xfrm rot="10800000">
              <a:off x="5448254" y="4024317"/>
              <a:ext cx="714365" cy="6429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50760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0" y="908720"/>
            <a:ext cx="3563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ARPES gives electrons’ spectral density, hence E(k) with the gap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Δ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formed by the CDW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0" y="3933056"/>
            <a:ext cx="3563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Scanning Tunneling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Microscopy STM shows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the CDW modulation in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atomic displacements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and the electronic density.</a:t>
            </a:r>
          </a:p>
          <a:p>
            <a:r>
              <a:rPr lang="en-US" sz="2200" i="1" dirty="0" err="1" smtClean="0"/>
              <a:t>Brun</a:t>
            </a:r>
            <a:r>
              <a:rPr lang="en-US" sz="2200" i="1" dirty="0" smtClean="0"/>
              <a:t>, Wang, </a:t>
            </a:r>
            <a:r>
              <a:rPr lang="en-US" sz="2200" i="1" dirty="0" err="1" smtClean="0"/>
              <a:t>Monceau</a:t>
            </a:r>
            <a:r>
              <a:rPr lang="en-US" sz="2200" i="1" dirty="0" smtClean="0"/>
              <a:t>, SB</a:t>
            </a:r>
            <a:endParaRPr lang="en-US" sz="2200" i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467544" y="0"/>
            <a:ext cx="8422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Incommensurate, 3D ordered Charge Density Waves - CDW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4427984" y="980728"/>
          <a:ext cx="4413250" cy="2232248"/>
        </p:xfrm>
        <a:graphic>
          <a:graphicData uri="http://schemas.openxmlformats.org/presentationml/2006/ole">
            <p:oleObj spid="_x0000_s579587" name="Image" r:id="rId4" imgW="2272721" imgH="1543347" progId="">
              <p:embed/>
            </p:oleObj>
          </a:graphicData>
        </a:graphic>
      </p:graphicFrame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610600" cy="609600"/>
          </a:xfrm>
        </p:spPr>
        <p:txBody>
          <a:bodyPr>
            <a:normAutofit/>
          </a:bodyPr>
          <a:lstStyle/>
          <a:p>
            <a:r>
              <a:rPr lang="en-US" altLang="ja-JP" sz="2200" dirty="0" err="1">
                <a:latin typeface="Arial" pitchFamily="34" charset="0"/>
              </a:rPr>
              <a:t>Peierls</a:t>
            </a:r>
            <a:r>
              <a:rPr lang="en-US" altLang="ja-JP" sz="2200" dirty="0">
                <a:latin typeface="Arial" pitchFamily="34" charset="0"/>
              </a:rPr>
              <a:t> Instability and Charge Density Waves (</a:t>
            </a:r>
            <a:r>
              <a:rPr lang="en-US" altLang="ja-JP" sz="2200" dirty="0" err="1">
                <a:latin typeface="Arial" pitchFamily="34" charset="0"/>
              </a:rPr>
              <a:t>CDW</a:t>
            </a:r>
            <a:r>
              <a:rPr lang="en-US" altLang="ja-JP" sz="2200" dirty="0" smtClean="0">
                <a:latin typeface="Arial" pitchFamily="34" charset="0"/>
              </a:rPr>
              <a:t>):</a:t>
            </a:r>
            <a:endParaRPr lang="en-US" altLang="ja-JP" sz="2200" dirty="0">
              <a:latin typeface="Arial" pitchFamily="34" charset="0"/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066800" y="692696"/>
          <a:ext cx="2782888" cy="5105400"/>
        </p:xfrm>
        <a:graphic>
          <a:graphicData uri="http://schemas.openxmlformats.org/presentationml/2006/ole">
            <p:oleObj spid="_x0000_s579586" name="Image" r:id="rId5" imgW="1670449" imgH="3064024" progId="">
              <p:embed/>
            </p:oleObj>
          </a:graphicData>
        </a:graphic>
      </p:graphicFrame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1759496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latin typeface="Arial" pitchFamily="34" charset="0"/>
              </a:rPr>
              <a:t>metallic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274096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latin typeface="Arial" pitchFamily="34" charset="0"/>
              </a:rPr>
              <a:t>insulating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139952" y="3501008"/>
            <a:ext cx="4714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latin typeface="Arial" pitchFamily="34" charset="0"/>
              </a:rPr>
              <a:t>The wave length </a:t>
            </a:r>
            <a:r>
              <a:rPr lang="en-US" altLang="ja-JP" sz="2000" dirty="0" smtClean="0">
                <a:latin typeface="Arial" pitchFamily="34" charset="0"/>
              </a:rPr>
              <a:t>is not related </a:t>
            </a:r>
            <a:br>
              <a:rPr lang="en-US" altLang="ja-JP" sz="2000" dirty="0" smtClean="0">
                <a:latin typeface="Arial" pitchFamily="34" charset="0"/>
              </a:rPr>
            </a:br>
            <a:r>
              <a:rPr lang="en-US" altLang="ja-JP" sz="2000" dirty="0" smtClean="0">
                <a:latin typeface="Arial" pitchFamily="34" charset="0"/>
              </a:rPr>
              <a:t>to the </a:t>
            </a:r>
            <a:r>
              <a:rPr lang="en-US" altLang="ja-JP" sz="2000" dirty="0">
                <a:latin typeface="Arial" pitchFamily="34" charset="0"/>
              </a:rPr>
              <a:t>original cell </a:t>
            </a:r>
            <a:r>
              <a:rPr lang="en-US" altLang="ja-JP" sz="2000" dirty="0" smtClean="0">
                <a:latin typeface="Arial" pitchFamily="34" charset="0"/>
              </a:rPr>
              <a:t>size </a:t>
            </a:r>
            <a:r>
              <a:rPr lang="en-US" altLang="ja-JP" sz="2000" dirty="0" smtClean="0">
                <a:latin typeface="Arial" pitchFamily="34" charset="0"/>
                <a:sym typeface="Wingdings" pitchFamily="2" charset="2"/>
              </a:rPr>
              <a:t> possibility for the incommensurate </a:t>
            </a:r>
            <a:r>
              <a:rPr lang="en-US" altLang="ja-JP" sz="2000" dirty="0" err="1" smtClean="0">
                <a:latin typeface="Arial" pitchFamily="34" charset="0"/>
                <a:sym typeface="Wingdings" pitchFamily="2" charset="2"/>
              </a:rPr>
              <a:t>CDW</a:t>
            </a:r>
            <a:r>
              <a:rPr lang="en-US" altLang="ja-JP" sz="2000" dirty="0" smtClean="0">
                <a:latin typeface="Arial" pitchFamily="34" charset="0"/>
                <a:sym typeface="Wingdings" pitchFamily="2" charset="2"/>
              </a:rPr>
              <a:t> - </a:t>
            </a:r>
            <a:r>
              <a:rPr lang="en-US" altLang="ja-JP" sz="2000" dirty="0" err="1" smtClean="0">
                <a:latin typeface="Arial" pitchFamily="34" charset="0"/>
                <a:sym typeface="Wingdings" pitchFamily="2" charset="2"/>
              </a:rPr>
              <a:t>ICDW</a:t>
            </a:r>
            <a:endParaRPr lang="en-US" altLang="ja-JP" sz="2000" dirty="0">
              <a:latin typeface="Arial" pitchFamily="34" charset="0"/>
            </a:endParaRPr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52578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55626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67056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0010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35496" y="2216696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0" y="3054896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>
                <a:solidFill>
                  <a:srgbClr val="0000FF"/>
                </a:solidFill>
                <a:latin typeface="Arial" pitchFamily="34" charset="0"/>
              </a:rPr>
              <a:t>transition in 1-D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6228184" y="2996951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i="1" dirty="0">
                <a:latin typeface="Arial" pitchFamily="34" charset="0"/>
              </a:rPr>
              <a:t>2 </a:t>
            </a:r>
            <a:r>
              <a:rPr lang="en-US" altLang="ja-JP" sz="2000" i="1" dirty="0" smtClean="0">
                <a:latin typeface="Arial" pitchFamily="34" charset="0"/>
              </a:rPr>
              <a:t> electrons </a:t>
            </a:r>
            <a:r>
              <a:rPr lang="en-US" altLang="ja-JP" sz="2000" i="1" dirty="0">
                <a:latin typeface="Arial" pitchFamily="34" charset="0"/>
              </a:rPr>
              <a:t>in </a:t>
            </a:r>
            <a:r>
              <a:rPr lang="en-US" altLang="ja-JP" sz="2000" i="1" dirty="0" smtClean="0">
                <a:latin typeface="Arial" pitchFamily="34" charset="0"/>
              </a:rPr>
              <a:t>a </a:t>
            </a:r>
            <a:r>
              <a:rPr lang="en-US" altLang="ja-JP" sz="2000" i="1" dirty="0">
                <a:latin typeface="Arial" pitchFamily="34" charset="0"/>
              </a:rPr>
              <a:t>period</a:t>
            </a:r>
          </a:p>
        </p:txBody>
      </p:sp>
      <p:pic>
        <p:nvPicPr>
          <p:cNvPr id="16" name="Picture 4" descr="C:\S-Files\Cdw\Dragan\sombrer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581128"/>
            <a:ext cx="3600400" cy="1956792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1259632" y="5982379"/>
            <a:ext cx="4128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Energy profile as function </a:t>
            </a:r>
          </a:p>
          <a:p>
            <a:r>
              <a:rPr lang="en-US" sz="2200" dirty="0" smtClean="0"/>
              <a:t>of the complex order parameter</a:t>
            </a:r>
            <a:endParaRPr lang="en-US" sz="22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076056" y="5949280"/>
            <a:ext cx="1152128" cy="321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51"/>
            <a:ext cx="8229600" cy="429994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fr-FR" sz="2400" b="1" i="1" dirty="0" smtClean="0"/>
              <a:t>Collective motion of </a:t>
            </a:r>
            <a:r>
              <a:rPr lang="fr-FR" sz="2400" b="1" i="1" dirty="0" err="1" smtClean="0"/>
              <a:t>electronic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crystals</a:t>
            </a:r>
            <a:r>
              <a:rPr lang="fr-FR" sz="2400" b="1" i="1" dirty="0" smtClean="0"/>
              <a:t>:</a:t>
            </a:r>
          </a:p>
          <a:p>
            <a:pPr eaLnBrk="1" hangingPunct="1">
              <a:buFont typeface="Arial" pitchFamily="34" charset="0"/>
              <a:buNone/>
            </a:pPr>
            <a:r>
              <a:rPr lang="fr-FR" sz="2400" b="1" i="1" dirty="0" err="1" smtClean="0"/>
              <a:t>Incommensurate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CDWs</a:t>
            </a:r>
            <a:r>
              <a:rPr lang="fr-FR" sz="2400" b="1" i="1" dirty="0" smtClean="0"/>
              <a:t>, </a:t>
            </a:r>
            <a:r>
              <a:rPr lang="fr-FR" sz="2400" b="1" i="1" dirty="0" err="1" smtClean="0"/>
              <a:t>SDWs</a:t>
            </a:r>
            <a:r>
              <a:rPr lang="fr-FR" sz="2400" b="1" i="1" dirty="0" smtClean="0"/>
              <a:t>, Wigner </a:t>
            </a:r>
            <a:r>
              <a:rPr lang="fr-FR" sz="2400" b="1" i="1" dirty="0" err="1" smtClean="0"/>
              <a:t>crystals</a:t>
            </a:r>
            <a:r>
              <a:rPr lang="fr-FR" sz="2400" b="1" i="1" dirty="0" smtClean="0"/>
              <a:t>:</a:t>
            </a:r>
          </a:p>
          <a:p>
            <a:pPr eaLnBrk="1" hangingPunct="1">
              <a:buFont typeface="Arial" pitchFamily="34" charset="0"/>
              <a:buNone/>
            </a:pPr>
            <a:endParaRPr lang="fr-FR" sz="2400" b="1" i="1" dirty="0" smtClean="0"/>
          </a:p>
          <a:p>
            <a:pPr eaLnBrk="1" hangingPunct="1"/>
            <a:r>
              <a:rPr lang="fr-FR" sz="2400" dirty="0" err="1" smtClean="0"/>
              <a:t>Frohlich</a:t>
            </a:r>
            <a:r>
              <a:rPr lang="fr-FR" sz="2400" dirty="0" smtClean="0"/>
              <a:t> conduction by the collective </a:t>
            </a:r>
            <a:r>
              <a:rPr lang="fr-FR" sz="2400" dirty="0" err="1" smtClean="0"/>
              <a:t>sliding</a:t>
            </a:r>
            <a:r>
              <a:rPr lang="fr-FR" sz="2400" dirty="0" smtClean="0"/>
              <a:t>.</a:t>
            </a:r>
          </a:p>
          <a:p>
            <a:pPr eaLnBrk="1" hangingPunct="1"/>
            <a:r>
              <a:rPr lang="fr-FR" sz="2400" dirty="0" err="1" smtClean="0"/>
              <a:t>Topological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defects</a:t>
            </a:r>
            <a:r>
              <a:rPr lang="fr-FR" sz="2400" dirty="0" smtClean="0"/>
              <a:t>: solitons, dislocations. </a:t>
            </a:r>
          </a:p>
          <a:p>
            <a:pPr eaLnBrk="1" hangingPunct="1"/>
            <a:r>
              <a:rPr lang="fr-FR" sz="2400" dirty="0" err="1" smtClean="0"/>
              <a:t>Current</a:t>
            </a:r>
            <a:r>
              <a:rPr lang="fr-FR" sz="2400" dirty="0" smtClean="0"/>
              <a:t> conversion </a:t>
            </a:r>
            <a:r>
              <a:rPr lang="fr-FR" sz="2400" dirty="0" err="1" smtClean="0"/>
              <a:t>among</a:t>
            </a:r>
            <a:r>
              <a:rPr lang="fr-FR" sz="2400" dirty="0" smtClean="0"/>
              <a:t> .</a:t>
            </a:r>
          </a:p>
          <a:p>
            <a:pPr eaLnBrk="1" hangingPunct="1"/>
            <a:r>
              <a:rPr lang="en-US" sz="2400" dirty="0" smtClean="0"/>
              <a:t>Phase slips as </a:t>
            </a:r>
            <a:r>
              <a:rPr lang="en-US" sz="2400" dirty="0" err="1" smtClean="0"/>
              <a:t>instanons</a:t>
            </a:r>
            <a:r>
              <a:rPr lang="en-US" sz="2400" dirty="0" smtClean="0"/>
              <a:t>.</a:t>
            </a:r>
            <a:endParaRPr lang="fr-FR" sz="2400" dirty="0" smtClean="0"/>
          </a:p>
          <a:p>
            <a:pPr eaLnBrk="1" hangingPunct="1">
              <a:buNone/>
            </a:pPr>
            <a:endParaRPr lang="fr-FR" sz="2400" dirty="0" smtClean="0"/>
          </a:p>
          <a:p>
            <a:pPr eaLnBrk="1" hangingPunct="1">
              <a:buNone/>
            </a:pPr>
            <a:r>
              <a:rPr lang="fr-FR" sz="2400" dirty="0" smtClean="0"/>
              <a:t>Attend the talk by Natasha Kirova </a:t>
            </a:r>
            <a:r>
              <a:rPr lang="fr-FR" sz="2400" dirty="0" err="1" smtClean="0"/>
              <a:t>at</a:t>
            </a:r>
            <a:r>
              <a:rPr lang="fr-FR" sz="2400" dirty="0" smtClean="0"/>
              <a:t> the </a:t>
            </a:r>
            <a:r>
              <a:rPr lang="fr-FR" sz="2400" dirty="0" err="1" smtClean="0"/>
              <a:t>APCTP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211960" y="692696"/>
          <a:ext cx="2951163" cy="576610"/>
        </p:xfrm>
        <a:graphic>
          <a:graphicData uri="http://schemas.openxmlformats.org/presentationml/2006/ole">
            <p:oleObj spid="_x0000_s505858" name="Equation" r:id="rId3" imgW="1016000" imgH="24130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81013" y="4149725"/>
          <a:ext cx="7762875" cy="1085850"/>
        </p:xfrm>
        <a:graphic>
          <a:graphicData uri="http://schemas.openxmlformats.org/presentationml/2006/ole">
            <p:oleObj spid="_x0000_s505859" name="Équation" r:id="rId4" imgW="3327120" imgH="457200" progId="Equation.3">
              <p:embed/>
            </p:oleObj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71011"/>
            <a:ext cx="9183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ja-JP" sz="2400" dirty="0">
                <a:ea typeface="MS Mincho" pitchFamily="49" charset="-128"/>
              </a:rPr>
              <a:t>Incommensurate Charge (Spin</a:t>
            </a:r>
            <a:r>
              <a:rPr lang="en-US" altLang="ja-JP" sz="2400" dirty="0" smtClean="0">
                <a:ea typeface="MS Mincho" pitchFamily="49" charset="-128"/>
              </a:rPr>
              <a:t>) Density </a:t>
            </a:r>
            <a:r>
              <a:rPr lang="en-US" altLang="ja-JP" sz="2400" dirty="0">
                <a:ea typeface="MS Mincho" pitchFamily="49" charset="-128"/>
              </a:rPr>
              <a:t>Wave – </a:t>
            </a:r>
            <a:r>
              <a:rPr lang="en-US" altLang="ja-JP" sz="2400" dirty="0" smtClean="0">
                <a:ea typeface="MS Mincho" pitchFamily="49" charset="-128"/>
              </a:rPr>
              <a:t>CDW, SDW  </a:t>
            </a:r>
            <a:endParaRPr lang="en-US" altLang="ja-JP" sz="2400" dirty="0">
              <a:ea typeface="MS Mincho" pitchFamily="49" charset="-128"/>
            </a:endParaRPr>
          </a:p>
          <a:p>
            <a:r>
              <a:rPr lang="en-US" altLang="ja-JP" sz="2400" dirty="0">
                <a:ea typeface="MS Mincho" pitchFamily="49" charset="-128"/>
              </a:rPr>
              <a:t> --	simplest sliding crystal	</a:t>
            </a:r>
            <a:endParaRPr lang="en-US" altLang="ja-JP" sz="1800" dirty="0">
              <a:ea typeface="MS PGothic" pitchFamily="34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412776"/>
            <a:ext cx="9144000" cy="230832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ja-JP" sz="2400" dirty="0">
                <a:ea typeface="MS Mincho" pitchFamily="49" charset="-128"/>
              </a:rPr>
              <a:t>CDW specific versus universal notations:</a:t>
            </a:r>
            <a:endParaRPr lang="fr-FR" altLang="ja-JP" sz="900" dirty="0">
              <a:ea typeface="MS PGothic" pitchFamily="34" charset="-128"/>
            </a:endParaRPr>
          </a:p>
          <a:p>
            <a:pPr eaLnBrk="0" hangingPunct="0"/>
            <a:r>
              <a:rPr lang="en-US" altLang="ja-JP" sz="2400" dirty="0" err="1">
                <a:ea typeface="MS Mincho" pitchFamily="49" charset="-128"/>
              </a:rPr>
              <a:t>currnt</a:t>
            </a:r>
            <a:r>
              <a:rPr lang="en-US" altLang="ja-JP" sz="2400" dirty="0">
                <a:ea typeface="MS Mincho" pitchFamily="49" charset="-128"/>
              </a:rPr>
              <a:t> 			</a:t>
            </a:r>
            <a:r>
              <a:rPr lang="en-US" altLang="ja-JP" sz="2400" i="1" dirty="0">
                <a:ea typeface="MS Mincho" pitchFamily="49" charset="-128"/>
              </a:rPr>
              <a:t>I</a:t>
            </a:r>
            <a:r>
              <a:rPr lang="en-US" altLang="ja-JP" sz="2400" dirty="0">
                <a:ea typeface="MS Mincho" pitchFamily="49" charset="-128"/>
              </a:rPr>
              <a:t> 	– 	velocity 		</a:t>
            </a:r>
            <a:r>
              <a:rPr lang="en-US" altLang="ja-JP" sz="2400" i="1" dirty="0">
                <a:ea typeface="MS Mincho" pitchFamily="49" charset="-128"/>
              </a:rPr>
              <a:t>v=</a:t>
            </a:r>
            <a:r>
              <a:rPr lang="en-US" altLang="ja-JP" sz="2400" dirty="0">
                <a:ea typeface="MS Mincho" pitchFamily="49" charset="-128"/>
              </a:rPr>
              <a:t> </a:t>
            </a:r>
            <a:r>
              <a:rPr lang="en-US" altLang="ja-JP" sz="2400" dirty="0">
                <a:ea typeface="MS Mincho" pitchFamily="49" charset="-128"/>
                <a:sym typeface="Symbol" pitchFamily="18" charset="2"/>
              </a:rPr>
              <a:t></a:t>
            </a:r>
            <a:r>
              <a:rPr lang="en-US" altLang="ja-JP" sz="2400" dirty="0">
                <a:ea typeface="MS Mincho" pitchFamily="49" charset="-128"/>
              </a:rPr>
              <a:t>φ/</a:t>
            </a:r>
            <a:r>
              <a:rPr lang="en-US" altLang="ja-JP" sz="2400" dirty="0">
                <a:ea typeface="MS Mincho" pitchFamily="49" charset="-128"/>
                <a:sym typeface="Symbol" pitchFamily="18" charset="2"/>
              </a:rPr>
              <a:t></a:t>
            </a:r>
            <a:r>
              <a:rPr lang="en-US" altLang="ja-JP" sz="2400" dirty="0">
                <a:ea typeface="MS Mincho" pitchFamily="49" charset="-128"/>
              </a:rPr>
              <a:t>t</a:t>
            </a:r>
            <a:endParaRPr lang="fr-FR" altLang="ja-JP" sz="900" dirty="0">
              <a:ea typeface="MS PGothic" pitchFamily="34" charset="-128"/>
              <a:sym typeface="Symbol" pitchFamily="18" charset="2"/>
            </a:endParaRPr>
          </a:p>
          <a:p>
            <a:pPr eaLnBrk="0" hangingPunct="0"/>
            <a:r>
              <a:rPr lang="en-US" altLang="ja-JP" sz="2400" dirty="0">
                <a:ea typeface="MS Mincho" pitchFamily="49" charset="-128"/>
                <a:sym typeface="Symbol" pitchFamily="18" charset="2"/>
              </a:rPr>
              <a:t>electric field 		</a:t>
            </a:r>
            <a:r>
              <a:rPr lang="en-US" altLang="ja-JP" sz="2400" i="1" dirty="0">
                <a:ea typeface="MS Mincho" pitchFamily="49" charset="-128"/>
                <a:sym typeface="Symbol" pitchFamily="18" charset="2"/>
              </a:rPr>
              <a:t>E</a:t>
            </a:r>
            <a:r>
              <a:rPr lang="en-US" altLang="ja-JP" sz="2400" dirty="0">
                <a:ea typeface="MS Mincho" pitchFamily="49" charset="-128"/>
                <a:sym typeface="Symbol" pitchFamily="18" charset="2"/>
              </a:rPr>
              <a:t> 	– 	driving force 		</a:t>
            </a:r>
            <a:r>
              <a:rPr lang="en-US" altLang="ja-JP" sz="2400" i="1" dirty="0">
                <a:ea typeface="MS Mincho" pitchFamily="49" charset="-128"/>
                <a:sym typeface="Symbol" pitchFamily="18" charset="2"/>
              </a:rPr>
              <a:t>f</a:t>
            </a:r>
            <a:r>
              <a:rPr lang="en-US" altLang="ja-JP" sz="2400" dirty="0">
                <a:ea typeface="MS Mincho" pitchFamily="49" charset="-128"/>
                <a:sym typeface="Symbol" pitchFamily="18" charset="2"/>
              </a:rPr>
              <a:t> </a:t>
            </a:r>
            <a:endParaRPr lang="fr-FR" altLang="ja-JP" sz="900" dirty="0">
              <a:ea typeface="MS PGothic" pitchFamily="34" charset="-128"/>
              <a:sym typeface="Symbol" pitchFamily="18" charset="2"/>
            </a:endParaRPr>
          </a:p>
          <a:p>
            <a:pPr eaLnBrk="0" hangingPunct="0"/>
            <a:r>
              <a:rPr lang="en-US" altLang="ja-JP" sz="2400" dirty="0">
                <a:ea typeface="MS Mincho" pitchFamily="49" charset="-128"/>
                <a:sym typeface="Symbol" pitchFamily="18" charset="2"/>
              </a:rPr>
              <a:t>phase 		φ	-- 	displacement  	</a:t>
            </a:r>
            <a:r>
              <a:rPr lang="en-US" altLang="ja-JP" sz="2400" i="1" dirty="0">
                <a:ea typeface="MS Mincho" pitchFamily="49" charset="-128"/>
                <a:sym typeface="Symbol" pitchFamily="18" charset="2"/>
              </a:rPr>
              <a:t>u</a:t>
            </a:r>
            <a:endParaRPr lang="fr-FR" altLang="ja-JP" sz="900" dirty="0">
              <a:ea typeface="MS PGothic" pitchFamily="34" charset="-128"/>
              <a:sym typeface="Symbol" pitchFamily="18" charset="2"/>
            </a:endParaRPr>
          </a:p>
          <a:p>
            <a:pPr eaLnBrk="0" hangingPunct="0"/>
            <a:r>
              <a:rPr lang="en-US" altLang="ja-JP" sz="2400" dirty="0">
                <a:ea typeface="MS Mincho" pitchFamily="49" charset="-128"/>
                <a:sym typeface="Symbol" pitchFamily="18" charset="2"/>
              </a:rPr>
              <a:t>susceptibility		</a:t>
            </a:r>
            <a:r>
              <a:rPr lang="en-US" altLang="ja-JP" sz="2400" dirty="0" smtClean="0">
                <a:ea typeface="MS Mincho" pitchFamily="49" charset="-128"/>
                <a:sym typeface="Symbol" pitchFamily="18" charset="2"/>
              </a:rPr>
              <a:t> ~</a:t>
            </a:r>
            <a:r>
              <a:rPr lang="en-US" altLang="ja-JP" sz="2400" dirty="0" smtClean="0">
                <a:ea typeface="MS Mincho" pitchFamily="49" charset="-128"/>
              </a:rPr>
              <a:t> φ /</a:t>
            </a:r>
            <a:r>
              <a:rPr lang="en-US" altLang="ja-JP" sz="2400" dirty="0" smtClean="0">
                <a:ea typeface="MS Mincho" pitchFamily="49" charset="-128"/>
                <a:sym typeface="Symbol" pitchFamily="18" charset="2"/>
              </a:rPr>
              <a:t>E</a:t>
            </a:r>
            <a:r>
              <a:rPr lang="en-US" altLang="ja-JP" sz="2400" dirty="0" smtClean="0">
                <a:ea typeface="MS Mincho" pitchFamily="49" charset="-128"/>
              </a:rPr>
              <a:t> </a:t>
            </a:r>
            <a:r>
              <a:rPr lang="en-US" altLang="ja-JP" sz="2400" dirty="0">
                <a:ea typeface="MS Mincho" pitchFamily="49" charset="-128"/>
              </a:rPr>
              <a:t>	</a:t>
            </a:r>
            <a:r>
              <a:rPr lang="en-US" altLang="ja-JP" sz="2400" dirty="0" smtClean="0">
                <a:ea typeface="MS Mincho" pitchFamily="49" charset="-128"/>
                <a:sym typeface="Symbol" pitchFamily="18" charset="2"/>
              </a:rPr>
              <a:t>response </a:t>
            </a:r>
            <a:r>
              <a:rPr lang="en-US" altLang="ja-JP" sz="2400" dirty="0">
                <a:ea typeface="MS Mincho" pitchFamily="49" charset="-128"/>
                <a:sym typeface="Symbol" pitchFamily="18" charset="2"/>
              </a:rPr>
              <a:t>		</a:t>
            </a:r>
            <a:r>
              <a:rPr lang="en-US" altLang="ja-JP" sz="2400" dirty="0">
                <a:ea typeface="MS Mincho" pitchFamily="49" charset="-128"/>
              </a:rPr>
              <a:t> </a:t>
            </a:r>
            <a:r>
              <a:rPr lang="en-US" altLang="ja-JP" sz="2400" dirty="0" smtClean="0">
                <a:ea typeface="MS Mincho" pitchFamily="49" charset="-128"/>
              </a:rPr>
              <a:t>u </a:t>
            </a:r>
            <a:r>
              <a:rPr lang="en-US" altLang="ja-JP" sz="2400" dirty="0">
                <a:ea typeface="MS Mincho" pitchFamily="49" charset="-128"/>
              </a:rPr>
              <a:t>/</a:t>
            </a:r>
            <a:r>
              <a:rPr lang="en-US" altLang="ja-JP" sz="2400" dirty="0">
                <a:ea typeface="MS Mincho" pitchFamily="49" charset="-128"/>
                <a:sym typeface="Symbol" pitchFamily="18" charset="2"/>
              </a:rPr>
              <a:t></a:t>
            </a:r>
            <a:r>
              <a:rPr lang="en-US" altLang="ja-JP" sz="2400" dirty="0">
                <a:ea typeface="MS Mincho" pitchFamily="49" charset="-128"/>
              </a:rPr>
              <a:t>f</a:t>
            </a:r>
            <a:r>
              <a:rPr lang="en-US" altLang="ja-JP" sz="2400" dirty="0">
                <a:ea typeface="MS Mincho" pitchFamily="49" charset="-128"/>
                <a:sym typeface="Symbol" pitchFamily="18" charset="2"/>
              </a:rPr>
              <a:t>	</a:t>
            </a:r>
            <a:endParaRPr lang="fr-FR" altLang="ja-JP" sz="900" dirty="0">
              <a:ea typeface="MS PGothic" pitchFamily="34" charset="-128"/>
              <a:sym typeface="Symbol" pitchFamily="18" charset="2"/>
            </a:endParaRPr>
          </a:p>
          <a:p>
            <a:pPr eaLnBrk="0" hangingPunct="0"/>
            <a:r>
              <a:rPr lang="en-US" altLang="ja-JP" sz="2400" dirty="0" smtClean="0">
                <a:ea typeface="MS Mincho" pitchFamily="49" charset="-128"/>
                <a:sym typeface="Symbol" pitchFamily="18" charset="2"/>
              </a:rPr>
              <a:t>Energy:  elastic from strains </a:t>
            </a:r>
            <a:r>
              <a:rPr lang="en-US" altLang="ja-JP" sz="2400" dirty="0" smtClean="0">
                <a:ea typeface="MS Mincho" pitchFamily="49" charset="-128"/>
                <a:sym typeface="Symbol"/>
              </a:rPr>
              <a:t></a:t>
            </a:r>
            <a:r>
              <a:rPr lang="el-GR" altLang="ja-JP" sz="2400" dirty="0" smtClean="0">
                <a:ea typeface="MS Mincho" pitchFamily="49" charset="-128"/>
                <a:sym typeface="Symbol"/>
              </a:rPr>
              <a:t>φ</a:t>
            </a:r>
            <a:r>
              <a:rPr lang="en-US" altLang="ja-JP" sz="2400" dirty="0" smtClean="0">
                <a:ea typeface="MS Mincho" pitchFamily="49" charset="-128"/>
                <a:sym typeface="Symbol" pitchFamily="18" charset="2"/>
              </a:rPr>
              <a:t>, </a:t>
            </a:r>
            <a:r>
              <a:rPr lang="en-US" altLang="ja-JP" sz="2400" dirty="0">
                <a:ea typeface="MS Mincho" pitchFamily="49" charset="-128"/>
                <a:sym typeface="Symbol" pitchFamily="18" charset="2"/>
              </a:rPr>
              <a:t>pinning, driving :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79387" y="5622339"/>
            <a:ext cx="8964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ja-JP" sz="2400" dirty="0">
                <a:ea typeface="MS Mincho" pitchFamily="49" charset="-128"/>
              </a:rPr>
              <a:t> </a:t>
            </a:r>
            <a:r>
              <a:rPr lang="en-US" altLang="ja-JP" sz="2400" dirty="0" smtClean="0">
                <a:ea typeface="MS Mincho" pitchFamily="49" charset="-128"/>
              </a:rPr>
              <a:t>Deep relation to the common friction phenomenon +</a:t>
            </a:r>
            <a:br>
              <a:rPr lang="en-US" altLang="ja-JP" sz="2400" dirty="0" smtClean="0">
                <a:ea typeface="MS Mincho" pitchFamily="49" charset="-128"/>
              </a:rPr>
            </a:br>
            <a:r>
              <a:rPr lang="en-US" altLang="ja-JP" sz="2400" i="1" dirty="0" smtClean="0">
                <a:ea typeface="MS Mincho" pitchFamily="49" charset="-128"/>
              </a:rPr>
              <a:t>particularities from the  </a:t>
            </a:r>
            <a:r>
              <a:rPr lang="en-US" altLang="ja-JP" sz="2400" i="1" dirty="0">
                <a:ea typeface="MS Mincho" pitchFamily="49" charset="-128"/>
              </a:rPr>
              <a:t>periodicity mapping </a:t>
            </a:r>
            <a:r>
              <a:rPr lang="en-US" altLang="ja-JP" sz="2400" dirty="0">
                <a:ea typeface="MS Mincho" pitchFamily="49" charset="-128"/>
              </a:rPr>
              <a:t>φ= φ+2</a:t>
            </a:r>
            <a:r>
              <a:rPr lang="en-US" altLang="ja-JP" sz="2400" dirty="0" smtClean="0">
                <a:ea typeface="MS Mincho" pitchFamily="49" charset="-128"/>
                <a:sym typeface="Symbol" pitchFamily="18" charset="2"/>
              </a:rPr>
              <a:t></a:t>
            </a:r>
            <a:endParaRPr lang="en-US" altLang="ja-JP" sz="2400" dirty="0">
              <a:ea typeface="MS Mincho" pitchFamily="49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747864" cy="33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2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6632"/>
            <a:ext cx="3505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26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3743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9761" name="Object 1"/>
          <p:cNvGraphicFramePr>
            <a:graphicFrameLocks noChangeAspect="1"/>
          </p:cNvGraphicFramePr>
          <p:nvPr/>
        </p:nvGraphicFramePr>
        <p:xfrm>
          <a:off x="116234" y="5938663"/>
          <a:ext cx="6904038" cy="874713"/>
        </p:xfrm>
        <a:graphic>
          <a:graphicData uri="http://schemas.openxmlformats.org/presentationml/2006/ole">
            <p:oleObj spid="_x0000_s629761" name="Équation" r:id="rId6" imgW="2958840" imgH="36828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67544" y="3789040"/>
            <a:ext cx="3863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Differential resistance,</a:t>
            </a:r>
            <a:br>
              <a:rPr lang="en-US" sz="2400" dirty="0" smtClean="0"/>
            </a:br>
            <a:r>
              <a:rPr lang="en-US" sz="2400" dirty="0" smtClean="0"/>
              <a:t>universal conductance,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spectrum of the generated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periodic signal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707904" y="5085184"/>
            <a:ext cx="1512168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115616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3707904" y="2204864"/>
            <a:ext cx="122413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-4318000" y="46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7652" name="Picture 4" descr="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46038"/>
            <a:ext cx="5514976" cy="5687218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716463" y="-1588"/>
            <a:ext cx="4427537" cy="62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ja-JP" sz="2400" dirty="0">
                <a:ea typeface="MS Mincho" pitchFamily="49" charset="-128"/>
              </a:rPr>
              <a:t>Single model fits of theoretical  </a:t>
            </a:r>
            <a:r>
              <a:rPr lang="en-US" altLang="ja-JP" sz="2400" i="1" dirty="0">
                <a:ea typeface="MS Mincho" pitchFamily="49" charset="-128"/>
              </a:rPr>
              <a:t>v(f)</a:t>
            </a:r>
            <a:r>
              <a:rPr lang="en-US" altLang="ja-JP" sz="2400" dirty="0">
                <a:ea typeface="MS Mincho" pitchFamily="49" charset="-128"/>
              </a:rPr>
              <a:t> to experimental I-V curve (</a:t>
            </a:r>
            <a:r>
              <a:rPr lang="en-US" altLang="ja-JP" sz="2400" i="1" dirty="0">
                <a:ea typeface="MS Mincho" pitchFamily="49" charset="-128"/>
              </a:rPr>
              <a:t>Ogawa, </a:t>
            </a:r>
            <a:r>
              <a:rPr lang="en-US" altLang="ja-JP" sz="2400" i="1" dirty="0" err="1">
                <a:ea typeface="MS Mincho" pitchFamily="49" charset="-128"/>
              </a:rPr>
              <a:t>Miyano</a:t>
            </a:r>
            <a:r>
              <a:rPr lang="en-US" altLang="ja-JP" sz="2400" i="1" dirty="0">
                <a:ea typeface="MS Mincho" pitchFamily="49" charset="-128"/>
              </a:rPr>
              <a:t>, </a:t>
            </a:r>
            <a:r>
              <a:rPr lang="en-US" altLang="ja-JP" sz="2400" i="1" dirty="0" err="1">
                <a:ea typeface="MS Mincho" pitchFamily="49" charset="-128"/>
              </a:rPr>
              <a:t>S.B.</a:t>
            </a:r>
            <a:r>
              <a:rPr lang="en-US" altLang="ja-JP" sz="2400" dirty="0">
                <a:ea typeface="MS Mincho" pitchFamily="49" charset="-128"/>
              </a:rPr>
              <a:t>) </a:t>
            </a:r>
          </a:p>
          <a:p>
            <a:r>
              <a:rPr lang="en-US" altLang="ja-JP" sz="2400" dirty="0">
                <a:ea typeface="MS Mincho" pitchFamily="49" charset="-128"/>
              </a:rPr>
              <a:t>Works through three regimes. </a:t>
            </a:r>
            <a:endParaRPr lang="fr-FR" altLang="ja-JP" sz="900" dirty="0">
              <a:ea typeface="MS PGothic" pitchFamily="34" charset="-128"/>
            </a:endParaRPr>
          </a:p>
          <a:p>
            <a:pPr eaLnBrk="0" hangingPunct="0"/>
            <a:endParaRPr lang="en-US" altLang="ja-JP" sz="1200" dirty="0">
              <a:ea typeface="MS Mincho" pitchFamily="49" charset="-128"/>
            </a:endParaRPr>
          </a:p>
          <a:p>
            <a:pPr eaLnBrk="0" hangingPunct="0"/>
            <a:r>
              <a:rPr lang="en-US" altLang="ja-JP" sz="2400" dirty="0">
                <a:ea typeface="MS Mincho" pitchFamily="49" charset="-128"/>
              </a:rPr>
              <a:t>1. Middle part : regime </a:t>
            </a:r>
            <a:r>
              <a:rPr lang="en-US" altLang="ja-JP" sz="2400" b="1" i="1" dirty="0" err="1">
                <a:ea typeface="MS Mincho" pitchFamily="49" charset="-128"/>
              </a:rPr>
              <a:t>f~</a:t>
            </a:r>
            <a:r>
              <a:rPr lang="en-US" altLang="ja-JP" sz="2400" b="1" dirty="0" err="1">
                <a:ea typeface="MS Mincho" pitchFamily="49" charset="-128"/>
              </a:rPr>
              <a:t>log</a:t>
            </a:r>
            <a:r>
              <a:rPr lang="en-US" altLang="ja-JP" sz="2400" b="1" i="1" dirty="0" err="1">
                <a:ea typeface="MS Mincho" pitchFamily="49" charset="-128"/>
              </a:rPr>
              <a:t>v</a:t>
            </a:r>
            <a:r>
              <a:rPr lang="en-US" altLang="ja-JP" sz="2400" dirty="0">
                <a:ea typeface="MS Mincho" pitchFamily="49" charset="-128"/>
              </a:rPr>
              <a:t>. </a:t>
            </a:r>
            <a:endParaRPr lang="fr-FR" altLang="ja-JP" sz="900" dirty="0">
              <a:ea typeface="MS PGothic" pitchFamily="34" charset="-128"/>
            </a:endParaRPr>
          </a:p>
          <a:p>
            <a:pPr eaLnBrk="0" hangingPunct="0"/>
            <a:endParaRPr lang="en-US" altLang="ja-JP" sz="1200" dirty="0">
              <a:ea typeface="MS Mincho" pitchFamily="49" charset="-128"/>
            </a:endParaRPr>
          </a:p>
          <a:p>
            <a:pPr eaLnBrk="0" hangingPunct="0"/>
            <a:r>
              <a:rPr lang="en-US" altLang="ja-JP" sz="2400" dirty="0">
                <a:ea typeface="MS Mincho" pitchFamily="49" charset="-128"/>
              </a:rPr>
              <a:t>2. Left part, if plotted in the normal scale, - linear law </a:t>
            </a:r>
            <a:r>
              <a:rPr lang="en-US" altLang="ja-JP" sz="2400" b="1" i="1" dirty="0" err="1">
                <a:ea typeface="MS Mincho" pitchFamily="49" charset="-128"/>
              </a:rPr>
              <a:t>f~v</a:t>
            </a:r>
            <a:r>
              <a:rPr lang="en-US" altLang="ja-JP" sz="2400" dirty="0">
                <a:ea typeface="MS Mincho" pitchFamily="49" charset="-128"/>
              </a:rPr>
              <a:t>. </a:t>
            </a:r>
            <a:endParaRPr lang="fr-FR" altLang="ja-JP" sz="900" dirty="0">
              <a:ea typeface="MS PGothic" pitchFamily="34" charset="-128"/>
            </a:endParaRPr>
          </a:p>
          <a:p>
            <a:pPr eaLnBrk="0" hangingPunct="0"/>
            <a:r>
              <a:rPr lang="en-US" altLang="ja-JP" sz="2400" dirty="0">
                <a:ea typeface="MS Mincho" pitchFamily="49" charset="-128"/>
              </a:rPr>
              <a:t/>
            </a:r>
            <a:br>
              <a:rPr lang="en-US" altLang="ja-JP" sz="2400" dirty="0">
                <a:ea typeface="MS Mincho" pitchFamily="49" charset="-128"/>
              </a:rPr>
            </a:br>
            <a:r>
              <a:rPr lang="en-US" altLang="ja-JP" sz="2400" dirty="0">
                <a:ea typeface="MS Mincho" pitchFamily="49" charset="-128"/>
              </a:rPr>
              <a:t>3. Right part: sharp upturn discriminates in favor of the high strengths – unrestricted </a:t>
            </a:r>
            <a:r>
              <a:rPr lang="en-US" altLang="ja-JP" sz="2400" dirty="0" err="1">
                <a:ea typeface="MS Mincho" pitchFamily="49" charset="-128"/>
              </a:rPr>
              <a:t>bistability</a:t>
            </a:r>
            <a:r>
              <a:rPr lang="en-US" altLang="ja-JP" sz="2400" dirty="0">
                <a:ea typeface="MS Mincho" pitchFamily="49" charset="-128"/>
              </a:rPr>
              <a:t> </a:t>
            </a:r>
            <a:r>
              <a:rPr lang="en-US" altLang="ja-JP" sz="2400" b="1" i="1" dirty="0">
                <a:ea typeface="MS Mincho" pitchFamily="49" charset="-128"/>
              </a:rPr>
              <a:t>f=</a:t>
            </a:r>
            <a:r>
              <a:rPr lang="en-US" altLang="ja-JP" sz="2400" b="1" i="1" dirty="0" err="1">
                <a:ea typeface="MS Mincho" pitchFamily="49" charset="-128"/>
              </a:rPr>
              <a:t>f</a:t>
            </a:r>
            <a:r>
              <a:rPr lang="en-US" altLang="ja-JP" sz="2400" b="1" i="1" baseline="-30000" dirty="0" err="1">
                <a:ea typeface="MS Mincho" pitchFamily="49" charset="-128"/>
              </a:rPr>
              <a:t>max</a:t>
            </a:r>
            <a:r>
              <a:rPr lang="en-US" altLang="ja-JP" sz="2400" b="1" i="1" dirty="0" err="1">
                <a:ea typeface="MS Mincho" pitchFamily="49" charset="-128"/>
              </a:rPr>
              <a:t>-cnst</a:t>
            </a:r>
            <a:r>
              <a:rPr lang="en-US" altLang="ja-JP" sz="2400" b="1" i="1" dirty="0">
                <a:ea typeface="MS Mincho" pitchFamily="49" charset="-128"/>
              </a:rPr>
              <a:t>/v</a:t>
            </a:r>
            <a:r>
              <a:rPr lang="en-US" altLang="ja-JP" sz="2400" dirty="0">
                <a:ea typeface="MS Mincho" pitchFamily="49" charset="-128"/>
              </a:rPr>
              <a:t>. </a:t>
            </a:r>
            <a:endParaRPr lang="fr-FR" altLang="ja-JP" sz="900" dirty="0">
              <a:ea typeface="MS PGothic" pitchFamily="34" charset="-128"/>
            </a:endParaRPr>
          </a:p>
          <a:p>
            <a:pPr eaLnBrk="0" hangingPunct="0"/>
            <a:endParaRPr lang="en-US" altLang="ja-JP" sz="2400" i="1" dirty="0">
              <a:ea typeface="MS Mincho" pitchFamily="49" charset="-128"/>
            </a:endParaRPr>
          </a:p>
          <a:p>
            <a:pPr eaLnBrk="0" hangingPunct="0"/>
            <a:r>
              <a:rPr lang="en-US" altLang="ja-JP" sz="2400" i="1" dirty="0">
                <a:ea typeface="MS Mincho" pitchFamily="49" charset="-128"/>
              </a:rPr>
              <a:t>Curvature sign changing at low v is an artifact of logarithmic rescaling of the current axis.</a:t>
            </a:r>
            <a:endParaRPr lang="en-US" altLang="ja-JP" sz="1800" dirty="0">
              <a:ea typeface="MS PGothic" pitchFamily="34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5949280"/>
            <a:ext cx="4079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ja-JP" sz="2000" i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 review: </a:t>
            </a:r>
            <a:r>
              <a:rPr lang="fr-FR" altLang="ja-JP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S. B. and T. </a:t>
            </a:r>
            <a:r>
              <a:rPr lang="en-US" altLang="ja-JP" sz="200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Nattermann</a:t>
            </a:r>
            <a:endParaRPr lang="fr-FR" altLang="ja-JP" sz="2000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lvl="0"/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Advances in Physics, 53 (2004)</a:t>
            </a:r>
            <a:endParaRPr lang="en-US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332656"/>
            <a:ext cx="6789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		The models</a:t>
            </a:r>
          </a:p>
          <a:p>
            <a:pPr marL="514350" indent="-514350"/>
            <a:r>
              <a:rPr lang="en-US" sz="3200" dirty="0" smtClean="0"/>
              <a:t>Universal symmetry defined models.</a:t>
            </a:r>
          </a:p>
          <a:p>
            <a:pPr marL="514350" indent="-514350"/>
            <a:r>
              <a:rPr lang="en-US" sz="3200" dirty="0" smtClean="0"/>
              <a:t>Lattice models.</a:t>
            </a:r>
          </a:p>
        </p:txBody>
      </p:sp>
      <p:pic>
        <p:nvPicPr>
          <p:cNvPr id="71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146520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1008"/>
            <a:ext cx="5336216" cy="167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1" y="5733256"/>
            <a:ext cx="63670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1187624" y="2276872"/>
          <a:ext cx="6800756" cy="720080"/>
        </p:xfrm>
        <a:graphic>
          <a:graphicData uri="http://schemas.openxmlformats.org/presentationml/2006/ole">
            <p:oleObj spid="_x0000_s719877" name="Équation" r:id="rId6" imgW="21589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871296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Initiated p</a:t>
            </a:r>
            <a:r>
              <a:rPr lang="en-US" sz="2400" dirty="0" smtClean="0">
                <a:latin typeface="+mn-lt"/>
                <a:cs typeface="+mn-cs"/>
              </a:rPr>
              <a:t>aths </a:t>
            </a:r>
            <a:r>
              <a:rPr lang="en-US" sz="2400" dirty="0">
                <a:latin typeface="+mn-lt"/>
                <a:cs typeface="+mn-cs"/>
              </a:rPr>
              <a:t>of material science: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CC0000"/>
                </a:solidFill>
                <a:latin typeface="+mn-lt"/>
                <a:cs typeface="+mn-cs"/>
              </a:rPr>
              <a:t>Inorganic </a:t>
            </a:r>
            <a:r>
              <a:rPr lang="en-US" sz="2400" dirty="0">
                <a:solidFill>
                  <a:srgbClr val="CC0000"/>
                </a:solidFill>
                <a:latin typeface="+mn-lt"/>
                <a:cs typeface="+mn-cs"/>
              </a:rPr>
              <a:t>world of </a:t>
            </a:r>
            <a:r>
              <a:rPr lang="en-US" sz="2400" dirty="0" smtClean="0">
                <a:solidFill>
                  <a:srgbClr val="CC0000"/>
                </a:solidFill>
                <a:latin typeface="+mn-lt"/>
                <a:cs typeface="+mn-cs"/>
              </a:rPr>
              <a:t>d-electrons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  <a:cs typeface="+mn-cs"/>
              </a:rPr>
              <a:t>norganic chains/planes like MX3/MX2 </a:t>
            </a:r>
            <a:br>
              <a:rPr lang="en-US" sz="2400" dirty="0" smtClean="0">
                <a:latin typeface="+mn-lt"/>
                <a:cs typeface="+mn-cs"/>
              </a:rPr>
            </a:br>
            <a:r>
              <a:rPr lang="en-US" sz="2400" dirty="0" smtClean="0">
                <a:latin typeface="+mn-lt"/>
                <a:cs typeface="+mn-cs"/>
              </a:rPr>
              <a:t>(M=</a:t>
            </a:r>
            <a:r>
              <a:rPr lang="en-US" sz="2400" dirty="0" err="1" smtClean="0">
                <a:latin typeface="+mn-lt"/>
                <a:cs typeface="+mn-cs"/>
              </a:rPr>
              <a:t>Nb</a:t>
            </a:r>
            <a:r>
              <a:rPr lang="en-US" sz="2400" dirty="0" smtClean="0">
                <a:latin typeface="+mn-lt"/>
                <a:cs typeface="+mn-cs"/>
              </a:rPr>
              <a:t>, Ta, Ti, Mo; X=S, Se, Te), </a:t>
            </a:r>
            <a:br>
              <a:rPr lang="en-US" sz="2400" dirty="0" smtClean="0">
                <a:latin typeface="+mn-lt"/>
                <a:cs typeface="+mn-cs"/>
              </a:rPr>
            </a:br>
            <a:r>
              <a:rPr lang="en-US" sz="2400" dirty="0" smtClean="0">
                <a:latin typeface="+mn-lt"/>
                <a:cs typeface="+mn-cs"/>
              </a:rPr>
              <a:t>Pt chain compounds, surface structures like for In here at </a:t>
            </a:r>
            <a:r>
              <a:rPr lang="en-US" sz="2400" dirty="0" err="1" smtClean="0">
                <a:latin typeface="+mn-lt"/>
                <a:cs typeface="+mn-cs"/>
              </a:rPr>
              <a:t>CALDES</a:t>
            </a:r>
            <a:endParaRPr lang="en-US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3399"/>
                </a:solidFill>
                <a:latin typeface="+mn-lt"/>
              </a:rPr>
              <a:t>The carbon w</a:t>
            </a:r>
            <a:r>
              <a:rPr lang="en-US" sz="2400" dirty="0" smtClean="0">
                <a:solidFill>
                  <a:srgbClr val="FF3399"/>
                </a:solidFill>
                <a:latin typeface="+mn-lt"/>
                <a:cs typeface="+mn-cs"/>
              </a:rPr>
              <a:t>orld </a:t>
            </a:r>
            <a:r>
              <a:rPr lang="en-US" sz="2400" dirty="0">
                <a:solidFill>
                  <a:srgbClr val="FF3399"/>
                </a:solidFill>
                <a:latin typeface="+mn-lt"/>
                <a:cs typeface="+mn-cs"/>
              </a:rPr>
              <a:t>of pi-conjugated systems:</a:t>
            </a:r>
          </a:p>
          <a:p>
            <a:pPr marL="534988" indent="-5349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n-lt"/>
                <a:cs typeface="+mn-cs"/>
              </a:rPr>
              <a:t>Organic conducting crystals</a:t>
            </a:r>
          </a:p>
          <a:p>
            <a:pPr marL="534988" indent="-5349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n-lt"/>
                <a:cs typeface="+mn-cs"/>
              </a:rPr>
              <a:t>Molecular crystals with a charge transfer</a:t>
            </a:r>
            <a:endParaRPr lang="en-US" sz="2400" dirty="0">
              <a:latin typeface="+mn-lt"/>
              <a:cs typeface="+mn-cs"/>
            </a:endParaRPr>
          </a:p>
          <a:p>
            <a:pPr marL="534988" indent="-5349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n-lt"/>
                <a:cs typeface="+mn-cs"/>
              </a:rPr>
              <a:t>Conjugated </a:t>
            </a:r>
            <a:r>
              <a:rPr lang="en-US" sz="2400" dirty="0">
                <a:latin typeface="+mn-lt"/>
                <a:cs typeface="+mn-cs"/>
              </a:rPr>
              <a:t>polymers</a:t>
            </a:r>
          </a:p>
          <a:p>
            <a:pPr marL="534988" indent="-5349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n-lt"/>
              </a:rPr>
              <a:t>Graphite (</a:t>
            </a:r>
            <a:r>
              <a:rPr lang="en-US" sz="2400" dirty="0" err="1" smtClean="0">
                <a:latin typeface="+mn-lt"/>
              </a:rPr>
              <a:t>intercolated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pPr marL="534988" indent="-5349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2060"/>
                </a:solidFill>
                <a:latin typeface="+mn-lt"/>
                <a:cs typeface="+mn-cs"/>
              </a:rPr>
              <a:t>Fullerenes (Sun born), nano-tubes,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graphene 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4653424"/>
            <a:ext cx="871296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rgbClr val="3366FF"/>
                </a:solidFill>
                <a:latin typeface="+mn-lt"/>
                <a:ea typeface="Times New Roman" pitchFamily="18" charset="0"/>
              </a:rPr>
              <a:t>Looking for</a:t>
            </a:r>
            <a:r>
              <a:rPr lang="en-US" sz="2400" b="1" i="1" dirty="0" smtClean="0">
                <a:latin typeface="+mn-lt"/>
                <a:ea typeface="Times New Roman" pitchFamily="18" charset="0"/>
              </a:rPr>
              <a:t>  high </a:t>
            </a:r>
            <a:r>
              <a:rPr lang="en-US" sz="2400" b="1" i="1" dirty="0" err="1" smtClean="0">
                <a:latin typeface="+mn-lt"/>
                <a:ea typeface="Times New Roman" pitchFamily="18" charset="0"/>
              </a:rPr>
              <a:t>Tc</a:t>
            </a:r>
            <a:r>
              <a:rPr lang="en-US" sz="2400" b="1" i="1" dirty="0" smtClean="0">
                <a:latin typeface="+mn-lt"/>
                <a:ea typeface="Times New Roman" pitchFamily="18" charset="0"/>
              </a:rPr>
              <a:t> superconductivity</a:t>
            </a:r>
            <a:r>
              <a:rPr lang="en-US" sz="2400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</a:rPr>
              <a:t> scientists  found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ea typeface="Times New Roman" pitchFamily="18" charset="0"/>
              </a:rPr>
              <a:t>: </a:t>
            </a:r>
            <a:endParaRPr lang="en-US" sz="2400" dirty="0" smtClean="0">
              <a:latin typeface="+mn-lt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+mn-lt"/>
                <a:ea typeface="Times New Roman" pitchFamily="18" charset="0"/>
              </a:rPr>
              <a:t>Materials with curious  electronic phases:</a:t>
            </a:r>
            <a:br>
              <a:rPr lang="en-US" sz="2400" dirty="0" smtClean="0">
                <a:latin typeface="+mn-lt"/>
                <a:ea typeface="Times New Roman" pitchFamily="18" charset="0"/>
              </a:rPr>
            </a:br>
            <a:r>
              <a:rPr lang="en-US" sz="2400" dirty="0" smtClean="0">
                <a:latin typeface="+mn-lt"/>
                <a:ea typeface="Times New Roman" pitchFamily="18" charset="0"/>
              </a:rPr>
              <a:t>conductors, superconductors, </a:t>
            </a:r>
            <a:r>
              <a:rPr lang="en-US" sz="2400" dirty="0" err="1" smtClean="0">
                <a:latin typeface="+mn-lt"/>
                <a:ea typeface="Times New Roman" pitchFamily="18" charset="0"/>
              </a:rPr>
              <a:t>magnetics</a:t>
            </a:r>
            <a:r>
              <a:rPr lang="en-US" sz="2400" dirty="0" smtClean="0">
                <a:latin typeface="+mn-lt"/>
                <a:ea typeface="Times New Roman" pitchFamily="18" charset="0"/>
              </a:rPr>
              <a:t>, ferroelectrics, </a:t>
            </a:r>
            <a:br>
              <a:rPr lang="en-US" sz="2400" dirty="0" smtClean="0">
                <a:latin typeface="+mn-lt"/>
                <a:ea typeface="Times New Roman" pitchFamily="18" charset="0"/>
              </a:rPr>
            </a:br>
            <a:r>
              <a:rPr lang="en-US" sz="2400" dirty="0" smtClean="0">
                <a:latin typeface="+mn-lt"/>
                <a:ea typeface="Times New Roman" pitchFamily="18" charset="0"/>
              </a:rPr>
              <a:t>charge ordered states, charge/spin density waves,</a:t>
            </a:r>
            <a:br>
              <a:rPr lang="en-US" sz="2400" dirty="0" smtClean="0">
                <a:latin typeface="+mn-lt"/>
                <a:ea typeface="Times New Roman" pitchFamily="18" charset="0"/>
              </a:rPr>
            </a:br>
            <a:r>
              <a:rPr lang="en-US" sz="2400" dirty="0" smtClean="0">
                <a:latin typeface="+mn-lt"/>
                <a:ea typeface="Times New Roman" pitchFamily="18" charset="0"/>
              </a:rPr>
              <a:t>optically and electronically active polymers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Objet 116"/>
          <p:cNvGraphicFramePr>
            <a:graphicFrameLocks noChangeAspect="1"/>
          </p:cNvGraphicFramePr>
          <p:nvPr/>
        </p:nvGraphicFramePr>
        <p:xfrm>
          <a:off x="569913" y="3356992"/>
          <a:ext cx="2755900" cy="1125538"/>
        </p:xfrm>
        <a:graphic>
          <a:graphicData uri="http://schemas.openxmlformats.org/presentationml/2006/ole">
            <p:oleObj spid="_x0000_s633858" name="Équation" r:id="rId3" imgW="1180800" imgH="482400" progId="Equation.3">
              <p:embed/>
            </p:oleObj>
          </a:graphicData>
        </a:graphic>
      </p:graphicFrame>
      <p:graphicFrame>
        <p:nvGraphicFramePr>
          <p:cNvPr id="118" name="Objet 117"/>
          <p:cNvGraphicFramePr>
            <a:graphicFrameLocks noChangeAspect="1"/>
          </p:cNvGraphicFramePr>
          <p:nvPr/>
        </p:nvGraphicFramePr>
        <p:xfrm>
          <a:off x="3854450" y="3861048"/>
          <a:ext cx="1581150" cy="581025"/>
        </p:xfrm>
        <a:graphic>
          <a:graphicData uri="http://schemas.openxmlformats.org/presentationml/2006/ole">
            <p:oleObj spid="_x0000_s633859" name="Équation" r:id="rId4" imgW="622080" imgH="228600" progId="Equation.3">
              <p:embed/>
            </p:oleObj>
          </a:graphicData>
        </a:graphic>
      </p:graphicFrame>
      <p:graphicFrame>
        <p:nvGraphicFramePr>
          <p:cNvPr id="119" name="Objet 118"/>
          <p:cNvGraphicFramePr>
            <a:graphicFrameLocks noChangeAspect="1"/>
          </p:cNvGraphicFramePr>
          <p:nvPr/>
        </p:nvGraphicFramePr>
        <p:xfrm>
          <a:off x="6084168" y="3717032"/>
          <a:ext cx="1825625" cy="635000"/>
        </p:xfrm>
        <a:graphic>
          <a:graphicData uri="http://schemas.openxmlformats.org/presentationml/2006/ole">
            <p:oleObj spid="_x0000_s633860" name="Équation" r:id="rId5" imgW="583920" imgH="203040" progId="Equation.3">
              <p:embed/>
            </p:oleObj>
          </a:graphicData>
        </a:graphic>
      </p:graphicFrame>
      <p:graphicFrame>
        <p:nvGraphicFramePr>
          <p:cNvPr id="120" name="Objet 119"/>
          <p:cNvGraphicFramePr>
            <a:graphicFrameLocks noChangeAspect="1"/>
          </p:cNvGraphicFramePr>
          <p:nvPr/>
        </p:nvGraphicFramePr>
        <p:xfrm>
          <a:off x="3872929" y="3068960"/>
          <a:ext cx="5235575" cy="609600"/>
        </p:xfrm>
        <a:graphic>
          <a:graphicData uri="http://schemas.openxmlformats.org/presentationml/2006/ole">
            <p:oleObj spid="_x0000_s633861" name="Équation" r:id="rId6" imgW="2006280" imgH="228600" progId="Equation.3">
              <p:embed/>
            </p:oleObj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6217542" y="2492896"/>
          <a:ext cx="2674938" cy="488950"/>
        </p:xfrm>
        <a:graphic>
          <a:graphicData uri="http://schemas.openxmlformats.org/presentationml/2006/ole">
            <p:oleObj spid="_x0000_s633862" name="Équation" r:id="rId7" imgW="1180800" imgH="215640" progId="Equation.3">
              <p:embed/>
            </p:oleObj>
          </a:graphicData>
        </a:graphic>
      </p:graphicFrame>
      <p:sp>
        <p:nvSpPr>
          <p:cNvPr id="123" name="Text Box 69"/>
          <p:cNvSpPr txBox="1">
            <a:spLocks noChangeArrowheads="1"/>
          </p:cNvSpPr>
          <p:nvPr/>
        </p:nvSpPr>
        <p:spPr bwMode="auto">
          <a:xfrm>
            <a:off x="0" y="4509120"/>
            <a:ext cx="8964488" cy="2308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dirty="0" smtClean="0"/>
              <a:t>Charge Density Waves - three models in one:</a:t>
            </a:r>
          </a:p>
          <a:p>
            <a:pPr marL="457200" indent="-457200" eaLnBrk="0" hangingPunct="0">
              <a:buAutoNum type="arabicPeriod"/>
            </a:pPr>
            <a:r>
              <a:rPr lang="it-IT" sz="2400" dirty="0" smtClean="0"/>
              <a:t>Half-filled band - 1 e per unit cell,  </a:t>
            </a:r>
            <a:r>
              <a:rPr lang="it-IT" sz="2400" b="1" dirty="0" smtClean="0"/>
              <a:t>±2k</a:t>
            </a:r>
            <a:r>
              <a:rPr lang="it-IT" sz="2400" b="1" baseline="-25000" dirty="0" smtClean="0"/>
              <a:t>F</a:t>
            </a:r>
            <a:r>
              <a:rPr lang="it-IT" sz="2400" b="1" dirty="0" smtClean="0"/>
              <a:t>= ± π/a </a:t>
            </a:r>
            <a:r>
              <a:rPr lang="it-IT" sz="2400" dirty="0" smtClean="0"/>
              <a:t>– </a:t>
            </a:r>
            <a:br>
              <a:rPr lang="it-IT" sz="2400" dirty="0" smtClean="0"/>
            </a:br>
            <a:r>
              <a:rPr lang="it-IT" sz="2400" dirty="0" smtClean="0"/>
              <a:t>the same point  –  only one degree of freedom in </a:t>
            </a:r>
            <a:r>
              <a:rPr lang="el-GR" sz="2400" b="1" dirty="0" smtClean="0"/>
              <a:t>Δ</a:t>
            </a:r>
            <a:r>
              <a:rPr lang="en-US" sz="2400" dirty="0" smtClean="0"/>
              <a:t>; </a:t>
            </a:r>
          </a:p>
          <a:p>
            <a:pPr marL="457200" indent="-457200" eaLnBrk="0" hangingPunct="0">
              <a:buAutoNum type="arabicPeriod"/>
            </a:pPr>
            <a:r>
              <a:rPr lang="en-US" sz="2400" dirty="0" smtClean="0"/>
              <a:t>Incommensurate </a:t>
            </a:r>
            <a:r>
              <a:rPr lang="it-IT" sz="2400" b="1" dirty="0" smtClean="0"/>
              <a:t>2k</a:t>
            </a:r>
            <a:r>
              <a:rPr lang="it-IT" sz="2400" b="1" baseline="-25000" dirty="0" smtClean="0"/>
              <a:t>F </a:t>
            </a:r>
            <a:r>
              <a:rPr lang="en-US" sz="2400" dirty="0" smtClean="0"/>
              <a:t> : complex field </a:t>
            </a:r>
            <a:r>
              <a:rPr lang="el-GR" sz="2400" b="1" dirty="0" smtClean="0"/>
              <a:t>Δ</a:t>
            </a:r>
            <a:r>
              <a:rPr lang="en-US" sz="2400" b="1" dirty="0" smtClean="0"/>
              <a:t>=</a:t>
            </a:r>
            <a:r>
              <a:rPr lang="el-GR" sz="2400" b="1" dirty="0" smtClean="0"/>
              <a:t> Δ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+i</a:t>
            </a:r>
            <a:r>
              <a:rPr lang="el-GR" sz="2400" b="1" dirty="0" smtClean="0"/>
              <a:t> Δ</a:t>
            </a:r>
            <a:r>
              <a:rPr lang="en-US" sz="2400" b="1" baseline="-25000" dirty="0" smtClean="0"/>
              <a:t>2</a:t>
            </a:r>
          </a:p>
          <a:p>
            <a:pPr eaLnBrk="0" hangingPunct="0"/>
            <a:r>
              <a:rPr lang="en-US" sz="2400" dirty="0" smtClean="0"/>
              <a:t>3. Small </a:t>
            </a:r>
            <a:r>
              <a:rPr lang="it-IT" sz="2400" b="1" dirty="0" smtClean="0"/>
              <a:t>2k</a:t>
            </a:r>
            <a:r>
              <a:rPr lang="it-IT" sz="2400" b="1" baseline="-25000" dirty="0" smtClean="0"/>
              <a:t>F</a:t>
            </a:r>
            <a:r>
              <a:rPr lang="it-IT" sz="2400" b="1" dirty="0" smtClean="0"/>
              <a:t> </a:t>
            </a:r>
            <a:r>
              <a:rPr lang="it-IT" sz="2400" dirty="0" smtClean="0"/>
              <a:t>: quadratic dispersion near the band bottom –</a:t>
            </a:r>
            <a:br>
              <a:rPr lang="it-IT" sz="2400" dirty="0" smtClean="0"/>
            </a:br>
            <a:r>
              <a:rPr lang="it-IT" sz="2400" dirty="0" smtClean="0"/>
              <a:t>		Shroedinger rather than Dirac H.</a:t>
            </a:r>
            <a:endParaRPr lang="it-IT" sz="2400" dirty="0"/>
          </a:p>
        </p:txBody>
      </p:sp>
      <p:grpSp>
        <p:nvGrpSpPr>
          <p:cNvPr id="2" name="Groupe 46"/>
          <p:cNvGrpSpPr/>
          <p:nvPr/>
        </p:nvGrpSpPr>
        <p:grpSpPr>
          <a:xfrm>
            <a:off x="179512" y="116632"/>
            <a:ext cx="8564833" cy="2304256"/>
            <a:chOff x="179512" y="116632"/>
            <a:chExt cx="8564833" cy="2304256"/>
          </a:xfrm>
        </p:grpSpPr>
        <p:grpSp>
          <p:nvGrpSpPr>
            <p:cNvPr id="3" name="Groupe 3"/>
            <p:cNvGrpSpPr/>
            <p:nvPr/>
          </p:nvGrpSpPr>
          <p:grpSpPr>
            <a:xfrm>
              <a:off x="548895" y="151398"/>
              <a:ext cx="8195450" cy="2269490"/>
              <a:chOff x="838200" y="2835910"/>
              <a:chExt cx="6626070" cy="2269490"/>
            </a:xfrm>
          </p:grpSpPr>
          <p:sp>
            <p:nvSpPr>
              <p:cNvPr id="5" name="Text Box 56"/>
              <p:cNvSpPr txBox="1">
                <a:spLocks noChangeArrowheads="1"/>
              </p:cNvSpPr>
              <p:nvPr/>
            </p:nvSpPr>
            <p:spPr bwMode="auto">
              <a:xfrm>
                <a:off x="5652120" y="2836168"/>
                <a:ext cx="203548" cy="2343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1200" b="0" dirty="0"/>
                  <a:t>E</a:t>
                </a:r>
              </a:p>
            </p:txBody>
          </p:sp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838200" y="2835910"/>
                <a:ext cx="6626070" cy="2269490"/>
                <a:chOff x="2272" y="7196"/>
                <a:chExt cx="9949" cy="3574"/>
              </a:xfrm>
            </p:grpSpPr>
            <p:sp>
              <p:nvSpPr>
                <p:cNvPr id="7" name="Line 59"/>
                <p:cNvSpPr>
                  <a:spLocks noChangeShapeType="1"/>
                </p:cNvSpPr>
                <p:nvPr/>
              </p:nvSpPr>
              <p:spPr bwMode="auto">
                <a:xfrm>
                  <a:off x="2414" y="9922"/>
                  <a:ext cx="42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Line 60"/>
                <p:cNvSpPr>
                  <a:spLocks noChangeShapeType="1"/>
                </p:cNvSpPr>
                <p:nvPr/>
              </p:nvSpPr>
              <p:spPr bwMode="auto">
                <a:xfrm>
                  <a:off x="4402" y="7650"/>
                  <a:ext cx="0" cy="22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Arc 61"/>
                <p:cNvSpPr>
                  <a:spLocks/>
                </p:cNvSpPr>
                <p:nvPr/>
              </p:nvSpPr>
              <p:spPr bwMode="auto">
                <a:xfrm flipV="1">
                  <a:off x="4401" y="8761"/>
                  <a:ext cx="1136" cy="1162"/>
                </a:xfrm>
                <a:custGeom>
                  <a:avLst/>
                  <a:gdLst>
                    <a:gd name="T0" fmla="*/ 0 w 21600"/>
                    <a:gd name="T1" fmla="*/ 0 h 21626"/>
                    <a:gd name="T2" fmla="*/ 3 w 21600"/>
                    <a:gd name="T3" fmla="*/ 3 h 21626"/>
                    <a:gd name="T4" fmla="*/ 0 w 21600"/>
                    <a:gd name="T5" fmla="*/ 3 h 2162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26"/>
                    <a:gd name="T11" fmla="*/ 21600 w 21600"/>
                    <a:gd name="T12" fmla="*/ 21626 h 216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26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08"/>
                        <a:pt x="21599" y="21617"/>
                        <a:pt x="21599" y="21625"/>
                      </a:cubicBezTo>
                    </a:path>
                    <a:path w="21600" h="21626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08"/>
                        <a:pt x="21599" y="21617"/>
                        <a:pt x="21599" y="2162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" name="Arc 62"/>
                <p:cNvSpPr>
                  <a:spLocks/>
                </p:cNvSpPr>
                <p:nvPr/>
              </p:nvSpPr>
              <p:spPr bwMode="auto">
                <a:xfrm rot="5400000" flipH="1" flipV="1">
                  <a:off x="5449" y="7846"/>
                  <a:ext cx="1171" cy="993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2 h 21600"/>
                    <a:gd name="T4" fmla="*/ 0 w 21600"/>
                    <a:gd name="T5" fmla="*/ 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" name="Arc 63"/>
                <p:cNvSpPr>
                  <a:spLocks/>
                </p:cNvSpPr>
                <p:nvPr/>
              </p:nvSpPr>
              <p:spPr bwMode="auto">
                <a:xfrm flipH="1" flipV="1">
                  <a:off x="3266" y="8739"/>
                  <a:ext cx="1135" cy="1184"/>
                </a:xfrm>
                <a:custGeom>
                  <a:avLst/>
                  <a:gdLst>
                    <a:gd name="T0" fmla="*/ 0 w 21596"/>
                    <a:gd name="T1" fmla="*/ 0 h 21600"/>
                    <a:gd name="T2" fmla="*/ 3 w 21596"/>
                    <a:gd name="T3" fmla="*/ 4 h 21600"/>
                    <a:gd name="T4" fmla="*/ 0 w 21596"/>
                    <a:gd name="T5" fmla="*/ 4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-1" y="0"/>
                      </a:moveTo>
                      <a:cubicBezTo>
                        <a:pt x="11776" y="0"/>
                        <a:pt x="21382" y="9432"/>
                        <a:pt x="21596" y="21206"/>
                      </a:cubicBezTo>
                    </a:path>
                    <a:path w="21596" h="21600" stroke="0" extrusionOk="0">
                      <a:moveTo>
                        <a:pt x="-1" y="0"/>
                      </a:moveTo>
                      <a:cubicBezTo>
                        <a:pt x="11776" y="0"/>
                        <a:pt x="21382" y="9432"/>
                        <a:pt x="21596" y="2120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" name="Arc 64"/>
                <p:cNvSpPr>
                  <a:spLocks/>
                </p:cNvSpPr>
                <p:nvPr/>
              </p:nvSpPr>
              <p:spPr bwMode="auto">
                <a:xfrm rot="16200000" flipV="1">
                  <a:off x="2183" y="7845"/>
                  <a:ext cx="1171" cy="993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2 h 21600"/>
                    <a:gd name="T4" fmla="*/ 0 w 21600"/>
                    <a:gd name="T5" fmla="*/ 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" name="Line 65"/>
                <p:cNvSpPr>
                  <a:spLocks noChangeShapeType="1"/>
                </p:cNvSpPr>
                <p:nvPr/>
              </p:nvSpPr>
              <p:spPr bwMode="auto">
                <a:xfrm>
                  <a:off x="2840" y="8786"/>
                  <a:ext cx="298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66"/>
                <p:cNvSpPr>
                  <a:spLocks noChangeShapeType="1"/>
                </p:cNvSpPr>
                <p:nvPr/>
              </p:nvSpPr>
              <p:spPr bwMode="auto">
                <a:xfrm>
                  <a:off x="5538" y="8786"/>
                  <a:ext cx="0" cy="1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67"/>
                <p:cNvSpPr>
                  <a:spLocks noChangeShapeType="1"/>
                </p:cNvSpPr>
                <p:nvPr/>
              </p:nvSpPr>
              <p:spPr bwMode="auto">
                <a:xfrm>
                  <a:off x="3266" y="9013"/>
                  <a:ext cx="0" cy="1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5175" y="10106"/>
                  <a:ext cx="1077" cy="6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2000" dirty="0" smtClean="0"/>
                    <a:t>π/2a</a:t>
                  </a:r>
                  <a:endParaRPr lang="it-IT" sz="2000" b="0" dirty="0"/>
                </a:p>
              </p:txBody>
            </p:sp>
            <p:sp>
              <p:nvSpPr>
                <p:cNvPr id="1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202" y="7196"/>
                  <a:ext cx="426" cy="36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E</a:t>
                  </a:r>
                </a:p>
              </p:txBody>
            </p:sp>
            <p:sp>
              <p:nvSpPr>
                <p:cNvPr id="19" name="Line 71"/>
                <p:cNvSpPr>
                  <a:spLocks noChangeShapeType="1"/>
                </p:cNvSpPr>
                <p:nvPr/>
              </p:nvSpPr>
              <p:spPr bwMode="auto">
                <a:xfrm>
                  <a:off x="8959" y="8611"/>
                  <a:ext cx="0" cy="14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Arc 74"/>
                <p:cNvSpPr>
                  <a:spLocks/>
                </p:cNvSpPr>
                <p:nvPr/>
              </p:nvSpPr>
              <p:spPr bwMode="auto">
                <a:xfrm flipH="1">
                  <a:off x="11002" y="7822"/>
                  <a:ext cx="658" cy="422"/>
                </a:xfrm>
                <a:custGeom>
                  <a:avLst/>
                  <a:gdLst>
                    <a:gd name="T0" fmla="*/ 0 w 21419"/>
                    <a:gd name="T1" fmla="*/ 0 h 21600"/>
                    <a:gd name="T2" fmla="*/ 9 w 21419"/>
                    <a:gd name="T3" fmla="*/ 0 h 21600"/>
                    <a:gd name="T4" fmla="*/ 0 w 21419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419"/>
                    <a:gd name="T10" fmla="*/ 0 h 21600"/>
                    <a:gd name="T11" fmla="*/ 21419 w 214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19" h="21600" fill="none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</a:path>
                    <a:path w="21419" h="21600" stroke="0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" name="Arc 77"/>
                <p:cNvSpPr>
                  <a:spLocks/>
                </p:cNvSpPr>
                <p:nvPr/>
              </p:nvSpPr>
              <p:spPr bwMode="auto">
                <a:xfrm>
                  <a:off x="7863" y="7954"/>
                  <a:ext cx="604" cy="435"/>
                </a:xfrm>
                <a:custGeom>
                  <a:avLst/>
                  <a:gdLst>
                    <a:gd name="T0" fmla="*/ 0 w 21419"/>
                    <a:gd name="T1" fmla="*/ 0 h 21600"/>
                    <a:gd name="T2" fmla="*/ 9 w 21419"/>
                    <a:gd name="T3" fmla="*/ 0 h 21600"/>
                    <a:gd name="T4" fmla="*/ 0 w 21419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419"/>
                    <a:gd name="T10" fmla="*/ 0 h 21600"/>
                    <a:gd name="T11" fmla="*/ 21419 w 214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19" h="21600" fill="none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</a:path>
                    <a:path w="21419" h="21600" stroke="0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6148" y="7990"/>
                  <a:ext cx="865" cy="5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2000" b="0" dirty="0" smtClean="0"/>
                    <a:t>2k</a:t>
                  </a:r>
                  <a:r>
                    <a:rPr lang="it-IT" sz="2000" b="0" baseline="-25000" dirty="0" smtClean="0"/>
                    <a:t>F</a:t>
                  </a:r>
                  <a:r>
                    <a:rPr lang="it-IT" sz="2000" b="0" dirty="0" smtClean="0"/>
                    <a:t> </a:t>
                  </a:r>
                  <a:endParaRPr lang="it-IT" sz="2000" b="0" dirty="0"/>
                </a:p>
              </p:txBody>
            </p:sp>
            <p:sp>
              <p:nvSpPr>
                <p:cNvPr id="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8336" y="10118"/>
                  <a:ext cx="791" cy="5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2000" b="0" dirty="0"/>
                    <a:t>-k</a:t>
                  </a:r>
                  <a:r>
                    <a:rPr lang="it-IT" sz="2000" b="0" baseline="-25000" dirty="0"/>
                    <a:t>F</a:t>
                  </a:r>
                  <a:endParaRPr lang="it-IT" sz="2000" b="0" dirty="0"/>
                </a:p>
              </p:txBody>
            </p:sp>
            <p:sp>
              <p:nvSpPr>
                <p:cNvPr id="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1325" y="9036"/>
                  <a:ext cx="672" cy="6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2000" b="0" dirty="0">
                      <a:sym typeface="Symbol" pitchFamily="18" charset="2"/>
                    </a:rPr>
                    <a:t></a:t>
                  </a:r>
                  <a:r>
                    <a:rPr lang="it-IT" sz="2000" b="0" baseline="-25000" dirty="0"/>
                    <a:t>F</a:t>
                  </a:r>
                </a:p>
                <a:p>
                  <a:pPr eaLnBrk="0" hangingPunct="0"/>
                  <a:endParaRPr lang="it-IT" sz="1200" b="0" dirty="0"/>
                </a:p>
              </p:txBody>
            </p:sp>
            <p:sp>
              <p:nvSpPr>
                <p:cNvPr id="33" name="Arc 83"/>
                <p:cNvSpPr>
                  <a:spLocks/>
                </p:cNvSpPr>
                <p:nvPr/>
              </p:nvSpPr>
              <p:spPr bwMode="auto">
                <a:xfrm flipH="1" flipV="1">
                  <a:off x="8952" y="9318"/>
                  <a:ext cx="748" cy="701"/>
                </a:xfrm>
                <a:custGeom>
                  <a:avLst/>
                  <a:gdLst>
                    <a:gd name="T0" fmla="*/ 0 w 21600"/>
                    <a:gd name="T1" fmla="*/ 0 h 22380"/>
                    <a:gd name="T2" fmla="*/ 1 w 21600"/>
                    <a:gd name="T3" fmla="*/ 1 h 22380"/>
                    <a:gd name="T4" fmla="*/ 0 w 21600"/>
                    <a:gd name="T5" fmla="*/ 1 h 2238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380"/>
                    <a:gd name="T11" fmla="*/ 21600 w 21600"/>
                    <a:gd name="T12" fmla="*/ 22380 h 223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38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60"/>
                        <a:pt x="21595" y="22120"/>
                        <a:pt x="21585" y="22379"/>
                      </a:cubicBezTo>
                    </a:path>
                    <a:path w="21600" h="2238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60"/>
                        <a:pt x="21595" y="22120"/>
                        <a:pt x="21585" y="2237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Arc 86"/>
                <p:cNvSpPr>
                  <a:spLocks/>
                </p:cNvSpPr>
                <p:nvPr/>
              </p:nvSpPr>
              <p:spPr bwMode="auto">
                <a:xfrm flipV="1">
                  <a:off x="9701" y="9293"/>
                  <a:ext cx="897" cy="723"/>
                </a:xfrm>
                <a:custGeom>
                  <a:avLst/>
                  <a:gdLst>
                    <a:gd name="T0" fmla="*/ 0 w 21516"/>
                    <a:gd name="T1" fmla="*/ 0 h 21600"/>
                    <a:gd name="T2" fmla="*/ 2 w 21516"/>
                    <a:gd name="T3" fmla="*/ 1 h 21600"/>
                    <a:gd name="T4" fmla="*/ 0 w 21516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516"/>
                    <a:gd name="T10" fmla="*/ 0 h 21600"/>
                    <a:gd name="T11" fmla="*/ 21516 w 215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16" h="21600" fill="none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</a:path>
                    <a:path w="21516" h="21600" stroke="0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" name="Line 88"/>
                <p:cNvSpPr>
                  <a:spLocks noChangeShapeType="1"/>
                </p:cNvSpPr>
                <p:nvPr/>
              </p:nvSpPr>
              <p:spPr bwMode="auto">
                <a:xfrm>
                  <a:off x="7901" y="10019"/>
                  <a:ext cx="43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9701" y="7679"/>
                  <a:ext cx="0" cy="23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90"/>
                <p:cNvSpPr>
                  <a:spLocks noChangeShapeType="1"/>
                </p:cNvSpPr>
                <p:nvPr/>
              </p:nvSpPr>
              <p:spPr bwMode="auto">
                <a:xfrm>
                  <a:off x="10581" y="8615"/>
                  <a:ext cx="0" cy="14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2"/>
                <p:cNvSpPr>
                  <a:spLocks noChangeShapeType="1"/>
                </p:cNvSpPr>
                <p:nvPr/>
              </p:nvSpPr>
              <p:spPr bwMode="auto">
                <a:xfrm>
                  <a:off x="8286" y="9321"/>
                  <a:ext cx="2836" cy="3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" name="Text Box 69"/>
            <p:cNvSpPr txBox="1">
              <a:spLocks noChangeArrowheads="1"/>
            </p:cNvSpPr>
            <p:nvPr/>
          </p:nvSpPr>
          <p:spPr bwMode="auto">
            <a:xfrm>
              <a:off x="892016" y="1999248"/>
              <a:ext cx="1068757" cy="421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2000" dirty="0" smtClean="0"/>
                <a:t>-π/2a</a:t>
              </a:r>
              <a:endParaRPr lang="it-IT" sz="2000" b="0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4009223" y="476672"/>
              <a:ext cx="15128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/>
            <p:cNvSpPr/>
            <p:nvPr/>
          </p:nvSpPr>
          <p:spPr>
            <a:xfrm>
              <a:off x="446701" y="476672"/>
              <a:ext cx="15128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 Box 79"/>
            <p:cNvSpPr txBox="1">
              <a:spLocks noChangeArrowheads="1"/>
            </p:cNvSpPr>
            <p:nvPr/>
          </p:nvSpPr>
          <p:spPr bwMode="auto">
            <a:xfrm>
              <a:off x="179512" y="714916"/>
              <a:ext cx="712504" cy="3378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2000" b="0" dirty="0" smtClean="0"/>
                <a:t>-2k</a:t>
              </a:r>
              <a:r>
                <a:rPr lang="it-IT" sz="2000" b="0" baseline="-25000" dirty="0" smtClean="0"/>
                <a:t>F</a:t>
              </a:r>
              <a:r>
                <a:rPr lang="it-IT" sz="2000" b="0" dirty="0" smtClean="0"/>
                <a:t> </a:t>
              </a:r>
              <a:endParaRPr lang="it-IT" sz="2000" b="0" dirty="0"/>
            </a:p>
          </p:txBody>
        </p:sp>
        <p:sp>
          <p:nvSpPr>
            <p:cNvPr id="78" name="Text Box 79"/>
            <p:cNvSpPr txBox="1">
              <a:spLocks noChangeArrowheads="1"/>
            </p:cNvSpPr>
            <p:nvPr/>
          </p:nvSpPr>
          <p:spPr bwMode="auto">
            <a:xfrm>
              <a:off x="7452320" y="116632"/>
              <a:ext cx="576064" cy="3378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2000" b="0" dirty="0" smtClean="0"/>
                <a:t>2k</a:t>
              </a:r>
              <a:r>
                <a:rPr lang="it-IT" sz="2000" b="0" baseline="-25000" dirty="0" smtClean="0"/>
                <a:t>F</a:t>
              </a:r>
              <a:r>
                <a:rPr lang="it-IT" sz="2000" b="0" dirty="0" smtClean="0"/>
                <a:t> </a:t>
              </a:r>
              <a:endParaRPr lang="it-IT" sz="2000" b="0" dirty="0"/>
            </a:p>
          </p:txBody>
        </p:sp>
        <p:sp>
          <p:nvSpPr>
            <p:cNvPr id="79" name="Ellipse 78"/>
            <p:cNvSpPr/>
            <p:nvPr/>
          </p:nvSpPr>
          <p:spPr>
            <a:xfrm>
              <a:off x="7668344" y="692696"/>
              <a:ext cx="15128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llipse 79"/>
            <p:cNvSpPr/>
            <p:nvPr/>
          </p:nvSpPr>
          <p:spPr>
            <a:xfrm>
              <a:off x="5572846" y="764704"/>
              <a:ext cx="15128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 Box 79"/>
            <p:cNvSpPr txBox="1">
              <a:spLocks noChangeArrowheads="1"/>
            </p:cNvSpPr>
            <p:nvPr/>
          </p:nvSpPr>
          <p:spPr bwMode="auto">
            <a:xfrm>
              <a:off x="5331902" y="188640"/>
              <a:ext cx="680258" cy="3378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2000" b="0" dirty="0" smtClean="0"/>
                <a:t>-2k</a:t>
              </a:r>
              <a:r>
                <a:rPr lang="it-IT" sz="2000" b="0" baseline="-25000" dirty="0" smtClean="0"/>
                <a:t>F</a:t>
              </a:r>
              <a:r>
                <a:rPr lang="it-IT" sz="2000" b="0" dirty="0" smtClean="0"/>
                <a:t> </a:t>
              </a:r>
              <a:endParaRPr lang="it-IT" sz="2000" b="0" dirty="0"/>
            </a:p>
          </p:txBody>
        </p:sp>
        <p:sp>
          <p:nvSpPr>
            <p:cNvPr id="116" name="Text Box 80"/>
            <p:cNvSpPr txBox="1">
              <a:spLocks noChangeArrowheads="1"/>
            </p:cNvSpPr>
            <p:nvPr/>
          </p:nvSpPr>
          <p:spPr bwMode="auto">
            <a:xfrm>
              <a:off x="7098288" y="1988840"/>
              <a:ext cx="651583" cy="3378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2000" b="0" dirty="0" smtClean="0"/>
                <a:t>k</a:t>
              </a:r>
              <a:r>
                <a:rPr lang="it-IT" sz="2000" b="0" baseline="-25000" dirty="0" smtClean="0"/>
                <a:t>F</a:t>
              </a:r>
              <a:endParaRPr lang="it-IT" sz="2000" b="0" dirty="0"/>
            </a:p>
          </p:txBody>
        </p:sp>
        <p:cxnSp>
          <p:nvCxnSpPr>
            <p:cNvPr id="126" name="Connecteur droit 125"/>
            <p:cNvCxnSpPr/>
            <p:nvPr/>
          </p:nvCxnSpPr>
          <p:spPr>
            <a:xfrm>
              <a:off x="5652120" y="836712"/>
              <a:ext cx="405553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flipH="1">
              <a:off x="7393620" y="764704"/>
              <a:ext cx="346732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4" name="Objet 133"/>
          <p:cNvGraphicFramePr>
            <a:graphicFrameLocks noChangeAspect="1"/>
          </p:cNvGraphicFramePr>
          <p:nvPr/>
        </p:nvGraphicFramePr>
        <p:xfrm>
          <a:off x="827584" y="2636912"/>
          <a:ext cx="3030314" cy="529569"/>
        </p:xfrm>
        <a:graphic>
          <a:graphicData uri="http://schemas.openxmlformats.org/presentationml/2006/ole">
            <p:oleObj spid="_x0000_s633863" name="Équation" r:id="rId8" imgW="13078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2"/>
          <p:cNvGrpSpPr/>
          <p:nvPr/>
        </p:nvGrpSpPr>
        <p:grpSpPr>
          <a:xfrm>
            <a:off x="35496" y="-315416"/>
            <a:ext cx="9001000" cy="3754601"/>
            <a:chOff x="899592" y="610502"/>
            <a:chExt cx="9001000" cy="3754601"/>
          </a:xfrm>
        </p:grpSpPr>
        <p:grpSp>
          <p:nvGrpSpPr>
            <p:cNvPr id="3" name="Groupe 18"/>
            <p:cNvGrpSpPr/>
            <p:nvPr/>
          </p:nvGrpSpPr>
          <p:grpSpPr>
            <a:xfrm>
              <a:off x="899592" y="610502"/>
              <a:ext cx="3589886" cy="3754601"/>
              <a:chOff x="899592" y="610503"/>
              <a:chExt cx="3589886" cy="1485900"/>
            </a:xfrm>
          </p:grpSpPr>
          <p:sp>
            <p:nvSpPr>
              <p:cNvPr id="9" name="Arc 74"/>
              <p:cNvSpPr>
                <a:spLocks/>
              </p:cNvSpPr>
              <p:nvPr/>
            </p:nvSpPr>
            <p:spPr bwMode="auto">
              <a:xfrm flipH="1">
                <a:off x="3485331" y="802524"/>
                <a:ext cx="542025" cy="267970"/>
              </a:xfrm>
              <a:custGeom>
                <a:avLst/>
                <a:gdLst>
                  <a:gd name="T0" fmla="*/ 0 w 21419"/>
                  <a:gd name="T1" fmla="*/ 0 h 21600"/>
                  <a:gd name="T2" fmla="*/ 9 w 21419"/>
                  <a:gd name="T3" fmla="*/ 0 h 21600"/>
                  <a:gd name="T4" fmla="*/ 0 w 2141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419"/>
                  <a:gd name="T10" fmla="*/ 0 h 21600"/>
                  <a:gd name="T11" fmla="*/ 21419 w 214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19" h="21600" fill="none" extrusionOk="0">
                    <a:moveTo>
                      <a:pt x="-1" y="0"/>
                    </a:moveTo>
                    <a:cubicBezTo>
                      <a:pt x="10850" y="0"/>
                      <a:pt x="20016" y="8049"/>
                      <a:pt x="21418" y="18809"/>
                    </a:cubicBezTo>
                  </a:path>
                  <a:path w="21419" h="21600" stroke="0" extrusionOk="0">
                    <a:moveTo>
                      <a:pt x="-1" y="0"/>
                    </a:moveTo>
                    <a:cubicBezTo>
                      <a:pt x="10850" y="0"/>
                      <a:pt x="20016" y="8049"/>
                      <a:pt x="21418" y="1880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Arc 77"/>
              <p:cNvSpPr>
                <a:spLocks/>
              </p:cNvSpPr>
              <p:nvPr/>
            </p:nvSpPr>
            <p:spPr bwMode="auto">
              <a:xfrm>
                <a:off x="899592" y="785128"/>
                <a:ext cx="497543" cy="276225"/>
              </a:xfrm>
              <a:custGeom>
                <a:avLst/>
                <a:gdLst>
                  <a:gd name="T0" fmla="*/ 0 w 21419"/>
                  <a:gd name="T1" fmla="*/ 0 h 21600"/>
                  <a:gd name="T2" fmla="*/ 9 w 21419"/>
                  <a:gd name="T3" fmla="*/ 0 h 21600"/>
                  <a:gd name="T4" fmla="*/ 0 w 2141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419"/>
                  <a:gd name="T10" fmla="*/ 0 h 21600"/>
                  <a:gd name="T11" fmla="*/ 21419 w 214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19" h="21600" fill="none" extrusionOk="0">
                    <a:moveTo>
                      <a:pt x="-1" y="0"/>
                    </a:moveTo>
                    <a:cubicBezTo>
                      <a:pt x="10850" y="0"/>
                      <a:pt x="20016" y="8049"/>
                      <a:pt x="21418" y="18809"/>
                    </a:cubicBezTo>
                  </a:path>
                  <a:path w="21419" h="21600" stroke="0" extrusionOk="0">
                    <a:moveTo>
                      <a:pt x="-1" y="0"/>
                    </a:moveTo>
                    <a:cubicBezTo>
                      <a:pt x="10850" y="0"/>
                      <a:pt x="20016" y="8049"/>
                      <a:pt x="21418" y="1880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Arc 83"/>
              <p:cNvSpPr>
                <a:spLocks/>
              </p:cNvSpPr>
              <p:nvPr/>
            </p:nvSpPr>
            <p:spPr bwMode="auto">
              <a:xfrm flipH="1" flipV="1">
                <a:off x="1691680" y="1651268"/>
                <a:ext cx="721134" cy="445135"/>
              </a:xfrm>
              <a:custGeom>
                <a:avLst/>
                <a:gdLst>
                  <a:gd name="T0" fmla="*/ 0 w 21600"/>
                  <a:gd name="T1" fmla="*/ 0 h 22380"/>
                  <a:gd name="T2" fmla="*/ 1 w 21600"/>
                  <a:gd name="T3" fmla="*/ 1 h 22380"/>
                  <a:gd name="T4" fmla="*/ 0 w 21600"/>
                  <a:gd name="T5" fmla="*/ 1 h 2238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380"/>
                  <a:gd name="T11" fmla="*/ 21600 w 21600"/>
                  <a:gd name="T12" fmla="*/ 22380 h 223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38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60"/>
                      <a:pt x="21595" y="22120"/>
                      <a:pt x="21585" y="22379"/>
                    </a:cubicBezTo>
                  </a:path>
                  <a:path w="21600" h="2238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60"/>
                      <a:pt x="21595" y="22120"/>
                      <a:pt x="21585" y="2237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Arc 86"/>
              <p:cNvSpPr>
                <a:spLocks/>
              </p:cNvSpPr>
              <p:nvPr/>
            </p:nvSpPr>
            <p:spPr bwMode="auto">
              <a:xfrm flipV="1">
                <a:off x="2413638" y="1636412"/>
                <a:ext cx="790210" cy="459104"/>
              </a:xfrm>
              <a:custGeom>
                <a:avLst/>
                <a:gdLst>
                  <a:gd name="T0" fmla="*/ 0 w 21516"/>
                  <a:gd name="T1" fmla="*/ 0 h 21600"/>
                  <a:gd name="T2" fmla="*/ 2 w 21516"/>
                  <a:gd name="T3" fmla="*/ 1 h 21600"/>
                  <a:gd name="T4" fmla="*/ 0 w 21516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516"/>
                  <a:gd name="T10" fmla="*/ 0 h 21600"/>
                  <a:gd name="T11" fmla="*/ 21516 w 215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16" h="21600" fill="none" extrusionOk="0">
                    <a:moveTo>
                      <a:pt x="-1" y="0"/>
                    </a:moveTo>
                    <a:cubicBezTo>
                      <a:pt x="11192" y="0"/>
                      <a:pt x="20530" y="8549"/>
                      <a:pt x="21516" y="19697"/>
                    </a:cubicBezTo>
                  </a:path>
                  <a:path w="21516" h="21600" stroke="0" extrusionOk="0">
                    <a:moveTo>
                      <a:pt x="-1" y="0"/>
                    </a:moveTo>
                    <a:cubicBezTo>
                      <a:pt x="11192" y="0"/>
                      <a:pt x="20530" y="8549"/>
                      <a:pt x="21516" y="196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Line 88"/>
              <p:cNvSpPr>
                <a:spLocks noChangeShapeType="1"/>
              </p:cNvSpPr>
              <p:nvPr/>
            </p:nvSpPr>
            <p:spPr bwMode="auto">
              <a:xfrm>
                <a:off x="930895" y="2096403"/>
                <a:ext cx="35585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89"/>
              <p:cNvSpPr>
                <a:spLocks noChangeShapeType="1"/>
              </p:cNvSpPr>
              <p:nvPr/>
            </p:nvSpPr>
            <p:spPr bwMode="auto">
              <a:xfrm flipV="1">
                <a:off x="2413638" y="610503"/>
                <a:ext cx="0" cy="1485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72"/>
              <p:cNvSpPr>
                <a:spLocks noChangeShapeType="1"/>
              </p:cNvSpPr>
              <p:nvPr/>
            </p:nvSpPr>
            <p:spPr bwMode="auto">
              <a:xfrm>
                <a:off x="1248037" y="1653173"/>
                <a:ext cx="2336144" cy="1905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" name="Connecteur droit 15"/>
              <p:cNvCxnSpPr/>
              <p:nvPr/>
            </p:nvCxnSpPr>
            <p:spPr>
              <a:xfrm>
                <a:off x="1397253" y="989112"/>
                <a:ext cx="294427" cy="6757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H="1">
                <a:off x="3203848" y="1013499"/>
                <a:ext cx="288033" cy="6799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Line 72"/>
              <p:cNvSpPr>
                <a:spLocks noChangeShapeType="1"/>
              </p:cNvSpPr>
              <p:nvPr/>
            </p:nvSpPr>
            <p:spPr bwMode="auto">
              <a:xfrm>
                <a:off x="1259632" y="1805573"/>
                <a:ext cx="2336144" cy="1905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72"/>
            <p:cNvSpPr>
              <a:spLocks noChangeShapeType="1"/>
            </p:cNvSpPr>
            <p:nvPr/>
          </p:nvSpPr>
          <p:spPr bwMode="auto">
            <a:xfrm>
              <a:off x="1248037" y="2689870"/>
              <a:ext cx="2336144" cy="19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262891" y="2309077"/>
              <a:ext cx="5421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Doping from half filling (</a:t>
              </a:r>
              <a:r>
                <a:rPr lang="en-US" sz="2400" dirty="0" err="1" smtClean="0"/>
                <a:t>KdV</a:t>
              </a:r>
              <a:r>
                <a:rPr lang="en-US" sz="2400" dirty="0" smtClean="0"/>
                <a:t> to </a:t>
              </a:r>
              <a:r>
                <a:rPr lang="en-US" sz="2400" dirty="0" err="1" smtClean="0"/>
                <a:t>NLSE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3635896" y="2708920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4499992" y="3850862"/>
              <a:ext cx="540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From bottom (strong coupling to </a:t>
              </a:r>
              <a:r>
                <a:rPr lang="en-US" sz="2400" dirty="0" err="1" smtClean="0"/>
                <a:t>BCS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V="1">
              <a:off x="3851920" y="3789040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4067944" y="3284984"/>
              <a:ext cx="3520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Zeeman splitting (</a:t>
              </a:r>
              <a:r>
                <a:rPr lang="en-US" sz="2400" dirty="0" err="1" smtClean="0"/>
                <a:t>FFLO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H="1" flipV="1">
              <a:off x="3635896" y="3284984"/>
              <a:ext cx="36004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H="1">
              <a:off x="3635896" y="3573016"/>
              <a:ext cx="360040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/>
          <p:cNvSpPr txBox="1"/>
          <p:nvPr/>
        </p:nvSpPr>
        <p:spPr>
          <a:xfrm>
            <a:off x="4499992" y="-27384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Origins of multi-periodicities and of solitons at their branching.</a:t>
            </a:r>
          </a:p>
        </p:txBody>
      </p:sp>
      <p:sp>
        <p:nvSpPr>
          <p:cNvPr id="28" name="Text Box 69"/>
          <p:cNvSpPr txBox="1">
            <a:spLocks noChangeArrowheads="1"/>
          </p:cNvSpPr>
          <p:nvPr/>
        </p:nvSpPr>
        <p:spPr bwMode="auto">
          <a:xfrm>
            <a:off x="0" y="3645024"/>
            <a:ext cx="8964488" cy="2462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200" dirty="0" smtClean="0"/>
              <a:t>Charge Density Waves – 3x2 models in one:</a:t>
            </a:r>
          </a:p>
          <a:p>
            <a:pPr marL="457200" indent="-457200" eaLnBrk="0" hangingPunct="0">
              <a:buAutoNum type="arabicPeriod"/>
            </a:pPr>
            <a:r>
              <a:rPr lang="it-IT" sz="2200" dirty="0" smtClean="0"/>
              <a:t>Half-filled band - 1 e per unit cell,  </a:t>
            </a:r>
            <a:r>
              <a:rPr lang="it-IT" sz="2200" b="1" dirty="0" smtClean="0"/>
              <a:t>±2k</a:t>
            </a:r>
            <a:r>
              <a:rPr lang="it-IT" sz="2200" b="1" baseline="-25000" dirty="0" smtClean="0"/>
              <a:t>F</a:t>
            </a:r>
            <a:r>
              <a:rPr lang="it-IT" sz="2200" b="1" dirty="0" smtClean="0"/>
              <a:t>= ± π/a </a:t>
            </a:r>
            <a:r>
              <a:rPr lang="it-IT" sz="2200" dirty="0" smtClean="0"/>
              <a:t>– the same point  –  only one degree of freedom in </a:t>
            </a:r>
            <a:r>
              <a:rPr lang="el-GR" sz="2200" b="1" dirty="0" smtClean="0"/>
              <a:t>Δ</a:t>
            </a:r>
            <a:r>
              <a:rPr lang="en-US" sz="2200" b="1" dirty="0" smtClean="0"/>
              <a:t> </a:t>
            </a:r>
            <a:r>
              <a:rPr lang="en-US" sz="2200" dirty="0" smtClean="0"/>
              <a:t>,</a:t>
            </a:r>
            <a:r>
              <a:rPr lang="en-US" sz="2200" b="1" dirty="0" smtClean="0"/>
              <a:t> Z</a:t>
            </a:r>
            <a:r>
              <a:rPr lang="en-US" sz="2200" b="1" baseline="-25000" dirty="0" smtClean="0"/>
              <a:t>2</a:t>
            </a:r>
            <a:r>
              <a:rPr lang="en-US" sz="2200" dirty="0" smtClean="0"/>
              <a:t>; </a:t>
            </a:r>
          </a:p>
          <a:p>
            <a:pPr marL="457200" indent="-457200" eaLnBrk="0" hangingPunct="0">
              <a:buAutoNum type="arabicPeriod"/>
            </a:pPr>
            <a:r>
              <a:rPr lang="en-US" sz="2200" dirty="0" smtClean="0"/>
              <a:t>Incommensurate </a:t>
            </a:r>
            <a:r>
              <a:rPr lang="it-IT" sz="2200" b="1" dirty="0" smtClean="0"/>
              <a:t>2k</a:t>
            </a:r>
            <a:r>
              <a:rPr lang="it-IT" sz="2200" b="1" baseline="-25000" dirty="0" smtClean="0"/>
              <a:t>F </a:t>
            </a:r>
            <a:r>
              <a:rPr lang="en-US" sz="2200" dirty="0" smtClean="0"/>
              <a:t> : complex field </a:t>
            </a:r>
            <a:r>
              <a:rPr lang="el-GR" sz="2200" b="1" dirty="0" smtClean="0"/>
              <a:t>Δ</a:t>
            </a:r>
            <a:r>
              <a:rPr lang="en-US" sz="2200" b="1" dirty="0" smtClean="0"/>
              <a:t>=</a:t>
            </a:r>
            <a:r>
              <a:rPr lang="el-GR" sz="2200" b="1" dirty="0" smtClean="0"/>
              <a:t> Δ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+i</a:t>
            </a:r>
            <a:r>
              <a:rPr lang="el-GR" sz="2200" b="1" dirty="0" smtClean="0"/>
              <a:t> Δ</a:t>
            </a:r>
            <a:r>
              <a:rPr lang="en-US" sz="2200" b="1" baseline="-25000" dirty="0" smtClean="0"/>
              <a:t>2</a:t>
            </a:r>
          </a:p>
          <a:p>
            <a:pPr eaLnBrk="0" hangingPunct="0"/>
            <a:r>
              <a:rPr lang="en-US" sz="2200" dirty="0" smtClean="0"/>
              <a:t>3. Small </a:t>
            </a:r>
            <a:r>
              <a:rPr lang="it-IT" sz="2200" b="1" dirty="0" smtClean="0"/>
              <a:t>2k</a:t>
            </a:r>
            <a:r>
              <a:rPr lang="it-IT" sz="2200" b="1" baseline="-25000" dirty="0" smtClean="0"/>
              <a:t>F</a:t>
            </a:r>
            <a:r>
              <a:rPr lang="it-IT" sz="2200" b="1" dirty="0" smtClean="0"/>
              <a:t> </a:t>
            </a:r>
            <a:r>
              <a:rPr lang="it-IT" sz="2200" dirty="0" smtClean="0"/>
              <a:t>: quadratic dispersion near the band bottom –</a:t>
            </a:r>
            <a:br>
              <a:rPr lang="it-IT" sz="2200" dirty="0" smtClean="0"/>
            </a:br>
            <a:r>
              <a:rPr lang="it-IT" sz="2200" dirty="0" smtClean="0"/>
              <a:t>		Shroedinger rather than Dirac Hamiltonian.</a:t>
            </a:r>
          </a:p>
          <a:p>
            <a:pPr eaLnBrk="0" hangingPunct="0"/>
            <a:r>
              <a:rPr lang="it-IT" sz="2200" dirty="0" smtClean="0"/>
              <a:t>4. Unlocking of each of above modulations by Zeeman splitting.</a:t>
            </a:r>
            <a:endParaRPr lang="it-IT" sz="2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0" y="6093296"/>
            <a:ext cx="9929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that is unified by the </a:t>
            </a:r>
            <a:r>
              <a:rPr lang="en-US" sz="2000" dirty="0" err="1" smtClean="0"/>
              <a:t>Todda</a:t>
            </a:r>
            <a:r>
              <a:rPr lang="en-US" sz="2000" dirty="0" smtClean="0"/>
              <a:t> lattice model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S.B.</a:t>
            </a:r>
            <a:r>
              <a:rPr lang="en-US" sz="2000" dirty="0" smtClean="0"/>
              <a:t>, </a:t>
            </a:r>
            <a:r>
              <a:rPr lang="en-US" sz="2000" dirty="0" err="1" smtClean="0"/>
              <a:t>I.Dzyaloshinskii</a:t>
            </a:r>
            <a:r>
              <a:rPr lang="en-US" sz="2000" dirty="0" smtClean="0"/>
              <a:t>, </a:t>
            </a:r>
            <a:r>
              <a:rPr lang="en-US" sz="2000" dirty="0" err="1" smtClean="0"/>
              <a:t>I.Krichever</a:t>
            </a:r>
            <a:r>
              <a:rPr lang="en-US" sz="2000" dirty="0" smtClean="0"/>
              <a:t>; S. </a:t>
            </a:r>
            <a:r>
              <a:rPr lang="en-US" sz="2000" dirty="0" err="1" smtClean="0"/>
              <a:t>Matveenko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F1D1B-C9A9-41A0-AA2D-26074BD342A2}" type="slidenum">
              <a:rPr lang="fr-FR" altLang="ko-KR"/>
              <a:pPr/>
              <a:t>42</a:t>
            </a:fld>
            <a:endParaRPr lang="fr-FR" altLang="ko-KR"/>
          </a:p>
        </p:txBody>
      </p:sp>
      <p:sp>
        <p:nvSpPr>
          <p:cNvPr id="1030" name="ZoneTexte 94"/>
          <p:cNvSpPr txBox="1">
            <a:spLocks noChangeArrowheads="1"/>
          </p:cNvSpPr>
          <p:nvPr/>
        </p:nvSpPr>
        <p:spPr bwMode="auto">
          <a:xfrm>
            <a:off x="0" y="11663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2000" b="0" i="1" dirty="0" smtClean="0">
                <a:solidFill>
                  <a:srgbClr val="FF00FF"/>
                </a:solidFill>
                <a:ea typeface="굴림" pitchFamily="50" charset="-127"/>
              </a:rPr>
              <a:t>Bridge between </a:t>
            </a:r>
            <a:r>
              <a:rPr lang="en-US" altLang="ko-KR" sz="2000" i="1" dirty="0" smtClean="0">
                <a:solidFill>
                  <a:srgbClr val="FF00FF"/>
                </a:solidFill>
                <a:ea typeface="굴림" pitchFamily="50" charset="-127"/>
              </a:rPr>
              <a:t>theories of the real and complex ((one and two components ) .</a:t>
            </a:r>
            <a:br>
              <a:rPr lang="en-US" altLang="ko-KR" sz="2000" i="1" dirty="0" smtClean="0">
                <a:solidFill>
                  <a:srgbClr val="FF00FF"/>
                </a:solidFill>
                <a:ea typeface="굴림" pitchFamily="50" charset="-127"/>
              </a:rPr>
            </a:br>
            <a:r>
              <a:rPr lang="en-US" altLang="ko-KR" sz="2000" b="0" i="1" dirty="0" err="1" smtClean="0">
                <a:solidFill>
                  <a:srgbClr val="FF00FF"/>
                </a:solidFill>
                <a:ea typeface="굴림" pitchFamily="50" charset="-127"/>
              </a:rPr>
              <a:t>Peiels</a:t>
            </a:r>
            <a:r>
              <a:rPr lang="en-US" altLang="ko-KR" sz="2000" b="0" i="1" dirty="0" smtClean="0">
                <a:solidFill>
                  <a:srgbClr val="FF00FF"/>
                </a:solidFill>
                <a:ea typeface="굴림" pitchFamily="50" charset="-127"/>
              </a:rPr>
              <a:t>  or Mott effect  from combination of  bonds- and sites-dimerizations   </a:t>
            </a:r>
          </a:p>
        </p:txBody>
      </p:sp>
      <p:grpSp>
        <p:nvGrpSpPr>
          <p:cNvPr id="7" name="Groupe 140"/>
          <p:cNvGrpSpPr>
            <a:grpSpLocks/>
          </p:cNvGrpSpPr>
          <p:nvPr/>
        </p:nvGrpSpPr>
        <p:grpSpPr bwMode="auto">
          <a:xfrm>
            <a:off x="173038" y="1196752"/>
            <a:ext cx="3048000" cy="847725"/>
            <a:chOff x="684214" y="1343557"/>
            <a:chExt cx="3047987" cy="848203"/>
          </a:xfrm>
        </p:grpSpPr>
        <p:grpSp>
          <p:nvGrpSpPr>
            <p:cNvPr id="8" name="Groupe 123"/>
            <p:cNvGrpSpPr>
              <a:grpSpLocks/>
            </p:cNvGrpSpPr>
            <p:nvPr/>
          </p:nvGrpSpPr>
          <p:grpSpPr bwMode="auto">
            <a:xfrm>
              <a:off x="684214" y="1485902"/>
              <a:ext cx="3047987" cy="631825"/>
              <a:chOff x="684214" y="1485902"/>
              <a:chExt cx="3705222" cy="631825"/>
            </a:xfrm>
          </p:grpSpPr>
          <p:sp>
            <p:nvSpPr>
              <p:cNvPr id="123" name="Line 10"/>
              <p:cNvSpPr>
                <a:spLocks noChangeShapeType="1"/>
              </p:cNvSpPr>
              <p:nvPr/>
            </p:nvSpPr>
            <p:spPr bwMode="auto">
              <a:xfrm>
                <a:off x="1286313" y="1530987"/>
                <a:ext cx="631045" cy="4479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684214" y="1485902"/>
                <a:ext cx="3705222" cy="631825"/>
                <a:chOff x="431" y="936"/>
                <a:chExt cx="2538" cy="398"/>
              </a:xfrm>
            </p:grpSpPr>
            <p:sp>
              <p:nvSpPr>
                <p:cNvPr id="108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76" y="968"/>
                  <a:ext cx="355" cy="2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284" y="968"/>
                  <a:ext cx="354" cy="2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0"/>
                <p:cNvSpPr>
                  <a:spLocks noChangeShapeType="1"/>
                </p:cNvSpPr>
                <p:nvPr/>
              </p:nvSpPr>
              <p:spPr bwMode="auto">
                <a:xfrm>
                  <a:off x="1617" y="968"/>
                  <a:ext cx="432" cy="281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010" y="968"/>
                  <a:ext cx="394" cy="2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12"/>
                <p:cNvSpPr>
                  <a:spLocks noChangeShapeType="1"/>
                </p:cNvSpPr>
                <p:nvPr/>
              </p:nvSpPr>
              <p:spPr bwMode="auto">
                <a:xfrm>
                  <a:off x="2409" y="968"/>
                  <a:ext cx="457" cy="29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6" name="Oval 13"/>
                <p:cNvSpPr>
                  <a:spLocks noChangeArrowheads="1"/>
                </p:cNvSpPr>
                <p:nvPr/>
              </p:nvSpPr>
              <p:spPr bwMode="auto">
                <a:xfrm>
                  <a:off x="751" y="936"/>
                  <a:ext cx="157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50" charset="-127"/>
                  </a:endParaRPr>
                </a:p>
              </p:txBody>
            </p:sp>
            <p:sp>
              <p:nvSpPr>
                <p:cNvPr id="1087" name="Oval 14"/>
                <p:cNvSpPr>
                  <a:spLocks noChangeArrowheads="1"/>
                </p:cNvSpPr>
                <p:nvPr/>
              </p:nvSpPr>
              <p:spPr bwMode="auto">
                <a:xfrm>
                  <a:off x="1570" y="964"/>
                  <a:ext cx="157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50" charset="-127"/>
                  </a:endParaRPr>
                </a:p>
              </p:txBody>
            </p:sp>
            <p:sp>
              <p:nvSpPr>
                <p:cNvPr id="1088" name="Oval 15"/>
                <p:cNvSpPr>
                  <a:spLocks noChangeArrowheads="1"/>
                </p:cNvSpPr>
                <p:nvPr/>
              </p:nvSpPr>
              <p:spPr bwMode="auto">
                <a:xfrm>
                  <a:off x="2325" y="936"/>
                  <a:ext cx="157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50" charset="-127"/>
                  </a:endParaRPr>
                </a:p>
              </p:txBody>
            </p:sp>
            <p:sp>
              <p:nvSpPr>
                <p:cNvPr id="1089" name="Oval 16"/>
                <p:cNvSpPr>
                  <a:spLocks noChangeArrowheads="1"/>
                </p:cNvSpPr>
                <p:nvPr/>
              </p:nvSpPr>
              <p:spPr bwMode="auto">
                <a:xfrm>
                  <a:off x="1200" y="1168"/>
                  <a:ext cx="157" cy="12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50" charset="-127"/>
                  </a:endParaRPr>
                </a:p>
              </p:txBody>
            </p:sp>
            <p:sp>
              <p:nvSpPr>
                <p:cNvPr id="1090" name="Oval 17"/>
                <p:cNvSpPr>
                  <a:spLocks noChangeArrowheads="1"/>
                </p:cNvSpPr>
                <p:nvPr/>
              </p:nvSpPr>
              <p:spPr bwMode="auto">
                <a:xfrm>
                  <a:off x="1950" y="1201"/>
                  <a:ext cx="157" cy="12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50" charset="-127"/>
                  </a:endParaRPr>
                </a:p>
              </p:txBody>
            </p:sp>
            <p:sp>
              <p:nvSpPr>
                <p:cNvPr id="1091" name="Oval 19"/>
                <p:cNvSpPr>
                  <a:spLocks noChangeArrowheads="1"/>
                </p:cNvSpPr>
                <p:nvPr/>
              </p:nvSpPr>
              <p:spPr bwMode="auto">
                <a:xfrm>
                  <a:off x="2812" y="1208"/>
                  <a:ext cx="157" cy="12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50" charset="-127"/>
                  </a:endParaRPr>
                </a:p>
              </p:txBody>
            </p:sp>
            <p:sp>
              <p:nvSpPr>
                <p:cNvPr id="1092" name="Oval 19"/>
                <p:cNvSpPr>
                  <a:spLocks noChangeArrowheads="1"/>
                </p:cNvSpPr>
                <p:nvPr/>
              </p:nvSpPr>
              <p:spPr bwMode="auto">
                <a:xfrm>
                  <a:off x="431" y="1208"/>
                  <a:ext cx="157" cy="12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en-US" altLang="ko-KR" sz="2800" b="0">
                    <a:ea typeface="굴림" pitchFamily="50" charset="-127"/>
                  </a:endParaRPr>
                </a:p>
              </p:txBody>
            </p:sp>
          </p:grpSp>
        </p:grpSp>
        <p:sp>
          <p:nvSpPr>
            <p:cNvPr id="1077" name="ZoneTexte 138"/>
            <p:cNvSpPr txBox="1">
              <a:spLocks noChangeArrowheads="1"/>
            </p:cNvSpPr>
            <p:nvPr/>
          </p:nvSpPr>
          <p:spPr bwMode="auto">
            <a:xfrm>
              <a:off x="1295664" y="1343557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R`</a:t>
              </a:r>
            </a:p>
          </p:txBody>
        </p:sp>
        <p:sp>
          <p:nvSpPr>
            <p:cNvPr id="1078" name="ZoneTexte 139"/>
            <p:cNvSpPr txBox="1">
              <a:spLocks noChangeArrowheads="1"/>
            </p:cNvSpPr>
            <p:nvPr/>
          </p:nvSpPr>
          <p:spPr bwMode="auto">
            <a:xfrm>
              <a:off x="811161" y="1822428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R</a:t>
              </a:r>
            </a:p>
          </p:txBody>
        </p:sp>
      </p:grpSp>
      <p:grpSp>
        <p:nvGrpSpPr>
          <p:cNvPr id="10" name="Groupe 143"/>
          <p:cNvGrpSpPr>
            <a:grpSpLocks/>
          </p:cNvGrpSpPr>
          <p:nvPr/>
        </p:nvGrpSpPr>
        <p:grpSpPr bwMode="auto">
          <a:xfrm>
            <a:off x="5119688" y="1196752"/>
            <a:ext cx="3067050" cy="811212"/>
            <a:chOff x="5265747" y="1380070"/>
            <a:chExt cx="3067091" cy="811690"/>
          </a:xfrm>
        </p:grpSpPr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5265747" y="1484313"/>
              <a:ext cx="3067091" cy="633412"/>
              <a:chOff x="431" y="935"/>
              <a:chExt cx="2538" cy="399"/>
            </a:xfrm>
          </p:grpSpPr>
          <p:sp>
            <p:nvSpPr>
              <p:cNvPr id="1063" name="Line 7"/>
              <p:cNvSpPr>
                <a:spLocks noChangeShapeType="1"/>
              </p:cNvSpPr>
              <p:nvPr/>
            </p:nvSpPr>
            <p:spPr bwMode="auto">
              <a:xfrm flipV="1">
                <a:off x="476" y="968"/>
                <a:ext cx="355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8"/>
              <p:cNvSpPr>
                <a:spLocks noChangeShapeType="1"/>
              </p:cNvSpPr>
              <p:nvPr/>
            </p:nvSpPr>
            <p:spPr bwMode="auto">
              <a:xfrm>
                <a:off x="830" y="968"/>
                <a:ext cx="433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Line 9"/>
              <p:cNvSpPr>
                <a:spLocks noChangeShapeType="1"/>
              </p:cNvSpPr>
              <p:nvPr/>
            </p:nvSpPr>
            <p:spPr bwMode="auto">
              <a:xfrm flipV="1">
                <a:off x="1284" y="968"/>
                <a:ext cx="354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10"/>
              <p:cNvSpPr>
                <a:spLocks noChangeShapeType="1"/>
              </p:cNvSpPr>
              <p:nvPr/>
            </p:nvSpPr>
            <p:spPr bwMode="auto">
              <a:xfrm>
                <a:off x="1617" y="968"/>
                <a:ext cx="432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11"/>
              <p:cNvSpPr>
                <a:spLocks noChangeShapeType="1"/>
              </p:cNvSpPr>
              <p:nvPr/>
            </p:nvSpPr>
            <p:spPr bwMode="auto">
              <a:xfrm flipV="1">
                <a:off x="2010" y="968"/>
                <a:ext cx="394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12"/>
              <p:cNvSpPr>
                <a:spLocks noChangeShapeType="1"/>
              </p:cNvSpPr>
              <p:nvPr/>
            </p:nvSpPr>
            <p:spPr bwMode="auto">
              <a:xfrm>
                <a:off x="2408" y="968"/>
                <a:ext cx="458" cy="30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Oval 13"/>
              <p:cNvSpPr>
                <a:spLocks noChangeArrowheads="1"/>
              </p:cNvSpPr>
              <p:nvPr/>
            </p:nvSpPr>
            <p:spPr bwMode="auto">
              <a:xfrm>
                <a:off x="751" y="936"/>
                <a:ext cx="157" cy="1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50" charset="-127"/>
                </a:endParaRPr>
              </a:p>
            </p:txBody>
          </p:sp>
          <p:sp>
            <p:nvSpPr>
              <p:cNvPr id="1070" name="Oval 14"/>
              <p:cNvSpPr>
                <a:spLocks noChangeArrowheads="1"/>
              </p:cNvSpPr>
              <p:nvPr/>
            </p:nvSpPr>
            <p:spPr bwMode="auto">
              <a:xfrm>
                <a:off x="1575" y="935"/>
                <a:ext cx="157" cy="1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50" charset="-127"/>
                </a:endParaRPr>
              </a:p>
            </p:txBody>
          </p:sp>
          <p:sp>
            <p:nvSpPr>
              <p:cNvPr id="1071" name="Oval 15"/>
              <p:cNvSpPr>
                <a:spLocks noChangeArrowheads="1"/>
              </p:cNvSpPr>
              <p:nvPr/>
            </p:nvSpPr>
            <p:spPr bwMode="auto">
              <a:xfrm>
                <a:off x="2325" y="936"/>
                <a:ext cx="157" cy="1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50" charset="-127"/>
                </a:endParaRPr>
              </a:p>
            </p:txBody>
          </p:sp>
          <p:sp>
            <p:nvSpPr>
              <p:cNvPr id="1072" name="Oval 16"/>
              <p:cNvSpPr>
                <a:spLocks noChangeArrowheads="1"/>
              </p:cNvSpPr>
              <p:nvPr/>
            </p:nvSpPr>
            <p:spPr bwMode="auto">
              <a:xfrm>
                <a:off x="1200" y="1168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50" charset="-127"/>
                </a:endParaRPr>
              </a:p>
            </p:txBody>
          </p:sp>
          <p:sp>
            <p:nvSpPr>
              <p:cNvPr id="1073" name="Oval 17"/>
              <p:cNvSpPr>
                <a:spLocks noChangeArrowheads="1"/>
              </p:cNvSpPr>
              <p:nvPr/>
            </p:nvSpPr>
            <p:spPr bwMode="auto">
              <a:xfrm>
                <a:off x="1950" y="1201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50" charset="-127"/>
                </a:endParaRPr>
              </a:p>
            </p:txBody>
          </p:sp>
          <p:sp>
            <p:nvSpPr>
              <p:cNvPr id="1074" name="Oval 19"/>
              <p:cNvSpPr>
                <a:spLocks noChangeArrowheads="1"/>
              </p:cNvSpPr>
              <p:nvPr/>
            </p:nvSpPr>
            <p:spPr bwMode="auto">
              <a:xfrm>
                <a:off x="2812" y="1208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50" charset="-127"/>
                </a:endParaRPr>
              </a:p>
            </p:txBody>
          </p:sp>
          <p:sp>
            <p:nvSpPr>
              <p:cNvPr id="1075" name="Oval 19"/>
              <p:cNvSpPr>
                <a:spLocks noChangeArrowheads="1"/>
              </p:cNvSpPr>
              <p:nvPr/>
            </p:nvSpPr>
            <p:spPr bwMode="auto">
              <a:xfrm>
                <a:off x="431" y="1208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50" charset="-127"/>
                </a:endParaRPr>
              </a:p>
            </p:txBody>
          </p:sp>
        </p:grpSp>
        <p:sp>
          <p:nvSpPr>
            <p:cNvPr id="1061" name="ZoneTexte 141"/>
            <p:cNvSpPr txBox="1">
              <a:spLocks noChangeArrowheads="1"/>
            </p:cNvSpPr>
            <p:nvPr/>
          </p:nvSpPr>
          <p:spPr bwMode="auto">
            <a:xfrm>
              <a:off x="5896301" y="1380070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50" charset="-127"/>
                </a:rPr>
                <a:t>R`</a:t>
              </a:r>
            </a:p>
          </p:txBody>
        </p:sp>
        <p:sp>
          <p:nvSpPr>
            <p:cNvPr id="1062" name="ZoneTexte 142"/>
            <p:cNvSpPr txBox="1">
              <a:spLocks noChangeArrowheads="1"/>
            </p:cNvSpPr>
            <p:nvPr/>
          </p:nvSpPr>
          <p:spPr bwMode="auto">
            <a:xfrm flipH="1">
              <a:off x="5411798" y="1822428"/>
              <a:ext cx="2555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ea typeface="굴림" pitchFamily="50" charset="-127"/>
                </a:rPr>
                <a:t>R</a:t>
              </a:r>
            </a:p>
          </p:txBody>
        </p:sp>
      </p:grpSp>
      <p:sp>
        <p:nvSpPr>
          <p:cNvPr id="1035" name="ZoneTexte 176"/>
          <p:cNvSpPr txBox="1">
            <a:spLocks noChangeArrowheads="1"/>
          </p:cNvSpPr>
          <p:nvPr/>
        </p:nvSpPr>
        <p:spPr bwMode="auto">
          <a:xfrm>
            <a:off x="251520" y="2132856"/>
            <a:ext cx="4968552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400" dirty="0" smtClean="0">
                <a:ea typeface="굴림" pitchFamily="50" charset="-127"/>
              </a:rPr>
              <a:t>∆</a:t>
            </a:r>
            <a:r>
              <a:rPr lang="en-US" altLang="ko-KR" sz="2400" baseline="-25000" dirty="0">
                <a:ea typeface="굴림" pitchFamily="50" charset="-127"/>
              </a:rPr>
              <a:t>s</a:t>
            </a:r>
            <a:r>
              <a:rPr lang="en-US" altLang="ko-KR" sz="2400" dirty="0" smtClean="0">
                <a:ea typeface="굴림" pitchFamily="50" charset="-127"/>
              </a:rPr>
              <a:t> - from dimerization of sites</a:t>
            </a:r>
            <a:endParaRPr lang="en-US" altLang="ko-KR" sz="2400" dirty="0">
              <a:ea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400" dirty="0" smtClean="0">
                <a:ea typeface="굴림" pitchFamily="50" charset="-127"/>
              </a:rPr>
              <a:t>∆</a:t>
            </a:r>
            <a:r>
              <a:rPr lang="en-US" altLang="ko-KR" sz="2400" baseline="-25000" dirty="0">
                <a:ea typeface="굴림" pitchFamily="50" charset="-127"/>
              </a:rPr>
              <a:t>b</a:t>
            </a:r>
            <a:r>
              <a:rPr lang="en-US" altLang="ko-KR" sz="2400" dirty="0" smtClean="0">
                <a:ea typeface="굴림" pitchFamily="50" charset="-127"/>
              </a:rPr>
              <a:t>  - from dimerization </a:t>
            </a:r>
            <a:r>
              <a:rPr lang="en-US" altLang="ko-KR" sz="2400" dirty="0">
                <a:ea typeface="굴림" pitchFamily="50" charset="-127"/>
              </a:rPr>
              <a:t>of </a:t>
            </a:r>
            <a:r>
              <a:rPr lang="en-US" altLang="ko-KR" sz="2400" dirty="0" smtClean="0">
                <a:ea typeface="굴림" pitchFamily="50" charset="-127"/>
              </a:rPr>
              <a:t>bonds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1036" name="Flèche droite 177"/>
          <p:cNvSpPr>
            <a:spLocks noChangeArrowheads="1"/>
          </p:cNvSpPr>
          <p:nvPr/>
        </p:nvSpPr>
        <p:spPr bwMode="auto">
          <a:xfrm>
            <a:off x="4097338" y="4560888"/>
            <a:ext cx="904875" cy="738187"/>
          </a:xfrm>
          <a:prstGeom prst="rightArrow">
            <a:avLst>
              <a:gd name="adj1" fmla="val 50000"/>
              <a:gd name="adj2" fmla="val 4995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80" name="Flèche droite 179"/>
          <p:cNvSpPr/>
          <p:nvPr/>
        </p:nvSpPr>
        <p:spPr bwMode="auto">
          <a:xfrm>
            <a:off x="3805238" y="1261839"/>
            <a:ext cx="1022350" cy="7381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 altLang="ko-KR">
              <a:solidFill>
                <a:srgbClr val="3333CC"/>
              </a:solidFill>
              <a:ea typeface="굴림" pitchFamily="50" charset="-127"/>
            </a:endParaRPr>
          </a:p>
        </p:txBody>
      </p:sp>
      <p:graphicFrame>
        <p:nvGraphicFramePr>
          <p:cNvPr id="695299" name="Object 4"/>
          <p:cNvGraphicFramePr>
            <a:graphicFrameLocks noChangeAspect="1"/>
          </p:cNvGraphicFramePr>
          <p:nvPr/>
        </p:nvGraphicFramePr>
        <p:xfrm>
          <a:off x="6140450" y="2276475"/>
          <a:ext cx="2339975" cy="817563"/>
        </p:xfrm>
        <a:graphic>
          <a:graphicData uri="http://schemas.openxmlformats.org/presentationml/2006/ole">
            <p:oleObj spid="_x0000_s695299" name="Équation" r:id="rId3" imgW="876240" imgH="291960" progId="Equation.3">
              <p:embed/>
            </p:oleObj>
          </a:graphicData>
        </a:graphic>
      </p:graphicFrame>
      <p:graphicFrame>
        <p:nvGraphicFramePr>
          <p:cNvPr id="695300" name="Object 3"/>
          <p:cNvGraphicFramePr>
            <a:graphicFrameLocks noChangeAspect="1"/>
          </p:cNvGraphicFramePr>
          <p:nvPr/>
        </p:nvGraphicFramePr>
        <p:xfrm>
          <a:off x="727075" y="3644900"/>
          <a:ext cx="7510463" cy="2016125"/>
        </p:xfrm>
        <a:graphic>
          <a:graphicData uri="http://schemas.openxmlformats.org/presentationml/2006/ole">
            <p:oleObj spid="_x0000_s695300" name="Équation" r:id="rId4" imgW="1892160" imgH="76176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16632"/>
            <a:ext cx="9144000" cy="15031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Microscopics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 of local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 and instantaneous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electronic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 states in CDWs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BCS-like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Peierls-Fröhlich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for </a:t>
            </a:r>
            <a:r>
              <a:rPr lang="en-US" sz="2400" dirty="0" smtClean="0">
                <a:latin typeface="+mn-lt"/>
                <a:cs typeface="+mn-cs"/>
              </a:rPr>
              <a:t>the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n-lt"/>
              </a:rPr>
              <a:t>Exact static solutions – solitons- of multi-electronic models.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n-lt"/>
              </a:rPr>
              <a:t>Adiabatic generalization to dynamic processes – </a:t>
            </a:r>
            <a:r>
              <a:rPr lang="en-US" sz="2400" dirty="0" err="1" smtClean="0">
                <a:latin typeface="+mn-lt"/>
              </a:rPr>
              <a:t>instantons</a:t>
            </a:r>
            <a:r>
              <a:rPr lang="en-US" sz="2400" dirty="0" smtClean="0">
                <a:latin typeface="+mn-lt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47"/>
          <p:cNvGraphicFramePr>
            <a:graphicFrameLocks noChangeAspect="1"/>
          </p:cNvGraphicFramePr>
          <p:nvPr/>
        </p:nvGraphicFramePr>
        <p:xfrm>
          <a:off x="857250" y="3001963"/>
          <a:ext cx="6681788" cy="2514600"/>
        </p:xfrm>
        <a:graphic>
          <a:graphicData uri="http://schemas.openxmlformats.org/presentationml/2006/ole">
            <p:oleObj spid="_x0000_s632834" name="Équation" r:id="rId3" imgW="2463480" imgH="1117440" progId="Equation.3">
              <p:embed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0" y="5725125"/>
            <a:ext cx="9144000" cy="80021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Justification of the mean-field BCS, and for co-observation of electrons and solitons:	Small phonon frequency: experimentally </a:t>
            </a:r>
            <a:r>
              <a:rPr lang="el-GR" sz="2400" b="1" dirty="0" smtClean="0"/>
              <a:t>ω</a:t>
            </a:r>
            <a:r>
              <a:rPr lang="en-US" sz="2400" b="1" baseline="-25000" dirty="0" smtClean="0"/>
              <a:t>ph</a:t>
            </a:r>
            <a:r>
              <a:rPr lang="en-US" sz="2400" b="1" dirty="0" smtClean="0"/>
              <a:t> &lt;0.1</a:t>
            </a:r>
            <a:r>
              <a:rPr lang="el-GR" sz="2400" b="1" dirty="0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1628800"/>
            <a:ext cx="86629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Incommensurate </a:t>
            </a:r>
            <a:r>
              <a:rPr lang="en-US" sz="2400" dirty="0" err="1">
                <a:solidFill>
                  <a:schemeClr val="accent2"/>
                </a:solidFill>
              </a:rPr>
              <a:t>CDW</a:t>
            </a:r>
            <a:r>
              <a:rPr lang="en-US" sz="2400" dirty="0">
                <a:solidFill>
                  <a:schemeClr val="accent2"/>
                </a:solidFill>
              </a:rPr>
              <a:t> : 	</a:t>
            </a:r>
            <a:r>
              <a:rPr lang="en-US" sz="2400" b="1" dirty="0" err="1">
                <a:solidFill>
                  <a:schemeClr val="accent2"/>
                </a:solidFill>
              </a:rPr>
              <a:t>Acos</a:t>
            </a:r>
            <a:r>
              <a:rPr lang="en-US" sz="2400" b="1" dirty="0">
                <a:solidFill>
                  <a:schemeClr val="accent2"/>
                </a:solidFill>
              </a:rPr>
              <a:t>(</a:t>
            </a:r>
            <a:r>
              <a:rPr lang="en-US" sz="2400" b="1" dirty="0" err="1">
                <a:solidFill>
                  <a:schemeClr val="accent2"/>
                </a:solidFill>
              </a:rPr>
              <a:t>Qx</a:t>
            </a:r>
            <a:r>
              <a:rPr lang="en-US" sz="2400" b="1" dirty="0">
                <a:solidFill>
                  <a:schemeClr val="accent2"/>
                </a:solidFill>
              </a:rPr>
              <a:t>+</a:t>
            </a:r>
            <a:r>
              <a:rPr lang="el-GR" sz="2400" b="1" dirty="0">
                <a:solidFill>
                  <a:schemeClr val="accent2"/>
                </a:solidFill>
                <a:cs typeface="Arial" charset="0"/>
              </a:rPr>
              <a:t>φ</a:t>
            </a:r>
            <a:r>
              <a:rPr lang="en-US" sz="2400" b="1" dirty="0">
                <a:solidFill>
                  <a:schemeClr val="accent2"/>
                </a:solidFill>
              </a:rPr>
              <a:t>) </a:t>
            </a:r>
            <a:r>
              <a:rPr lang="en-US" sz="2400" dirty="0">
                <a:solidFill>
                  <a:schemeClr val="accent2"/>
                </a:solidFill>
              </a:rPr>
              <a:t>		</a:t>
            </a:r>
            <a:r>
              <a:rPr lang="en-US" sz="2400" b="1" dirty="0">
                <a:solidFill>
                  <a:schemeClr val="accent2"/>
                </a:solidFill>
                <a:sym typeface="Wingdings" pitchFamily="2" charset="2"/>
              </a:rPr>
              <a:t>Q=2K</a:t>
            </a:r>
            <a:r>
              <a:rPr lang="en-US" sz="2400" b="1" baseline="-25000" dirty="0">
                <a:solidFill>
                  <a:schemeClr val="accent2"/>
                </a:solidFill>
                <a:sym typeface="Wingdings" pitchFamily="2" charset="2"/>
              </a:rPr>
              <a:t>f</a:t>
            </a:r>
            <a:endParaRPr lang="en-US" sz="2400" b="1" dirty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3300"/>
                </a:solidFill>
                <a:sym typeface="Wingdings" pitchFamily="2" charset="2"/>
              </a:rPr>
              <a:t>Order parameter :		</a:t>
            </a:r>
            <a:r>
              <a:rPr lang="el-GR" sz="2400" b="1" dirty="0">
                <a:solidFill>
                  <a:srgbClr val="003300"/>
                </a:solidFill>
                <a:cs typeface="Arial" charset="0"/>
                <a:sym typeface="Wingdings" pitchFamily="2" charset="2"/>
              </a:rPr>
              <a:t>Δ</a:t>
            </a:r>
            <a:r>
              <a:rPr lang="en-US" sz="2400" b="1" dirty="0">
                <a:solidFill>
                  <a:srgbClr val="003300"/>
                </a:solidFill>
                <a:cs typeface="Arial" charset="0"/>
                <a:sym typeface="Wingdings" pitchFamily="2" charset="2"/>
              </a:rPr>
              <a:t>(</a:t>
            </a:r>
            <a:r>
              <a:rPr lang="en-US" sz="2400" b="1" dirty="0" err="1">
                <a:solidFill>
                  <a:srgbClr val="003300"/>
                </a:solidFill>
                <a:cs typeface="Arial" charset="0"/>
                <a:sym typeface="Wingdings" pitchFamily="2" charset="2"/>
              </a:rPr>
              <a:t>x,t</a:t>
            </a:r>
            <a:r>
              <a:rPr lang="en-US" sz="2400" b="1" dirty="0">
                <a:solidFill>
                  <a:srgbClr val="003300"/>
                </a:solidFill>
                <a:cs typeface="Arial" charset="0"/>
                <a:sym typeface="Wingdings" pitchFamily="2" charset="2"/>
              </a:rPr>
              <a:t>)~ </a:t>
            </a:r>
            <a:r>
              <a:rPr lang="en-US" sz="2400" b="1" dirty="0" err="1">
                <a:solidFill>
                  <a:srgbClr val="003300"/>
                </a:solidFill>
              </a:rPr>
              <a:t>Aexp</a:t>
            </a:r>
            <a:r>
              <a:rPr lang="en-US" sz="2400" b="1" dirty="0">
                <a:solidFill>
                  <a:srgbClr val="003300"/>
                </a:solidFill>
              </a:rPr>
              <a:t>(</a:t>
            </a:r>
            <a:r>
              <a:rPr lang="en-US" sz="2400" b="1" dirty="0" err="1">
                <a:solidFill>
                  <a:srgbClr val="003300"/>
                </a:solidFill>
              </a:rPr>
              <a:t>i</a:t>
            </a:r>
            <a:r>
              <a:rPr lang="el-GR" sz="2400" b="1" dirty="0">
                <a:solidFill>
                  <a:srgbClr val="003300"/>
                </a:solidFill>
              </a:rPr>
              <a:t>φ</a:t>
            </a:r>
            <a:r>
              <a:rPr lang="en-US" sz="2400" b="1" dirty="0">
                <a:solidFill>
                  <a:srgbClr val="003300"/>
                </a:solidFill>
              </a:rPr>
              <a:t>)</a:t>
            </a:r>
          </a:p>
          <a:p>
            <a:r>
              <a:rPr lang="en-US" sz="2400" dirty="0">
                <a:solidFill>
                  <a:srgbClr val="A50021"/>
                </a:solidFill>
              </a:rPr>
              <a:t>Electronic states 	</a:t>
            </a:r>
            <a:r>
              <a:rPr lang="el-GR" sz="2400" b="1" dirty="0">
                <a:solidFill>
                  <a:srgbClr val="A50021"/>
                </a:solidFill>
                <a:cs typeface="Arial" charset="0"/>
              </a:rPr>
              <a:t>Ψ</a:t>
            </a:r>
            <a:r>
              <a:rPr lang="en-US" sz="2400" b="1" dirty="0">
                <a:solidFill>
                  <a:srgbClr val="A50021"/>
                </a:solidFill>
                <a:cs typeface="Arial" charset="0"/>
              </a:rPr>
              <a:t>= </a:t>
            </a:r>
            <a:r>
              <a:rPr lang="el-GR" sz="2400" b="1" dirty="0">
                <a:solidFill>
                  <a:srgbClr val="A50021"/>
                </a:solidFill>
              </a:rPr>
              <a:t>Ψ</a:t>
            </a:r>
            <a:r>
              <a:rPr lang="en-US" sz="2400" b="1" baseline="-25000" dirty="0" smtClean="0">
                <a:solidFill>
                  <a:srgbClr val="A50021"/>
                </a:solidFill>
              </a:rPr>
              <a:t>+</a:t>
            </a:r>
            <a:r>
              <a:rPr lang="en-US" sz="2400" b="1" dirty="0" smtClean="0">
                <a:solidFill>
                  <a:srgbClr val="A50021"/>
                </a:solidFill>
              </a:rPr>
              <a:t>exp(</a:t>
            </a:r>
            <a:r>
              <a:rPr lang="en-US" sz="2400" b="1" dirty="0" err="1" smtClean="0">
                <a:solidFill>
                  <a:srgbClr val="A50021"/>
                </a:solidFill>
              </a:rPr>
              <a:t>i</a:t>
            </a:r>
            <a:r>
              <a:rPr lang="en-US" sz="2400" b="1" dirty="0" err="1" smtClean="0">
                <a:solidFill>
                  <a:srgbClr val="A50021"/>
                </a:solidFill>
                <a:sym typeface="Wingdings" pitchFamily="2" charset="2"/>
              </a:rPr>
              <a:t>K</a:t>
            </a:r>
            <a:r>
              <a:rPr lang="en-US" sz="2400" b="1" baseline="-25000" dirty="0" err="1" smtClean="0">
                <a:solidFill>
                  <a:srgbClr val="A50021"/>
                </a:solidFill>
                <a:sym typeface="Wingdings" pitchFamily="2" charset="2"/>
              </a:rPr>
              <a:t>f</a:t>
            </a:r>
            <a:r>
              <a:rPr lang="en-US" sz="2400" b="1" dirty="0" err="1" smtClean="0">
                <a:solidFill>
                  <a:srgbClr val="A50021"/>
                </a:solidFill>
              </a:rPr>
              <a:t>x</a:t>
            </a:r>
            <a:r>
              <a:rPr lang="en-US" sz="2400" b="1" dirty="0" smtClean="0">
                <a:solidFill>
                  <a:srgbClr val="A50021"/>
                </a:solidFill>
              </a:rPr>
              <a:t>) </a:t>
            </a:r>
            <a:r>
              <a:rPr lang="en-US" sz="2400" b="1" dirty="0">
                <a:solidFill>
                  <a:srgbClr val="A50021"/>
                </a:solidFill>
              </a:rPr>
              <a:t>+ </a:t>
            </a:r>
            <a:r>
              <a:rPr lang="el-GR" sz="2400" b="1" dirty="0">
                <a:solidFill>
                  <a:srgbClr val="A50021"/>
                </a:solidFill>
              </a:rPr>
              <a:t>Ψ</a:t>
            </a:r>
            <a:r>
              <a:rPr lang="en-US" sz="2400" b="1" baseline="-25000" dirty="0">
                <a:solidFill>
                  <a:srgbClr val="A50021"/>
                </a:solidFill>
              </a:rPr>
              <a:t>-</a:t>
            </a:r>
            <a:r>
              <a:rPr lang="en-US" sz="2400" b="1" dirty="0">
                <a:solidFill>
                  <a:srgbClr val="A50021"/>
                </a:solidFill>
              </a:rPr>
              <a:t>exp(-</a:t>
            </a:r>
            <a:r>
              <a:rPr lang="en-US" sz="2400" b="1" dirty="0" err="1" smtClean="0">
                <a:solidFill>
                  <a:srgbClr val="A50021"/>
                </a:solidFill>
              </a:rPr>
              <a:t>i</a:t>
            </a:r>
            <a:r>
              <a:rPr lang="en-US" sz="2400" b="1" dirty="0" err="1" smtClean="0">
                <a:solidFill>
                  <a:srgbClr val="A50021"/>
                </a:solidFill>
                <a:sym typeface="Wingdings" pitchFamily="2" charset="2"/>
              </a:rPr>
              <a:t>K</a:t>
            </a:r>
            <a:r>
              <a:rPr lang="en-US" sz="2400" b="1" baseline="-25000" dirty="0" err="1" smtClean="0">
                <a:solidFill>
                  <a:srgbClr val="A50021"/>
                </a:solidFill>
                <a:sym typeface="Wingdings" pitchFamily="2" charset="2"/>
              </a:rPr>
              <a:t>f</a:t>
            </a:r>
            <a:r>
              <a:rPr lang="en-US" sz="2400" b="1" dirty="0" err="1" smtClean="0">
                <a:solidFill>
                  <a:srgbClr val="A50021"/>
                </a:solidFill>
              </a:rPr>
              <a:t>x</a:t>
            </a:r>
            <a:r>
              <a:rPr lang="en-US" sz="2400" b="1" dirty="0" smtClean="0">
                <a:solidFill>
                  <a:srgbClr val="A50021"/>
                </a:solidFill>
              </a:rPr>
              <a:t>)</a:t>
            </a:r>
            <a:r>
              <a:rPr lang="en-US" sz="2400" b="1" dirty="0" smtClean="0"/>
              <a:t> 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1403648" y="764704"/>
          <a:ext cx="5124450" cy="1065213"/>
        </p:xfrm>
        <a:graphic>
          <a:graphicData uri="http://schemas.openxmlformats.org/presentationml/2006/ole">
            <p:oleObj spid="_x0000_s668674" name="Équation" r:id="rId3" imgW="2323800" imgH="482400" progId="Equation.3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1331640" y="1556792"/>
          <a:ext cx="6121400" cy="960438"/>
        </p:xfrm>
        <a:graphic>
          <a:graphicData uri="http://schemas.openxmlformats.org/presentationml/2006/ole">
            <p:oleObj spid="_x0000_s668675" name="Équation" r:id="rId4" imgW="3073320" imgH="482400" progId="Equation.3">
              <p:embed/>
            </p:oleObj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/>
        </p:nvGraphicFramePr>
        <p:xfrm>
          <a:off x="1763688" y="3140968"/>
          <a:ext cx="4584700" cy="927100"/>
        </p:xfrm>
        <a:graphic>
          <a:graphicData uri="http://schemas.openxmlformats.org/presentationml/2006/ole">
            <p:oleObj spid="_x0000_s668676" name="Équation" r:id="rId5" imgW="2387520" imgH="482400" progId="Equation.3">
              <p:embed/>
            </p:oleObj>
          </a:graphicData>
        </a:graphic>
      </p:graphicFrame>
      <p:graphicFrame>
        <p:nvGraphicFramePr>
          <p:cNvPr id="159751" name="Object 7"/>
          <p:cNvGraphicFramePr>
            <a:graphicFrameLocks noChangeAspect="1"/>
          </p:cNvGraphicFramePr>
          <p:nvPr/>
        </p:nvGraphicFramePr>
        <p:xfrm>
          <a:off x="2483768" y="4077072"/>
          <a:ext cx="3636962" cy="958850"/>
        </p:xfrm>
        <a:graphic>
          <a:graphicData uri="http://schemas.openxmlformats.org/presentationml/2006/ole">
            <p:oleObj spid="_x0000_s668679" name="Équation" r:id="rId6" imgW="1638000" imgH="43164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23528" y="5805264"/>
            <a:ext cx="8670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33CC"/>
                </a:solidFill>
              </a:rPr>
              <a:t>Ansatz</a:t>
            </a:r>
            <a:r>
              <a:rPr lang="en-US" sz="2400" b="1" dirty="0" smtClean="0">
                <a:solidFill>
                  <a:srgbClr val="FF33CC"/>
                </a:solidFill>
              </a:rPr>
              <a:t>:  </a:t>
            </a:r>
            <a:r>
              <a:rPr lang="en-US" sz="2400" dirty="0" smtClean="0"/>
              <a:t>any term has the same structure is satisfied provided</a:t>
            </a:r>
            <a:endParaRPr lang="en-US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39552" y="44624"/>
            <a:ext cx="8237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</a:rPr>
              <a:t>A simple-minded way to get a luck of exact solution </a:t>
            </a:r>
            <a:br>
              <a:rPr lang="en-US" sz="2400" b="1" dirty="0" smtClean="0">
                <a:solidFill>
                  <a:srgbClr val="FF33CC"/>
                </a:solidFill>
              </a:rPr>
            </a:br>
            <a:r>
              <a:rPr lang="en-US" sz="2400" b="1" dirty="0" smtClean="0">
                <a:solidFill>
                  <a:srgbClr val="FF33CC"/>
                </a:solidFill>
              </a:rPr>
              <a:t>for the minimum of the energy (</a:t>
            </a:r>
            <a:r>
              <a:rPr lang="en-US" sz="2400" b="1" i="1" dirty="0" smtClean="0">
                <a:solidFill>
                  <a:srgbClr val="FF33CC"/>
                </a:solidFill>
              </a:rPr>
              <a:t>here for the real field </a:t>
            </a:r>
            <a:r>
              <a:rPr lang="el-GR" sz="2400" b="1" i="1" dirty="0" smtClean="0">
                <a:solidFill>
                  <a:srgbClr val="FF33CC"/>
                </a:solidFill>
              </a:rPr>
              <a:t>Δ</a:t>
            </a:r>
            <a:r>
              <a:rPr lang="en-US" sz="2400" b="1" dirty="0" smtClean="0">
                <a:solidFill>
                  <a:srgbClr val="FF33CC"/>
                </a:solidFill>
              </a:rPr>
              <a:t>)</a:t>
            </a:r>
            <a:endParaRPr lang="en-US" sz="2400" b="1" dirty="0">
              <a:solidFill>
                <a:srgbClr val="FF33CC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520" y="5013176"/>
            <a:ext cx="8778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self-consistent set of </a:t>
            </a:r>
            <a:r>
              <a:rPr lang="en-US" sz="2400" dirty="0" err="1" smtClean="0"/>
              <a:t>Bogolubov</a:t>
            </a:r>
            <a:r>
              <a:rPr lang="en-US" sz="2400" dirty="0" smtClean="0"/>
              <a:t> – </a:t>
            </a:r>
            <a:r>
              <a:rPr lang="en-US" sz="2400" dirty="0" err="1" smtClean="0"/>
              <a:t>DeGennes</a:t>
            </a:r>
            <a:r>
              <a:rPr lang="en-US" sz="2400" dirty="0" smtClean="0"/>
              <a:t> eqs.</a:t>
            </a:r>
          </a:p>
          <a:p>
            <a:r>
              <a:rPr lang="en-US" sz="2400" dirty="0" smtClean="0"/>
              <a:t>These functional eqs. become algebraic at the risky suggestion</a:t>
            </a:r>
            <a:endParaRPr lang="en-US" sz="2400" dirty="0"/>
          </a:p>
        </p:txBody>
      </p:sp>
      <p:graphicFrame>
        <p:nvGraphicFramePr>
          <p:cNvPr id="668681" name="Object 9"/>
          <p:cNvGraphicFramePr>
            <a:graphicFrameLocks noChangeAspect="1"/>
          </p:cNvGraphicFramePr>
          <p:nvPr/>
        </p:nvGraphicFramePr>
        <p:xfrm>
          <a:off x="2483768" y="6165304"/>
          <a:ext cx="3346450" cy="546100"/>
        </p:xfrm>
        <a:graphic>
          <a:graphicData uri="http://schemas.openxmlformats.org/presentationml/2006/ole">
            <p:oleObj spid="_x0000_s668681" name="Équation" r:id="rId7" imgW="1244520" imgH="203040" progId="Equation.3">
              <p:embed/>
            </p:oleObj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979712" y="2492896"/>
            <a:ext cx="4966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Variational eqs. of W over </a:t>
            </a:r>
            <a:r>
              <a:rPr lang="en-US" sz="2400" b="1" dirty="0" smtClean="0">
                <a:sym typeface="Symbol"/>
              </a:rPr>
              <a:t></a:t>
            </a:r>
            <a:r>
              <a:rPr lang="en-US" sz="2400" dirty="0" smtClean="0">
                <a:sym typeface="Symbol"/>
              </a:rPr>
              <a:t> and </a:t>
            </a:r>
            <a:r>
              <a:rPr lang="en-US" sz="2400" b="1" dirty="0" smtClean="0">
                <a:latin typeface="Times New Roman"/>
                <a:cs typeface="Times New Roman"/>
                <a:sym typeface="Symbol"/>
              </a:rPr>
              <a:t>∆:</a:t>
            </a:r>
            <a:endParaRPr lang="en-US" sz="2400" b="1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96" y="188640"/>
            <a:ext cx="518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</a:rPr>
              <a:t>Two infinite sets of integrals of motion:</a:t>
            </a:r>
            <a:endParaRPr lang="en-US" sz="2400" b="1" dirty="0">
              <a:solidFill>
                <a:srgbClr val="FF33CC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39688" y="692150"/>
          <a:ext cx="3670300" cy="936625"/>
        </p:xfrm>
        <a:graphic>
          <a:graphicData uri="http://schemas.openxmlformats.org/presentationml/2006/ole">
            <p:oleObj spid="_x0000_s635906" name="Équation" r:id="rId3" imgW="1892160" imgH="482400" progId="Equation.3">
              <p:embed/>
            </p:oleObj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4732338" y="333375"/>
          <a:ext cx="4129087" cy="1216025"/>
        </p:xfrm>
        <a:graphic>
          <a:graphicData uri="http://schemas.openxmlformats.org/presentationml/2006/ole">
            <p:oleObj spid="_x0000_s635907" name="Équation" r:id="rId4" imgW="1638000" imgH="482400" progId="Equation.3">
              <p:embed/>
            </p:oleObj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1772816"/>
          <a:ext cx="5040560" cy="657464"/>
        </p:xfrm>
        <a:graphic>
          <a:graphicData uri="http://schemas.openxmlformats.org/presentationml/2006/ole">
            <p:oleObj spid="_x0000_s635908" name="Équation" r:id="rId5" imgW="1752480" imgH="228600" progId="Equation.3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6732240" y="1772816"/>
          <a:ext cx="1800200" cy="720080"/>
        </p:xfrm>
        <a:graphic>
          <a:graphicData uri="http://schemas.openxmlformats.org/presentationml/2006/ole">
            <p:oleObj spid="_x0000_s635909" name="Équation" r:id="rId6" imgW="888840" imgH="355320" progId="Equation.3">
              <p:embed/>
            </p:oleObj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1907704" y="4653136"/>
          <a:ext cx="3278807" cy="545998"/>
        </p:xfrm>
        <a:graphic>
          <a:graphicData uri="http://schemas.openxmlformats.org/presentationml/2006/ole">
            <p:oleObj spid="_x0000_s635910" name="Équation" r:id="rId7" imgW="1218960" imgH="20304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11560" y="5229200"/>
            <a:ext cx="526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know the answer before obtaining it.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366767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hence the total energy is invariant. Expecting physically only the translational degeneracy, we insist the traveling solution  </a:t>
            </a:r>
            <a:r>
              <a:rPr lang="es-ES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200" b="1" dirty="0" smtClean="0">
                <a:latin typeface="Times New Roman" pitchFamily="18" charset="0"/>
                <a:cs typeface="Times New Roman" pitchFamily="18" charset="0"/>
              </a:rPr>
              <a:t>x,t) = </a:t>
            </a:r>
            <a:r>
              <a:rPr lang="es-ES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s-ES" sz="2200" b="1" dirty="0" smtClean="0">
                <a:latin typeface="Times New Roman" pitchFamily="18" charset="0"/>
                <a:cs typeface="Times New Roman" pitchFamily="18" charset="0"/>
              </a:rPr>
              <a:t>(x-ct)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5661248"/>
            <a:ext cx="8541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“natural” </a:t>
            </a:r>
            <a:r>
              <a:rPr lang="en-US" sz="2400" dirty="0" err="1" smtClean="0"/>
              <a:t>Anzats</a:t>
            </a:r>
            <a:r>
              <a:rPr lang="en-US" sz="2400" dirty="0" smtClean="0"/>
              <a:t> applies only to a single periodicity</a:t>
            </a:r>
          </a:p>
          <a:p>
            <a:r>
              <a:rPr lang="en-US" sz="2400" dirty="0" smtClean="0"/>
              <a:t>A deeper view: may be a hidden, even multiple, degeneracy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0" y="2564904"/>
            <a:ext cx="7020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Each term is an integral of motion of the </a:t>
            </a:r>
            <a:r>
              <a:rPr lang="en-US" sz="2200" dirty="0" err="1" smtClean="0"/>
              <a:t>mKdV</a:t>
            </a:r>
            <a:r>
              <a:rPr lang="en-US" sz="2200" dirty="0" smtClean="0"/>
              <a:t> equation</a:t>
            </a:r>
          </a:p>
        </p:txBody>
      </p:sp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1473051" y="3007585"/>
          <a:ext cx="3819029" cy="637439"/>
        </p:xfrm>
        <a:graphic>
          <a:graphicData uri="http://schemas.openxmlformats.org/presentationml/2006/ole">
            <p:oleObj spid="_x0000_s635911" name="Équation" r:id="rId8" imgW="1447560" imgH="2412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-15398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fr-FR">
              <a:latin typeface="Times New Roman" pitchFamily="18" charset="0"/>
              <a:ea typeface="MS Mincho" pitchFamily="49" charset="-128"/>
            </a:endParaRPr>
          </a:p>
          <a:p>
            <a:pPr eaLnBrk="0" hangingPunct="0"/>
            <a:endParaRPr lang="fr-FR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700808"/>
            <a:ext cx="9144000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2400" b="1" dirty="0"/>
              <a:t>H= </a:t>
            </a:r>
            <a:r>
              <a:rPr lang="en-GB" sz="2400" b="1" dirty="0" smtClean="0">
                <a:sym typeface="MT Extra" pitchFamily="18" charset="2"/>
              </a:rPr>
              <a:t>/(4</a:t>
            </a:r>
            <a:r>
              <a:rPr lang="en-GB" sz="2400" b="1" dirty="0">
                <a:sym typeface="Symbol" pitchFamily="18" charset="2"/>
              </a:rPr>
              <a:t>) </a:t>
            </a:r>
            <a:r>
              <a:rPr lang="en-GB" sz="2400" b="1" dirty="0"/>
              <a:t>[v</a:t>
            </a:r>
            <a:r>
              <a:rPr lang="en-GB" sz="2400" b="1" dirty="0">
                <a:sym typeface="Symbol" pitchFamily="18" charset="2"/>
              </a:rPr>
              <a:t> (</a:t>
            </a:r>
            <a:r>
              <a:rPr lang="en-GB" sz="2400" b="1" baseline="-25000" dirty="0">
                <a:sym typeface="Symbol" pitchFamily="18" charset="2"/>
              </a:rPr>
              <a:t>x</a:t>
            </a:r>
            <a:r>
              <a:rPr lang="en-GB" sz="2400" b="1" dirty="0">
                <a:sym typeface="Symbol" pitchFamily="18" charset="2"/>
              </a:rPr>
              <a:t> )</a:t>
            </a:r>
            <a:r>
              <a:rPr lang="en-GB" sz="2400" b="1" baseline="30000" dirty="0">
                <a:sym typeface="Symbol" pitchFamily="18" charset="2"/>
              </a:rPr>
              <a:t>2</a:t>
            </a:r>
            <a:r>
              <a:rPr lang="en-GB" sz="2400" b="1" dirty="0">
                <a:sym typeface="Symbol" pitchFamily="18" charset="2"/>
              </a:rPr>
              <a:t> + (</a:t>
            </a:r>
            <a:r>
              <a:rPr lang="en-GB" sz="2400" b="1" baseline="-25000" dirty="0">
                <a:sym typeface="Symbol" pitchFamily="18" charset="2"/>
              </a:rPr>
              <a:t>t</a:t>
            </a:r>
            <a:r>
              <a:rPr lang="en-GB" sz="2400" b="1" dirty="0">
                <a:sym typeface="Symbol" pitchFamily="18" charset="2"/>
              </a:rPr>
              <a:t> )</a:t>
            </a:r>
            <a:r>
              <a:rPr lang="en-GB" sz="2400" b="1" baseline="30000" dirty="0">
                <a:sym typeface="Symbol" pitchFamily="18" charset="2"/>
              </a:rPr>
              <a:t>2</a:t>
            </a:r>
            <a:r>
              <a:rPr lang="en-GB" sz="2400" b="1" dirty="0">
                <a:sym typeface="Symbol" pitchFamily="18" charset="2"/>
              </a:rPr>
              <a:t> /</a:t>
            </a:r>
            <a:r>
              <a:rPr lang="en-GB" sz="2400" b="1" dirty="0"/>
              <a:t>v] - </a:t>
            </a:r>
            <a:r>
              <a:rPr lang="en-GB" sz="2400" b="1" dirty="0" err="1"/>
              <a:t>Ucos</a:t>
            </a:r>
            <a:r>
              <a:rPr lang="en-GB" sz="2400" b="1" dirty="0"/>
              <a:t> </a:t>
            </a:r>
            <a:r>
              <a:rPr lang="en-GB" sz="2400" b="1" dirty="0" smtClean="0"/>
              <a:t>(n</a:t>
            </a:r>
            <a:r>
              <a:rPr lang="en-GB" sz="2400" b="1" dirty="0" smtClean="0">
                <a:sym typeface="Symbol" pitchFamily="18" charset="2"/>
              </a:rPr>
              <a:t> )</a:t>
            </a:r>
            <a:r>
              <a:rPr lang="en-GB" sz="2400" dirty="0" smtClean="0"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2400" b="1" dirty="0" smtClean="0">
                <a:sym typeface="Symbol" pitchFamily="18" charset="2"/>
              </a:rPr>
              <a:t>n</a:t>
            </a:r>
            <a:r>
              <a:rPr lang="en-GB" sz="2400" dirty="0" smtClean="0">
                <a:sym typeface="Symbol" pitchFamily="18" charset="2"/>
              </a:rPr>
              <a:t>=integer  (n=2,3,4 are known)</a:t>
            </a:r>
            <a:br>
              <a:rPr lang="en-GB" sz="2400" dirty="0" smtClean="0">
                <a:sym typeface="Symbol" pitchFamily="18" charset="2"/>
              </a:rPr>
            </a:br>
            <a:r>
              <a:rPr lang="en-GB" sz="2400" dirty="0" smtClean="0">
                <a:sym typeface="Symbol" pitchFamily="18" charset="2"/>
              </a:rPr>
              <a:t>commensurability ratio between the </a:t>
            </a:r>
            <a:r>
              <a:rPr lang="en-GB" sz="2400" dirty="0" err="1" smtClean="0">
                <a:sym typeface="Symbol" pitchFamily="18" charset="2"/>
              </a:rPr>
              <a:t>DW</a:t>
            </a:r>
            <a:r>
              <a:rPr lang="en-GB" sz="2400" dirty="0" smtClean="0">
                <a:sym typeface="Symbol" pitchFamily="18" charset="2"/>
              </a:rPr>
              <a:t> and the underlying crystal</a:t>
            </a:r>
            <a:endParaRPr lang="en-GB" sz="1400" dirty="0">
              <a:sym typeface="Symbol" pitchFamily="18" charset="2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2400" b="1" dirty="0" err="1">
                <a:sym typeface="Symbol" pitchFamily="18" charset="2"/>
              </a:rPr>
              <a:t>v~v</a:t>
            </a:r>
            <a:r>
              <a:rPr lang="en-GB" sz="2400" b="1" baseline="-25000" dirty="0" err="1">
                <a:sym typeface="Symbol" pitchFamily="18" charset="2"/>
              </a:rPr>
              <a:t>F</a:t>
            </a:r>
            <a:r>
              <a:rPr lang="en-GB" sz="2400" dirty="0">
                <a:sym typeface="Symbol" pitchFamily="18" charset="2"/>
              </a:rPr>
              <a:t> – velocity	</a:t>
            </a:r>
            <a:r>
              <a:rPr lang="en-GB" sz="2400" b="1" dirty="0">
                <a:solidFill>
                  <a:srgbClr val="003300"/>
                </a:solidFill>
                <a:sym typeface="Symbol" pitchFamily="18" charset="2"/>
              </a:rPr>
              <a:t>= </a:t>
            </a:r>
            <a:r>
              <a:rPr lang="en-GB" sz="2400" b="1" dirty="0">
                <a:solidFill>
                  <a:srgbClr val="003300"/>
                </a:solidFill>
              </a:rPr>
              <a:t>K</a:t>
            </a:r>
            <a:r>
              <a:rPr lang="en-GB" sz="2400" b="1" baseline="-25000" dirty="0">
                <a:solidFill>
                  <a:srgbClr val="003300"/>
                </a:solidFill>
                <a:sym typeface="Symbol" pitchFamily="18" charset="2"/>
              </a:rPr>
              <a:t></a:t>
            </a:r>
            <a:r>
              <a:rPr lang="en-GB" sz="2400" dirty="0">
                <a:solidFill>
                  <a:srgbClr val="003300"/>
                </a:solidFill>
              </a:rPr>
              <a:t>  - in notations of  “</a:t>
            </a:r>
            <a:r>
              <a:rPr lang="en-GB" sz="2400" dirty="0" err="1">
                <a:solidFill>
                  <a:srgbClr val="003300"/>
                </a:solidFill>
              </a:rPr>
              <a:t>Luttinger</a:t>
            </a:r>
            <a:r>
              <a:rPr lang="en-GB" sz="2400" dirty="0">
                <a:solidFill>
                  <a:srgbClr val="003300"/>
                </a:solidFill>
              </a:rPr>
              <a:t> liquid</a:t>
            </a:r>
            <a:r>
              <a:rPr lang="en-GB" sz="2400" dirty="0" smtClean="0">
                <a:solidFill>
                  <a:srgbClr val="003300"/>
                </a:solidFill>
              </a:rPr>
              <a:t>”</a:t>
            </a:r>
            <a:endParaRPr lang="en-GB" sz="2400" dirty="0">
              <a:solidFill>
                <a:srgbClr val="990000"/>
              </a:solidFill>
              <a:sym typeface="Symbol" pitchFamily="18" charset="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-6350"/>
            <a:ext cx="9144000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2200" dirty="0">
                <a:solidFill>
                  <a:schemeClr val="accent2"/>
                </a:solidFill>
              </a:rPr>
              <a:t>Quasi-1D Mott state = </a:t>
            </a:r>
            <a:r>
              <a:rPr lang="pt-BR" sz="22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fr-FR" sz="2200" dirty="0">
                <a:solidFill>
                  <a:schemeClr val="accent2"/>
                </a:solidFill>
              </a:rPr>
              <a:t>K</a:t>
            </a:r>
            <a:r>
              <a:rPr lang="fr-FR" sz="2200" baseline="-25000" dirty="0">
                <a:solidFill>
                  <a:schemeClr val="accent2"/>
                </a:solidFill>
              </a:rPr>
              <a:t>F</a:t>
            </a:r>
            <a:r>
              <a:rPr lang="fr-FR" sz="2200" dirty="0">
                <a:solidFill>
                  <a:schemeClr val="accent2"/>
                </a:solidFill>
              </a:rPr>
              <a:t> </a:t>
            </a:r>
            <a:r>
              <a:rPr lang="fr-FR" sz="2200" dirty="0" smtClean="0">
                <a:solidFill>
                  <a:schemeClr val="accent2"/>
                </a:solidFill>
              </a:rPr>
              <a:t>CDW </a:t>
            </a:r>
            <a:r>
              <a:rPr lang="en-GB" sz="2200" dirty="0" smtClean="0">
                <a:solidFill>
                  <a:schemeClr val="accent2"/>
                </a:solidFill>
              </a:rPr>
              <a:t>= </a:t>
            </a:r>
            <a:r>
              <a:rPr lang="en-US" sz="2200" dirty="0">
                <a:solidFill>
                  <a:schemeClr val="accent2"/>
                </a:solidFill>
              </a:rPr>
              <a:t>commensurate Wigner crystal</a:t>
            </a:r>
            <a:endParaRPr lang="en-GB" sz="2200" dirty="0">
              <a:solidFill>
                <a:schemeClr val="accent2"/>
              </a:solidFill>
            </a:endParaRPr>
          </a:p>
          <a:p>
            <a:endParaRPr lang="en-GB" sz="2200" dirty="0" smtClean="0"/>
          </a:p>
          <a:p>
            <a:r>
              <a:rPr lang="en-GB" sz="2200" dirty="0" smtClean="0"/>
              <a:t>Charge </a:t>
            </a:r>
            <a:r>
              <a:rPr lang="en-GB" sz="2200" dirty="0"/>
              <a:t>degrees of freedom: phase   </a:t>
            </a:r>
            <a:r>
              <a:rPr lang="en-GB" sz="2200" b="1" dirty="0">
                <a:sym typeface="Symbol" pitchFamily="18" charset="2"/>
              </a:rPr>
              <a:t>=(</a:t>
            </a:r>
            <a:r>
              <a:rPr lang="en-GB" sz="2200" b="1" dirty="0" err="1">
                <a:sym typeface="Symbol" pitchFamily="18" charset="2"/>
              </a:rPr>
              <a:t>x,t</a:t>
            </a:r>
            <a:r>
              <a:rPr lang="en-GB" sz="2200" b="1" dirty="0">
                <a:sym typeface="Symbol" pitchFamily="18" charset="2"/>
              </a:rPr>
              <a:t>)</a:t>
            </a:r>
            <a:r>
              <a:rPr lang="fr-FR" sz="2200" b="1" dirty="0"/>
              <a:t> </a:t>
            </a:r>
          </a:p>
          <a:p>
            <a:r>
              <a:rPr lang="fr-FR" sz="2200" dirty="0"/>
              <a:t>2K</a:t>
            </a:r>
            <a:r>
              <a:rPr lang="fr-FR" sz="2200" baseline="-25000" dirty="0"/>
              <a:t>F</a:t>
            </a:r>
            <a:r>
              <a:rPr lang="fr-FR" sz="2200" dirty="0"/>
              <a:t> </a:t>
            </a:r>
            <a:r>
              <a:rPr lang="en-GB" sz="2200" dirty="0"/>
              <a:t>CDW/SDW ~</a:t>
            </a:r>
            <a:r>
              <a:rPr lang="en-GB" sz="2200" b="1" dirty="0" err="1"/>
              <a:t>cos</a:t>
            </a:r>
            <a:r>
              <a:rPr lang="en-GB" sz="2200" b="1" dirty="0"/>
              <a:t> (</a:t>
            </a:r>
            <a:r>
              <a:rPr lang="en-GB" sz="2200" b="1" dirty="0">
                <a:sym typeface="Symbol" pitchFamily="18" charset="2"/>
              </a:rPr>
              <a:t>+x</a:t>
            </a:r>
            <a:r>
              <a:rPr lang="el-GR" sz="2200" b="1" dirty="0">
                <a:sym typeface="Symbol" pitchFamily="18" charset="2"/>
              </a:rPr>
              <a:t>π</a:t>
            </a:r>
            <a:r>
              <a:rPr lang="en-US" sz="2200" b="1" dirty="0">
                <a:sym typeface="Symbol" pitchFamily="18" charset="2"/>
              </a:rPr>
              <a:t>/2</a:t>
            </a:r>
            <a:r>
              <a:rPr lang="pt-BR" sz="2200" b="1" dirty="0">
                <a:sym typeface="Symbol" pitchFamily="18" charset="2"/>
              </a:rPr>
              <a:t>a</a:t>
            </a:r>
            <a:r>
              <a:rPr lang="en-US" sz="2200" b="1" dirty="0">
                <a:sym typeface="Symbol" pitchFamily="18" charset="2"/>
              </a:rPr>
              <a:t>)</a:t>
            </a:r>
            <a:r>
              <a:rPr lang="pt-BR" sz="2200" dirty="0">
                <a:sym typeface="Symbol" pitchFamily="18" charset="2"/>
              </a:rPr>
              <a:t>	4</a:t>
            </a:r>
            <a:r>
              <a:rPr lang="fr-FR" sz="2200" dirty="0"/>
              <a:t>K</a:t>
            </a:r>
            <a:r>
              <a:rPr lang="fr-FR" sz="2200" baseline="-25000" dirty="0"/>
              <a:t>F</a:t>
            </a:r>
            <a:r>
              <a:rPr lang="fr-FR" sz="2200" dirty="0"/>
              <a:t> CDW~ </a:t>
            </a:r>
            <a:r>
              <a:rPr lang="en-GB" sz="2200" b="1" dirty="0" err="1"/>
              <a:t>cos</a:t>
            </a:r>
            <a:r>
              <a:rPr lang="en-GB" sz="2200" b="1" dirty="0"/>
              <a:t> (2</a:t>
            </a:r>
            <a:r>
              <a:rPr lang="en-GB" sz="2200" b="1" dirty="0">
                <a:sym typeface="Symbol" pitchFamily="18" charset="2"/>
              </a:rPr>
              <a:t>+x</a:t>
            </a:r>
            <a:r>
              <a:rPr lang="el-GR" sz="2200" b="1" dirty="0">
                <a:sym typeface="Symbol" pitchFamily="18" charset="2"/>
              </a:rPr>
              <a:t>π</a:t>
            </a:r>
            <a:r>
              <a:rPr lang="en-US" sz="2200" b="1" dirty="0">
                <a:sym typeface="Symbol" pitchFamily="18" charset="2"/>
              </a:rPr>
              <a:t>/</a:t>
            </a:r>
            <a:r>
              <a:rPr lang="pt-BR" sz="2200" b="1" dirty="0">
                <a:sym typeface="Symbol" pitchFamily="18" charset="2"/>
              </a:rPr>
              <a:t>a</a:t>
            </a:r>
            <a:r>
              <a:rPr lang="en-US" sz="2200" b="1" dirty="0">
                <a:sym typeface="Symbol" pitchFamily="18" charset="2"/>
              </a:rPr>
              <a:t>)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3861048"/>
            <a:ext cx="9144000" cy="2603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50000"/>
              </a:spcAft>
            </a:pPr>
            <a:r>
              <a:rPr lang="en-GB" sz="2400" dirty="0" smtClean="0">
                <a:solidFill>
                  <a:srgbClr val="FF0000"/>
                </a:solidFill>
                <a:sym typeface="Symbol" pitchFamily="18" charset="2"/>
              </a:rPr>
              <a:t>	 (all interactions) , (0)=1 </a:t>
            </a:r>
            <a:r>
              <a:rPr lang="en-GB" sz="2400" dirty="0" smtClean="0">
                <a:sym typeface="Symbol" pitchFamily="18" charset="2"/>
              </a:rPr>
              <a:t>- </a:t>
            </a:r>
            <a:r>
              <a:rPr lang="en-GB" sz="2400" dirty="0">
                <a:solidFill>
                  <a:srgbClr val="FF0000"/>
                </a:solidFill>
                <a:sym typeface="Symbol" pitchFamily="18" charset="2"/>
              </a:rPr>
              <a:t>major monitoring parameter :</a:t>
            </a:r>
            <a:r>
              <a:rPr lang="en-GB" sz="2400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GB" sz="2400" dirty="0" smtClean="0">
                <a:solidFill>
                  <a:srgbClr val="008000"/>
                </a:solidFill>
                <a:sym typeface="Symbol" pitchFamily="18" charset="2"/>
              </a:rPr>
              <a:t/>
            </a:r>
            <a:br>
              <a:rPr lang="en-GB" sz="2400" dirty="0" smtClean="0">
                <a:solidFill>
                  <a:srgbClr val="008000"/>
                </a:solidFill>
                <a:sym typeface="Symbol" pitchFamily="18" charset="2"/>
              </a:rPr>
            </a:br>
            <a:r>
              <a:rPr lang="en-GB" sz="2400" dirty="0" smtClean="0">
                <a:solidFill>
                  <a:schemeClr val="accent2"/>
                </a:solidFill>
                <a:sym typeface="Symbol" pitchFamily="18" charset="2"/>
              </a:rPr>
              <a:t>&lt;4/n</a:t>
            </a:r>
            <a:r>
              <a:rPr lang="en-GB" sz="2400" baseline="30000" dirty="0" smtClean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GB" sz="2400" dirty="0" smtClean="0">
                <a:solidFill>
                  <a:schemeClr val="accent2"/>
                </a:solidFill>
                <a:sym typeface="Symbol" pitchFamily="18" charset="2"/>
              </a:rPr>
              <a:t> :  </a:t>
            </a:r>
            <a:r>
              <a:rPr lang="en-GB" sz="2400" i="1" dirty="0">
                <a:solidFill>
                  <a:schemeClr val="accent2"/>
                </a:solidFill>
                <a:sym typeface="Symbol" pitchFamily="18" charset="2"/>
              </a:rPr>
              <a:t>any </a:t>
            </a:r>
            <a:r>
              <a:rPr lang="en-GB" sz="2400" i="1" dirty="0" smtClean="0">
                <a:solidFill>
                  <a:schemeClr val="accent2"/>
                </a:solidFill>
                <a:sym typeface="Symbol" pitchFamily="18" charset="2"/>
              </a:rPr>
              <a:t>repulsion for n=2, </a:t>
            </a:r>
            <a:br>
              <a:rPr lang="en-GB" sz="2400" i="1" dirty="0" smtClean="0">
                <a:solidFill>
                  <a:schemeClr val="accent2"/>
                </a:solidFill>
                <a:sym typeface="Symbol" pitchFamily="18" charset="2"/>
              </a:rPr>
            </a:br>
            <a:r>
              <a:rPr lang="en-GB" sz="2400" dirty="0" smtClean="0">
                <a:solidFill>
                  <a:schemeClr val="accent2"/>
                </a:solidFill>
                <a:sym typeface="Symbol" pitchFamily="18" charset="2"/>
              </a:rPr>
              <a:t>build-in</a:t>
            </a:r>
            <a:r>
              <a:rPr lang="en-GB" sz="2400" i="1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GB" sz="2400" dirty="0" smtClean="0">
                <a:solidFill>
                  <a:schemeClr val="accent2"/>
                </a:solidFill>
                <a:sym typeface="Symbol" pitchFamily="18" charset="2"/>
              </a:rPr>
              <a:t>U </a:t>
            </a:r>
            <a:r>
              <a:rPr lang="en-GB" sz="2400" dirty="0">
                <a:solidFill>
                  <a:schemeClr val="accent2"/>
                </a:solidFill>
                <a:sym typeface="Symbol" pitchFamily="18" charset="2"/>
              </a:rPr>
              <a:t>is not renormalized to zero, generic Mott state </a:t>
            </a:r>
            <a:r>
              <a:rPr lang="en-GB" sz="2400" dirty="0" smtClean="0">
                <a:solidFill>
                  <a:schemeClr val="accent2"/>
                </a:solidFill>
                <a:sym typeface="Symbol" pitchFamily="18" charset="2"/>
              </a:rPr>
              <a:t>case,</a:t>
            </a:r>
            <a:br>
              <a:rPr lang="en-GB" sz="2400" dirty="0" smtClean="0">
                <a:solidFill>
                  <a:schemeClr val="accent2"/>
                </a:solidFill>
                <a:sym typeface="Symbol" pitchFamily="18" charset="2"/>
              </a:rPr>
            </a:br>
            <a:r>
              <a:rPr lang="en-GB" sz="2400" dirty="0" smtClean="0">
                <a:solidFill>
                  <a:schemeClr val="accent2"/>
                </a:solidFill>
                <a:sym typeface="Symbol" pitchFamily="18" charset="2"/>
              </a:rPr>
              <a:t>Threshold in U if n&gt;2</a:t>
            </a:r>
            <a:endParaRPr lang="en-GB" sz="2400" dirty="0">
              <a:solidFill>
                <a:schemeClr val="accent2"/>
              </a:solidFill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Aft>
                <a:spcPct val="50000"/>
              </a:spcAft>
            </a:pPr>
            <a:r>
              <a:rPr lang="en-GB" sz="2400" dirty="0">
                <a:solidFill>
                  <a:srgbClr val="A50021"/>
                </a:solidFill>
                <a:sym typeface="Symbol" pitchFamily="18" charset="2"/>
              </a:rPr>
              <a:t></a:t>
            </a:r>
            <a:r>
              <a:rPr lang="en-GB" sz="2400" dirty="0" smtClean="0">
                <a:solidFill>
                  <a:srgbClr val="A50021"/>
                </a:solidFill>
                <a:sym typeface="Symbol" pitchFamily="18" charset="2"/>
              </a:rPr>
              <a:t>&lt;2/</a:t>
            </a:r>
            <a:r>
              <a:rPr lang="en-GB" sz="2400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GB" sz="2400" baseline="30000" dirty="0" smtClean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GB" sz="2400" dirty="0" smtClean="0">
                <a:solidFill>
                  <a:srgbClr val="A50021"/>
                </a:solidFill>
                <a:sym typeface="Symbol" pitchFamily="18" charset="2"/>
              </a:rPr>
              <a:t>: </a:t>
            </a:r>
            <a:r>
              <a:rPr lang="en-GB" sz="2400" i="1" dirty="0" smtClean="0">
                <a:solidFill>
                  <a:srgbClr val="A50021"/>
                </a:solidFill>
                <a:sym typeface="Symbol" pitchFamily="18" charset="2"/>
              </a:rPr>
              <a:t>strong </a:t>
            </a:r>
            <a:r>
              <a:rPr lang="en-GB" sz="2400" i="1" dirty="0">
                <a:solidFill>
                  <a:srgbClr val="A50021"/>
                </a:solidFill>
                <a:sym typeface="Symbol" pitchFamily="18" charset="2"/>
              </a:rPr>
              <a:t>repulsion</a:t>
            </a:r>
            <a:r>
              <a:rPr lang="en-GB" sz="2400" dirty="0">
                <a:solidFill>
                  <a:srgbClr val="A50021"/>
                </a:solidFill>
                <a:sym typeface="Symbol" pitchFamily="18" charset="2"/>
              </a:rPr>
              <a:t>, then </a:t>
            </a:r>
            <a:r>
              <a:rPr lang="en-GB" sz="2400" dirty="0">
                <a:solidFill>
                  <a:srgbClr val="CC3300"/>
                </a:solidFill>
                <a:sym typeface="Symbol" pitchFamily="18" charset="2"/>
              </a:rPr>
              <a:t>U can be spontaneously generated</a:t>
            </a:r>
            <a:r>
              <a:rPr lang="en-GB" sz="2400" dirty="0">
                <a:solidFill>
                  <a:srgbClr val="A50021"/>
                </a:solidFill>
                <a:sym typeface="Symbol" pitchFamily="18" charset="2"/>
              </a:rPr>
              <a:t> </a:t>
            </a:r>
            <a:br>
              <a:rPr lang="en-GB" sz="2400" dirty="0">
                <a:solidFill>
                  <a:srgbClr val="A50021"/>
                </a:solidFill>
                <a:sym typeface="Symbol" pitchFamily="18" charset="2"/>
              </a:rPr>
            </a:br>
            <a:r>
              <a:rPr lang="en-GB" sz="2400" dirty="0">
                <a:solidFill>
                  <a:srgbClr val="A50021"/>
                </a:solidFill>
                <a:sym typeface="Symbol" pitchFamily="18" charset="2"/>
              </a:rPr>
              <a:t>		– Charge Ordering = 4K</a:t>
            </a:r>
            <a:r>
              <a:rPr lang="en-GB" sz="2400" baseline="-25000" dirty="0">
                <a:solidFill>
                  <a:srgbClr val="A50021"/>
                </a:solidFill>
                <a:sym typeface="Symbol" pitchFamily="18" charset="2"/>
              </a:rPr>
              <a:t>F </a:t>
            </a:r>
            <a:r>
              <a:rPr lang="en-GB" sz="2400" dirty="0" smtClean="0">
                <a:solidFill>
                  <a:srgbClr val="A50021"/>
                </a:solidFill>
                <a:sym typeface="Symbol" pitchFamily="18" charset="2"/>
              </a:rPr>
              <a:t>condensation</a:t>
            </a:r>
            <a:r>
              <a:rPr lang="en-US" sz="2400" i="1" dirty="0" smtClean="0">
                <a:sym typeface="Symbol" pitchFamily="18" charset="2"/>
              </a:rPr>
              <a:t>,</a:t>
            </a:r>
            <a:br>
              <a:rPr lang="en-US" sz="2400" i="1" dirty="0" smtClean="0">
                <a:sym typeface="Symbol" pitchFamily="18" charset="2"/>
              </a:rPr>
            </a:br>
            <a:r>
              <a:rPr lang="en-US" sz="2400" i="1" dirty="0" smtClean="0">
                <a:sym typeface="Symbol" pitchFamily="18" charset="2"/>
              </a:rPr>
              <a:t>always a threshold effect, no bridge to weak coupling theories</a:t>
            </a:r>
            <a:endParaRPr lang="en-GB" sz="2400" dirty="0" smtClean="0">
              <a:solidFill>
                <a:srgbClr val="A5002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5E9073-6C67-41ED-9299-0AEDDE2479A6}" type="slidenum">
              <a:rPr lang="fr-FR" altLang="ko-KR"/>
              <a:pPr/>
              <a:t>47</a:t>
            </a:fld>
            <a:endParaRPr lang="fr-FR" altLang="ko-KR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59532" y="0"/>
            <a:ext cx="1728788" cy="1704975"/>
            <a:chOff x="567" y="2931"/>
            <a:chExt cx="1089" cy="1074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567" y="3158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111" y="3158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567" y="3793"/>
              <a:ext cx="1089" cy="0"/>
              <a:chOff x="657" y="3521"/>
              <a:chExt cx="1089" cy="0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657" y="3521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1202" y="3521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156" y="3203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67" y="2931"/>
              <a:ext cx="21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en-US"/>
                <a:t>- </a:t>
              </a:r>
              <a:endParaRPr lang="en-US" i="0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338" y="2931"/>
              <a:ext cx="20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fr-FR" i="0"/>
                <a:t>+</a:t>
              </a:r>
              <a:endParaRPr lang="en-US" i="0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567" y="3793"/>
              <a:ext cx="21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en-US"/>
                <a:t>- </a:t>
              </a:r>
              <a:endParaRPr lang="en-US" i="0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383" y="3793"/>
              <a:ext cx="20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fr-FR" i="0"/>
                <a:t>+</a:t>
              </a:r>
              <a:endParaRPr lang="en-US" i="0"/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0" y="2420888"/>
            <a:ext cx="8892480" cy="28869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2400" dirty="0" err="1" smtClean="0"/>
              <a:t>Uexp</a:t>
            </a:r>
            <a:r>
              <a:rPr lang="en-US" sz="2400" dirty="0" smtClean="0"/>
              <a:t>[</a:t>
            </a:r>
            <a:r>
              <a:rPr lang="en-US" sz="2400" dirty="0" err="1" smtClean="0"/>
              <a:t>i</a:t>
            </a:r>
            <a:r>
              <a:rPr lang="en-GB" sz="2400" dirty="0"/>
              <a:t>2</a:t>
            </a:r>
            <a:r>
              <a:rPr lang="en-GB" sz="2400" dirty="0">
                <a:sym typeface="Symbol" pitchFamily="18" charset="2"/>
              </a:rPr>
              <a:t></a:t>
            </a:r>
            <a:r>
              <a:rPr lang="en-US" sz="2400" dirty="0"/>
              <a:t>]</a:t>
            </a:r>
            <a:r>
              <a:rPr lang="en-US" sz="2400" i="1" dirty="0"/>
              <a:t> </a:t>
            </a:r>
            <a:r>
              <a:rPr lang="en-US" sz="2400" b="0" i="1" dirty="0"/>
              <a:t>: amplitude of the </a:t>
            </a:r>
            <a:r>
              <a:rPr lang="en-US" sz="2400" b="0" i="1" dirty="0" err="1"/>
              <a:t>Umklapp</a:t>
            </a:r>
            <a:r>
              <a:rPr lang="en-US" sz="2400" b="0" i="1" dirty="0"/>
              <a:t> </a:t>
            </a:r>
            <a:r>
              <a:rPr lang="en-US" sz="2400" b="0" i="1" dirty="0" smtClean="0"/>
              <a:t>scattering</a:t>
            </a:r>
            <a:endParaRPr lang="en-US" sz="2400" i="1" dirty="0" smtClean="0"/>
          </a:p>
          <a:p>
            <a:pPr marL="342900" indent="-342900">
              <a:lnSpc>
                <a:spcPct val="80000"/>
              </a:lnSpc>
            </a:pPr>
            <a:endParaRPr lang="en-US" sz="900" dirty="0" smtClean="0"/>
          </a:p>
          <a:p>
            <a:pPr marL="342900" indent="-342900">
              <a:lnSpc>
                <a:spcPct val="80000"/>
              </a:lnSpc>
            </a:pPr>
            <a:r>
              <a:rPr lang="en-US" sz="2400" dirty="0" smtClean="0"/>
              <a:t>(-</a:t>
            </a:r>
            <a:r>
              <a:rPr lang="en-US" sz="2400" dirty="0" err="1"/>
              <a:t>K</a:t>
            </a:r>
            <a:r>
              <a:rPr lang="en-US" sz="2400" baseline="-25000" dirty="0" err="1"/>
              <a:t>F</a:t>
            </a:r>
            <a:r>
              <a:rPr lang="en-US" sz="2400" baseline="-25000" dirty="0"/>
              <a:t>,</a:t>
            </a:r>
            <a:r>
              <a:rPr lang="en-US" sz="2400" dirty="0"/>
              <a:t>-</a:t>
            </a:r>
            <a:r>
              <a:rPr lang="en-US" sz="2400" baseline="-25000" dirty="0"/>
              <a:t> </a:t>
            </a:r>
            <a:r>
              <a:rPr lang="en-US" sz="2400" dirty="0" err="1"/>
              <a:t>K</a:t>
            </a:r>
            <a:r>
              <a:rPr lang="en-US" sz="2400" baseline="-25000" dirty="0" err="1"/>
              <a:t>F</a:t>
            </a:r>
            <a:r>
              <a:rPr lang="en-US" sz="2400" dirty="0"/>
              <a:t>)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(+</a:t>
            </a:r>
            <a:r>
              <a:rPr lang="en-US" sz="2400" dirty="0" err="1"/>
              <a:t>K</a:t>
            </a:r>
            <a:r>
              <a:rPr lang="en-US" sz="2400" baseline="-25000" dirty="0" err="1"/>
              <a:t>F</a:t>
            </a:r>
            <a:r>
              <a:rPr lang="en-US" sz="2400" dirty="0" err="1"/>
              <a:t>,+K</a:t>
            </a:r>
            <a:r>
              <a:rPr lang="en-US" sz="2400" baseline="-25000" dirty="0" err="1"/>
              <a:t>F</a:t>
            </a:r>
            <a:r>
              <a:rPr lang="en-US" sz="2400" dirty="0"/>
              <a:t>) </a:t>
            </a:r>
            <a:r>
              <a:rPr lang="en-US" sz="2400" b="0" dirty="0"/>
              <a:t>is allowed here</a:t>
            </a:r>
            <a:r>
              <a:rPr lang="en-US" sz="2400" b="0" dirty="0" smtClean="0"/>
              <a:t>.</a:t>
            </a:r>
          </a:p>
          <a:p>
            <a:pPr marL="342900" indent="-342900">
              <a:lnSpc>
                <a:spcPct val="80000"/>
              </a:lnSpc>
            </a:pPr>
            <a:endParaRPr lang="en-US" sz="800" b="0" dirty="0" smtClean="0"/>
          </a:p>
          <a:p>
            <a:pPr marL="342900" indent="-342900">
              <a:lnSpc>
                <a:spcPct val="80000"/>
              </a:lnSpc>
            </a:pPr>
            <a:r>
              <a:rPr lang="en-US" sz="2400" b="0" dirty="0" smtClean="0"/>
              <a:t>Momentum </a:t>
            </a:r>
            <a:r>
              <a:rPr lang="en-US" sz="2400" b="0" dirty="0"/>
              <a:t>deficit </a:t>
            </a:r>
            <a:r>
              <a:rPr lang="en-US" sz="2400" dirty="0">
                <a:sym typeface="Symbol" pitchFamily="18" charset="2"/>
              </a:rPr>
              <a:t>4</a:t>
            </a:r>
            <a:r>
              <a:rPr lang="en-US" sz="2400" dirty="0"/>
              <a:t>K</a:t>
            </a:r>
            <a:r>
              <a:rPr lang="en-US" sz="2400" baseline="-25000" dirty="0"/>
              <a:t>F</a:t>
            </a:r>
            <a:r>
              <a:rPr lang="en-US" sz="2400" dirty="0"/>
              <a:t> </a:t>
            </a:r>
            <a:r>
              <a:rPr lang="en-US" sz="2400" b="0" dirty="0"/>
              <a:t>is </a:t>
            </a:r>
            <a:r>
              <a:rPr lang="en-US" sz="2400" dirty="0" smtClean="0"/>
              <a:t>absorbed</a:t>
            </a:r>
            <a:r>
              <a:rPr lang="en-US" sz="2400" b="0" dirty="0" smtClean="0"/>
              <a:t> by reciprocal lattice period</a:t>
            </a:r>
            <a:r>
              <a:rPr lang="en-US" sz="2400" b="0" dirty="0"/>
              <a:t>.   </a:t>
            </a:r>
            <a:endParaRPr lang="en-US" sz="2400" dirty="0" smtClean="0"/>
          </a:p>
          <a:p>
            <a:pPr marL="342900" indent="-342900">
              <a:lnSpc>
                <a:spcPct val="80000"/>
              </a:lnSpc>
            </a:pPr>
            <a:r>
              <a:rPr lang="en-US" sz="2400" b="0" dirty="0" smtClean="0"/>
              <a:t>Continuous chiral symmetry is lifted.</a:t>
            </a:r>
          </a:p>
          <a:p>
            <a:r>
              <a:rPr lang="en-GB" sz="2400" dirty="0" err="1" smtClean="0">
                <a:solidFill>
                  <a:schemeClr val="accent2"/>
                </a:solidFill>
                <a:ea typeface="MS Mincho" pitchFamily="49" charset="-128"/>
              </a:rPr>
              <a:t>Umklapp</a:t>
            </a:r>
            <a:r>
              <a:rPr lang="en-GB" sz="2400" dirty="0" smtClean="0">
                <a:solidFill>
                  <a:schemeClr val="accent2"/>
                </a:solidFill>
                <a:ea typeface="MS Mincho" pitchFamily="49" charset="-128"/>
              </a:rPr>
              <a:t> scattering amplitude, leading to the Mott state</a:t>
            </a:r>
            <a:br>
              <a:rPr lang="en-GB" sz="2400" dirty="0" smtClean="0">
                <a:solidFill>
                  <a:schemeClr val="accent2"/>
                </a:solidFill>
                <a:ea typeface="MS Mincho" pitchFamily="49" charset="-128"/>
              </a:rPr>
            </a:br>
            <a:r>
              <a:rPr lang="en-GB" sz="2400" i="1" dirty="0" err="1" smtClean="0">
                <a:solidFill>
                  <a:schemeClr val="accent2"/>
                </a:solidFill>
              </a:rPr>
              <a:t>Dzyaloshinskii</a:t>
            </a:r>
            <a:r>
              <a:rPr lang="fr-FR" sz="2400" i="1" dirty="0" smtClean="0">
                <a:solidFill>
                  <a:schemeClr val="accent2"/>
                </a:solidFill>
              </a:rPr>
              <a:t> </a:t>
            </a:r>
            <a:r>
              <a:rPr lang="en-GB" sz="2400" i="1" dirty="0" smtClean="0">
                <a:solidFill>
                  <a:schemeClr val="accent2"/>
                </a:solidFill>
              </a:rPr>
              <a:t>&amp; Larkin,</a:t>
            </a:r>
            <a:r>
              <a:rPr lang="en-GB" sz="2400" baseline="-25000" dirty="0" smtClean="0">
                <a:solidFill>
                  <a:schemeClr val="accent2"/>
                </a:solidFill>
              </a:rPr>
              <a:t> </a:t>
            </a:r>
            <a:r>
              <a:rPr lang="en-GB" sz="2400" i="1" dirty="0" smtClean="0">
                <a:solidFill>
                  <a:schemeClr val="accent2"/>
                </a:solidFill>
                <a:ea typeface="MS Mincho" pitchFamily="49" charset="-128"/>
              </a:rPr>
              <a:t>Luther &amp; Emery</a:t>
            </a:r>
            <a:r>
              <a:rPr lang="en-GB" sz="2400" dirty="0" smtClean="0">
                <a:solidFill>
                  <a:schemeClr val="accent2"/>
                </a:solidFill>
                <a:ea typeface="MS Mincho" pitchFamily="49" charset="-128"/>
              </a:rPr>
              <a:t>.</a:t>
            </a:r>
          </a:p>
          <a:p>
            <a:r>
              <a:rPr lang="en-GB" sz="2400" dirty="0" smtClean="0">
                <a:solidFill>
                  <a:schemeClr val="accent2"/>
                </a:solidFill>
                <a:ea typeface="MS Mincho" pitchFamily="49" charset="-128"/>
              </a:rPr>
              <a:t>U from </a:t>
            </a:r>
            <a:r>
              <a:rPr lang="pt-BR" sz="2400" dirty="0" smtClean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fr-FR" sz="2400" dirty="0" smtClean="0">
                <a:solidFill>
                  <a:schemeClr val="accent2"/>
                </a:solidFill>
              </a:rPr>
              <a:t>K</a:t>
            </a:r>
            <a:r>
              <a:rPr lang="fr-FR" sz="2400" baseline="-25000" dirty="0" smtClean="0">
                <a:solidFill>
                  <a:schemeClr val="accent2"/>
                </a:solidFill>
              </a:rPr>
              <a:t>F</a:t>
            </a:r>
            <a:r>
              <a:rPr lang="fr-FR" sz="2400" dirty="0" smtClean="0">
                <a:solidFill>
                  <a:schemeClr val="accent2"/>
                </a:solidFill>
              </a:rPr>
              <a:t>  </a:t>
            </a:r>
            <a:r>
              <a:rPr lang="fr-FR" sz="2400" dirty="0" err="1" smtClean="0">
                <a:solidFill>
                  <a:schemeClr val="accent2"/>
                </a:solidFill>
              </a:rPr>
              <a:t>commensurability</a:t>
            </a:r>
            <a:r>
              <a:rPr lang="fr-FR" sz="2400" dirty="0" smtClean="0"/>
              <a:t> </a:t>
            </a:r>
            <a:endParaRPr lang="en-US" sz="2400" dirty="0" smtClean="0"/>
          </a:p>
          <a:p>
            <a:pPr marL="342900" indent="-342900">
              <a:lnSpc>
                <a:spcPct val="80000"/>
              </a:lnSpc>
            </a:pPr>
            <a:endParaRPr lang="en-US" sz="2400" b="0" dirty="0"/>
          </a:p>
        </p:txBody>
      </p:sp>
      <p:graphicFrame>
        <p:nvGraphicFramePr>
          <p:cNvPr id="722946" name="Object 2"/>
          <p:cNvGraphicFramePr>
            <a:graphicFrameLocks noChangeAspect="1"/>
          </p:cNvGraphicFramePr>
          <p:nvPr/>
        </p:nvGraphicFramePr>
        <p:xfrm>
          <a:off x="4618547" y="476250"/>
          <a:ext cx="4057141" cy="792510"/>
        </p:xfrm>
        <a:graphic>
          <a:graphicData uri="http://schemas.openxmlformats.org/presentationml/2006/ole">
            <p:oleObj spid="_x0000_s722946" name="Equation" r:id="rId4" imgW="110484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211638" y="0"/>
            <a:ext cx="49323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ea typeface="MS Mincho" pitchFamily="49" charset="-128"/>
              </a:rPr>
              <a:t>(</a:t>
            </a:r>
            <a:r>
              <a:rPr lang="en-GB" sz="2000" dirty="0" smtClean="0">
                <a:ea typeface="MS Mincho" pitchFamily="49" charset="-128"/>
              </a:rPr>
              <a:t>TMTCF)</a:t>
            </a:r>
            <a:r>
              <a:rPr lang="en-GB" sz="2000" baseline="-25000" dirty="0" smtClean="0">
                <a:ea typeface="MS Mincho" pitchFamily="49" charset="-128"/>
              </a:rPr>
              <a:t>2</a:t>
            </a:r>
            <a:r>
              <a:rPr lang="en-GB" sz="2000" dirty="0" smtClean="0">
                <a:ea typeface="MS Mincho" pitchFamily="49" charset="-128"/>
              </a:rPr>
              <a:t>X  </a:t>
            </a:r>
            <a:endParaRPr lang="en-GB" sz="2000" dirty="0">
              <a:ea typeface="MS Mincho" pitchFamily="49" charset="-128"/>
            </a:endParaRPr>
          </a:p>
          <a:p>
            <a:endParaRPr lang="en-GB" sz="2000" dirty="0">
              <a:ea typeface="MS Mincho" pitchFamily="49" charset="-128"/>
            </a:endParaRPr>
          </a:p>
          <a:p>
            <a:r>
              <a:rPr lang="en-GB" sz="2000" dirty="0">
                <a:ea typeface="MS Mincho" pitchFamily="49" charset="-128"/>
              </a:rPr>
              <a:t>SC- superconductivity</a:t>
            </a:r>
          </a:p>
          <a:p>
            <a:r>
              <a:rPr lang="en-GB" sz="2000" dirty="0">
                <a:ea typeface="MS Mincho" pitchFamily="49" charset="-128"/>
              </a:rPr>
              <a:t>AF- </a:t>
            </a:r>
            <a:r>
              <a:rPr lang="en-GB" sz="2000" dirty="0" err="1">
                <a:ea typeface="MS Mincho" pitchFamily="49" charset="-128"/>
              </a:rPr>
              <a:t>AFM</a:t>
            </a:r>
            <a:r>
              <a:rPr lang="en-GB" sz="2000" dirty="0">
                <a:ea typeface="MS Mincho" pitchFamily="49" charset="-128"/>
              </a:rPr>
              <a:t> = </a:t>
            </a:r>
            <a:r>
              <a:rPr lang="en-GB" sz="2000" dirty="0" err="1">
                <a:ea typeface="MS Mincho" pitchFamily="49" charset="-128"/>
              </a:rPr>
              <a:t>SDW</a:t>
            </a:r>
            <a:endParaRPr lang="en-GB" sz="2000" dirty="0">
              <a:ea typeface="MS Mincho" pitchFamily="49" charset="-128"/>
            </a:endParaRPr>
          </a:p>
          <a:p>
            <a:r>
              <a:rPr lang="en-GB" sz="2000" dirty="0">
                <a:ea typeface="MS Mincho" pitchFamily="49" charset="-128"/>
              </a:rPr>
              <a:t>SP- Spin-</a:t>
            </a:r>
            <a:r>
              <a:rPr lang="en-GB" sz="2000" dirty="0" err="1">
                <a:ea typeface="MS Mincho" pitchFamily="49" charset="-128"/>
              </a:rPr>
              <a:t>Peierls</a:t>
            </a:r>
            <a:endParaRPr lang="en-GB" sz="2000" dirty="0">
              <a:ea typeface="MS Mincho" pitchFamily="49" charset="-128"/>
            </a:endParaRPr>
          </a:p>
          <a:p>
            <a:r>
              <a:rPr lang="en-GB" sz="2000" dirty="0">
                <a:ea typeface="MS Mincho" pitchFamily="49" charset="-128"/>
              </a:rPr>
              <a:t>LL- </a:t>
            </a:r>
            <a:r>
              <a:rPr lang="en-GB" sz="2000" dirty="0" err="1">
                <a:ea typeface="MS Mincho" pitchFamily="49" charset="-128"/>
              </a:rPr>
              <a:t>Luttinger</a:t>
            </a:r>
            <a:r>
              <a:rPr lang="en-GB" sz="2000" dirty="0">
                <a:ea typeface="MS Mincho" pitchFamily="49" charset="-128"/>
              </a:rPr>
              <a:t> liquid</a:t>
            </a:r>
          </a:p>
          <a:p>
            <a:r>
              <a:rPr lang="en-GB" sz="2000" dirty="0">
                <a:ea typeface="MS Mincho" pitchFamily="49" charset="-128"/>
              </a:rPr>
              <a:t>MI- Mott insulator</a:t>
            </a:r>
          </a:p>
          <a:p>
            <a:endParaRPr lang="en-GB" sz="900" dirty="0">
              <a:solidFill>
                <a:srgbClr val="FF3300"/>
              </a:solidFill>
              <a:ea typeface="MS Mincho" pitchFamily="49" charset="-128"/>
            </a:endParaRPr>
          </a:p>
          <a:p>
            <a:r>
              <a:rPr lang="en-GB" sz="2000" dirty="0">
                <a:solidFill>
                  <a:srgbClr val="FF3300"/>
                </a:solidFill>
                <a:ea typeface="MS Mincho" pitchFamily="49" charset="-128"/>
              </a:rPr>
              <a:t>Red line</a:t>
            </a:r>
            <a:r>
              <a:rPr lang="en-GB" sz="2000" dirty="0">
                <a:ea typeface="MS Mincho" pitchFamily="49" charset="-128"/>
              </a:rPr>
              <a:t> </a:t>
            </a:r>
            <a:r>
              <a:rPr lang="en-GB" sz="2000" dirty="0">
                <a:solidFill>
                  <a:srgbClr val="CC3300"/>
                </a:solidFill>
                <a:ea typeface="MS Mincho" pitchFamily="49" charset="-128"/>
              </a:rPr>
              <a:t>T</a:t>
            </a:r>
            <a:r>
              <a:rPr lang="en-GB" sz="2000" baseline="-25000" dirty="0">
                <a:solidFill>
                  <a:srgbClr val="CC3300"/>
                </a:solidFill>
                <a:ea typeface="MS Mincho" pitchFamily="49" charset="-128"/>
              </a:rPr>
              <a:t>CO</a:t>
            </a:r>
            <a:r>
              <a:rPr lang="en-GB" sz="2000" dirty="0">
                <a:solidFill>
                  <a:srgbClr val="CC3300"/>
                </a:solidFill>
                <a:ea typeface="MS Mincho" pitchFamily="49" charset="-128"/>
              </a:rPr>
              <a:t> </a:t>
            </a:r>
            <a:r>
              <a:rPr lang="en-GB" sz="2000" dirty="0" smtClean="0">
                <a:solidFill>
                  <a:srgbClr val="CC3300"/>
                </a:solidFill>
                <a:ea typeface="MS Mincho" pitchFamily="49" charset="-128"/>
              </a:rPr>
              <a:t>~100-200K – </a:t>
            </a:r>
            <a:r>
              <a:rPr lang="en-GB" sz="2000" dirty="0">
                <a:solidFill>
                  <a:srgbClr val="CC3300"/>
                </a:solidFill>
                <a:ea typeface="MS Mincho" pitchFamily="49" charset="-128"/>
              </a:rPr>
              <a:t>2000’s </a:t>
            </a:r>
            <a:r>
              <a:rPr lang="en-GB" sz="2000" dirty="0" smtClean="0">
                <a:solidFill>
                  <a:srgbClr val="CC3300"/>
                </a:solidFill>
                <a:ea typeface="MS Mincho" pitchFamily="49" charset="-128"/>
              </a:rPr>
              <a:t>revaluation</a:t>
            </a:r>
            <a:r>
              <a:rPr lang="en-GB" sz="2000" dirty="0">
                <a:solidFill>
                  <a:srgbClr val="CC3300"/>
                </a:solidFill>
                <a:ea typeface="MS Mincho" pitchFamily="49" charset="-128"/>
              </a:rPr>
              <a:t>:</a:t>
            </a:r>
          </a:p>
          <a:p>
            <a:r>
              <a:rPr lang="en-GB" sz="2000" dirty="0" err="1">
                <a:ea typeface="MS Mincho" pitchFamily="49" charset="-128"/>
              </a:rPr>
              <a:t>Ferroelectricity</a:t>
            </a:r>
            <a:r>
              <a:rPr lang="en-GB" sz="2000" dirty="0">
                <a:ea typeface="MS Mincho" pitchFamily="49" charset="-128"/>
              </a:rPr>
              <a:t> 	(</a:t>
            </a:r>
            <a:r>
              <a:rPr lang="en-GB" i="1" dirty="0" err="1">
                <a:ea typeface="MS Mincho" pitchFamily="49" charset="-128"/>
              </a:rPr>
              <a:t>Monceau</a:t>
            </a:r>
            <a:r>
              <a:rPr lang="en-GB" i="1" dirty="0">
                <a:ea typeface="MS Mincho" pitchFamily="49" charset="-128"/>
              </a:rPr>
              <a:t>, </a:t>
            </a:r>
            <a:r>
              <a:rPr lang="en-GB" i="1" dirty="0" err="1">
                <a:ea typeface="MS Mincho" pitchFamily="49" charset="-128"/>
              </a:rPr>
              <a:t>Nad</a:t>
            </a:r>
            <a:r>
              <a:rPr lang="en-GB" i="1" dirty="0">
                <a:ea typeface="MS Mincho" pitchFamily="49" charset="-128"/>
              </a:rPr>
              <a:t>, SB, et al</a:t>
            </a:r>
            <a:r>
              <a:rPr lang="en-GB" sz="2000" dirty="0">
                <a:ea typeface="MS Mincho" pitchFamily="49" charset="-128"/>
              </a:rPr>
              <a:t>)</a:t>
            </a:r>
          </a:p>
          <a:p>
            <a:r>
              <a:rPr lang="en-GB" sz="2000" dirty="0">
                <a:ea typeface="MS Mincho" pitchFamily="49" charset="-128"/>
              </a:rPr>
              <a:t>= Charge Ordering (</a:t>
            </a:r>
            <a:r>
              <a:rPr lang="en-GB" sz="2000" i="1" dirty="0">
                <a:ea typeface="MS Mincho" pitchFamily="49" charset="-128"/>
              </a:rPr>
              <a:t>Brown et al</a:t>
            </a:r>
            <a:r>
              <a:rPr lang="en-GB" sz="2000" dirty="0" smtClean="0">
                <a:ea typeface="MS Mincho" pitchFamily="49" charset="-128"/>
              </a:rPr>
              <a:t>); </a:t>
            </a:r>
            <a:r>
              <a:rPr lang="en-GB" sz="2000" i="1" dirty="0" err="1" smtClean="0">
                <a:ea typeface="MS Mincho" pitchFamily="49" charset="-128"/>
              </a:rPr>
              <a:t>Kanoda</a:t>
            </a:r>
            <a:r>
              <a:rPr lang="en-GB" sz="2000" i="1" dirty="0" smtClean="0">
                <a:ea typeface="MS Mincho" pitchFamily="49" charset="-128"/>
              </a:rPr>
              <a:t> 98</a:t>
            </a:r>
            <a:endParaRPr lang="en-US" altLang="ja-JP" sz="2000" i="1" dirty="0">
              <a:ea typeface="MS Mincho" pitchFamily="49" charset="-128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2009" y="4812248"/>
            <a:ext cx="5652119" cy="1785104"/>
          </a:xfrm>
          <a:prstGeom prst="rect">
            <a:avLst/>
          </a:prstGeom>
          <a:solidFill>
            <a:srgbClr val="EAEFAF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i="1" dirty="0">
                <a:solidFill>
                  <a:schemeClr val="hlink"/>
                </a:solidFill>
                <a:ea typeface="ＭＳ Ｐゴシック" pitchFamily="34" charset="-128"/>
                <a:cs typeface="Arial" charset="0"/>
              </a:rPr>
              <a:t>Views and interpretations:</a:t>
            </a:r>
          </a:p>
          <a:p>
            <a:r>
              <a:rPr lang="en-US" sz="2200" dirty="0" err="1">
                <a:ea typeface="ＭＳ Ｐゴシック" pitchFamily="34" charset="-128"/>
                <a:cs typeface="Arial" charset="0"/>
              </a:rPr>
              <a:t>FerroElectric</a:t>
            </a:r>
            <a:r>
              <a:rPr lang="en-US" sz="2200" dirty="0">
                <a:ea typeface="ＭＳ Ｐゴシック" pitchFamily="34" charset="-128"/>
                <a:cs typeface="Arial" charset="0"/>
              </a:rPr>
              <a:t>  Mott-Hubbard state,</a:t>
            </a:r>
            <a:br>
              <a:rPr lang="en-US" sz="2200" dirty="0">
                <a:ea typeface="ＭＳ Ｐゴシック" pitchFamily="34" charset="-128"/>
                <a:cs typeface="Arial" charset="0"/>
              </a:rPr>
            </a:br>
            <a:r>
              <a:rPr lang="en-US" sz="2200" dirty="0">
                <a:ea typeface="ＭＳ Ｐゴシック" pitchFamily="34" charset="-128"/>
                <a:cs typeface="Arial" charset="0"/>
              </a:rPr>
              <a:t>mixed site/bond 4K</a:t>
            </a:r>
            <a:r>
              <a:rPr lang="en-US" sz="2200" baseline="-25000" dirty="0">
                <a:ea typeface="ＭＳ Ｐゴシック" pitchFamily="34" charset="-128"/>
                <a:cs typeface="Arial" charset="0"/>
              </a:rPr>
              <a:t>F</a:t>
            </a:r>
            <a:r>
              <a:rPr lang="en-US" sz="2200" dirty="0">
                <a:ea typeface="ＭＳ Ｐゴシック" pitchFamily="34" charset="-128"/>
                <a:cs typeface="Arial" charset="0"/>
              </a:rPr>
              <a:t> CDW, </a:t>
            </a:r>
            <a:endParaRPr lang="en-US" sz="2200" dirty="0" smtClean="0">
              <a:ea typeface="ＭＳ Ｐゴシック" pitchFamily="34" charset="-128"/>
              <a:cs typeface="Arial" charset="0"/>
            </a:endParaRPr>
          </a:p>
          <a:p>
            <a:r>
              <a:rPr lang="en-US" sz="2200" dirty="0" smtClean="0">
                <a:ea typeface="ＭＳ Ｐゴシック" pitchFamily="34" charset="-128"/>
                <a:cs typeface="Arial" charset="0"/>
              </a:rPr>
              <a:t>non-symmetrically </a:t>
            </a:r>
            <a:r>
              <a:rPr lang="en-US" sz="2200" dirty="0">
                <a:ea typeface="ＭＳ Ｐゴシック" pitchFamily="34" charset="-128"/>
                <a:cs typeface="Arial" charset="0"/>
              </a:rPr>
              <a:t>pinned Wigner crystal,</a:t>
            </a:r>
            <a:br>
              <a:rPr lang="en-US" sz="2200" dirty="0">
                <a:ea typeface="ＭＳ Ｐゴシック" pitchFamily="34" charset="-128"/>
                <a:cs typeface="Arial" charset="0"/>
              </a:rPr>
            </a:br>
            <a:r>
              <a:rPr lang="en-US" sz="2200" dirty="0">
                <a:ea typeface="ＭＳ Ｐゴシック" pitchFamily="34" charset="-128"/>
                <a:cs typeface="Arial" charset="0"/>
              </a:rPr>
              <a:t>charge ordering = </a:t>
            </a:r>
            <a:r>
              <a:rPr lang="en-US" sz="2200" dirty="0" err="1">
                <a:ea typeface="ＭＳ Ｐゴシック" pitchFamily="34" charset="-128"/>
                <a:cs typeface="Arial" charset="0"/>
              </a:rPr>
              <a:t>disproportionation</a:t>
            </a:r>
            <a:endParaRPr lang="en-US" sz="2200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787016" y="4704718"/>
            <a:ext cx="3177472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3300"/>
                </a:solidFill>
              </a:rPr>
              <a:t>Facility to see Solitons:</a:t>
            </a:r>
          </a:p>
          <a:p>
            <a:r>
              <a:rPr lang="en-US" sz="2200" dirty="0">
                <a:solidFill>
                  <a:srgbClr val="FF3300"/>
                </a:solidFill>
              </a:rPr>
              <a:t>purely 1D regime  - T</a:t>
            </a:r>
            <a:r>
              <a:rPr lang="en-US" sz="2200" baseline="-25000" dirty="0">
                <a:solidFill>
                  <a:srgbClr val="FF3300"/>
                </a:solidFill>
              </a:rPr>
              <a:t>CO</a:t>
            </a:r>
            <a:r>
              <a:rPr lang="en-US" sz="2200" dirty="0">
                <a:solidFill>
                  <a:srgbClr val="FF3300"/>
                </a:solidFill>
                <a:sym typeface="Symbol" pitchFamily="18" charset="2"/>
              </a:rPr>
              <a:t>150K is 10 times above 3D electronic transitions.</a:t>
            </a: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H="1">
            <a:off x="358775" y="3465513"/>
            <a:ext cx="1331913" cy="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2051050" y="3465513"/>
            <a:ext cx="1476375" cy="0"/>
          </a:xfrm>
          <a:prstGeom prst="line">
            <a:avLst/>
          </a:prstGeom>
          <a:noFill/>
          <a:ln w="38100" cmpd="dbl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71438" y="3651250"/>
            <a:ext cx="17811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</a:rPr>
              <a:t>spontaneous</a:t>
            </a:r>
          </a:p>
          <a:p>
            <a:r>
              <a:rPr lang="en-US" sz="2000" dirty="0">
                <a:solidFill>
                  <a:srgbClr val="000099"/>
                </a:solidFill>
              </a:rPr>
              <a:t>Mott </a:t>
            </a:r>
            <a:r>
              <a:rPr lang="en-US" sz="2000" dirty="0" smtClean="0">
                <a:solidFill>
                  <a:srgbClr val="000099"/>
                </a:solidFill>
              </a:rPr>
              <a:t>insulators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1857356" y="3716338"/>
            <a:ext cx="25650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</a:rPr>
              <a:t>good metals </a:t>
            </a:r>
            <a:r>
              <a:rPr lang="en-US" sz="2000" dirty="0">
                <a:solidFill>
                  <a:srgbClr val="990000"/>
                </a:solidFill>
              </a:rPr>
              <a:t>on top of </a:t>
            </a:r>
          </a:p>
          <a:p>
            <a:r>
              <a:rPr lang="en-US" sz="2000" dirty="0">
                <a:solidFill>
                  <a:srgbClr val="990000"/>
                </a:solidFill>
              </a:rPr>
              <a:t>hidden Mott insulators</a:t>
            </a:r>
            <a:endParaRPr lang="fr-FR" sz="2000" dirty="0">
              <a:solidFill>
                <a:srgbClr val="99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7686" y="3802567"/>
            <a:ext cx="4714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ea typeface="굴림" charset="-127"/>
              </a:rPr>
              <a:t> </a:t>
            </a:r>
            <a:r>
              <a:rPr lang="en-US" altLang="ko-KR" sz="2200" dirty="0" smtClean="0">
                <a:solidFill>
                  <a:srgbClr val="C00000"/>
                </a:solidFill>
                <a:ea typeface="굴림" charset="-127"/>
              </a:rPr>
              <a:t>Access to switching on/off of the Mott state and to the Zoo of solitons.</a:t>
            </a:r>
            <a:endParaRPr lang="en-US" altLang="ko-KR" sz="2200" dirty="0">
              <a:solidFill>
                <a:srgbClr val="C00000"/>
              </a:solidFill>
              <a:ea typeface="굴림" charset="-127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41338" y="0"/>
            <a:ext cx="4429126" cy="3643313"/>
            <a:chOff x="-341" y="-153"/>
            <a:chExt cx="2790" cy="2448"/>
          </a:xfrm>
        </p:grpSpPr>
        <p:sp>
          <p:nvSpPr>
            <p:cNvPr id="552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-341" y="0"/>
              <a:ext cx="2790" cy="2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-341" y="461"/>
              <a:ext cx="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-11" y="-6"/>
              <a:ext cx="2412" cy="2301"/>
              <a:chOff x="-11" y="-6"/>
              <a:chExt cx="2412" cy="2301"/>
            </a:xfrm>
          </p:grpSpPr>
          <p:sp>
            <p:nvSpPr>
              <p:cNvPr id="55302" name="Rectangle 6"/>
              <p:cNvSpPr>
                <a:spLocks noChangeArrowheads="1"/>
              </p:cNvSpPr>
              <p:nvPr/>
            </p:nvSpPr>
            <p:spPr bwMode="auto">
              <a:xfrm>
                <a:off x="-9" y="-4"/>
                <a:ext cx="2408" cy="22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3" name="Rectangle 7"/>
              <p:cNvSpPr>
                <a:spLocks noChangeArrowheads="1"/>
              </p:cNvSpPr>
              <p:nvPr/>
            </p:nvSpPr>
            <p:spPr bwMode="auto">
              <a:xfrm>
                <a:off x="-7" y="-1"/>
                <a:ext cx="2404" cy="229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5304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" y="8"/>
                <a:ext cx="2376" cy="2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05" name="Freeform 9"/>
              <p:cNvSpPr>
                <a:spLocks noEditPoints="1"/>
              </p:cNvSpPr>
              <p:nvPr/>
            </p:nvSpPr>
            <p:spPr bwMode="auto">
              <a:xfrm>
                <a:off x="-11" y="-6"/>
                <a:ext cx="2412" cy="2301"/>
              </a:xfrm>
              <a:custGeom>
                <a:avLst/>
                <a:gdLst/>
                <a:ahLst/>
                <a:cxnLst>
                  <a:cxn ang="0">
                    <a:pos x="2287" y="5"/>
                  </a:cxn>
                  <a:cxn ang="0">
                    <a:pos x="2147" y="5"/>
                  </a:cxn>
                  <a:cxn ang="0">
                    <a:pos x="2007" y="5"/>
                  </a:cxn>
                  <a:cxn ang="0">
                    <a:pos x="1867" y="5"/>
                  </a:cxn>
                  <a:cxn ang="0">
                    <a:pos x="1727" y="5"/>
                  </a:cxn>
                  <a:cxn ang="0">
                    <a:pos x="1587" y="5"/>
                  </a:cxn>
                  <a:cxn ang="0">
                    <a:pos x="1448" y="5"/>
                  </a:cxn>
                  <a:cxn ang="0">
                    <a:pos x="1308" y="5"/>
                  </a:cxn>
                  <a:cxn ang="0">
                    <a:pos x="1168" y="5"/>
                  </a:cxn>
                  <a:cxn ang="0">
                    <a:pos x="1028" y="5"/>
                  </a:cxn>
                  <a:cxn ang="0">
                    <a:pos x="888" y="5"/>
                  </a:cxn>
                  <a:cxn ang="0">
                    <a:pos x="748" y="5"/>
                  </a:cxn>
                  <a:cxn ang="0">
                    <a:pos x="608" y="5"/>
                  </a:cxn>
                  <a:cxn ang="0">
                    <a:pos x="469" y="5"/>
                  </a:cxn>
                  <a:cxn ang="0">
                    <a:pos x="329" y="5"/>
                  </a:cxn>
                  <a:cxn ang="0">
                    <a:pos x="189" y="5"/>
                  </a:cxn>
                  <a:cxn ang="0">
                    <a:pos x="49" y="5"/>
                  </a:cxn>
                  <a:cxn ang="0">
                    <a:pos x="4" y="114"/>
                  </a:cxn>
                  <a:cxn ang="0">
                    <a:pos x="4" y="276"/>
                  </a:cxn>
                  <a:cxn ang="0">
                    <a:pos x="4" y="437"/>
                  </a:cxn>
                  <a:cxn ang="0">
                    <a:pos x="4" y="599"/>
                  </a:cxn>
                  <a:cxn ang="0">
                    <a:pos x="4" y="760"/>
                  </a:cxn>
                  <a:cxn ang="0">
                    <a:pos x="4" y="922"/>
                  </a:cxn>
                  <a:cxn ang="0">
                    <a:pos x="4" y="1083"/>
                  </a:cxn>
                  <a:cxn ang="0">
                    <a:pos x="4" y="1245"/>
                  </a:cxn>
                  <a:cxn ang="0">
                    <a:pos x="4" y="1406"/>
                  </a:cxn>
                  <a:cxn ang="0">
                    <a:pos x="4" y="1568"/>
                  </a:cxn>
                  <a:cxn ang="0">
                    <a:pos x="4" y="1730"/>
                  </a:cxn>
                  <a:cxn ang="0">
                    <a:pos x="4" y="1891"/>
                  </a:cxn>
                  <a:cxn ang="0">
                    <a:pos x="4" y="2053"/>
                  </a:cxn>
                  <a:cxn ang="0">
                    <a:pos x="4" y="2214"/>
                  </a:cxn>
                  <a:cxn ang="0">
                    <a:pos x="35" y="2301"/>
                  </a:cxn>
                  <a:cxn ang="0">
                    <a:pos x="175" y="2301"/>
                  </a:cxn>
                  <a:cxn ang="0">
                    <a:pos x="315" y="2301"/>
                  </a:cxn>
                  <a:cxn ang="0">
                    <a:pos x="454" y="2301"/>
                  </a:cxn>
                  <a:cxn ang="0">
                    <a:pos x="594" y="2301"/>
                  </a:cxn>
                  <a:cxn ang="0">
                    <a:pos x="734" y="2301"/>
                  </a:cxn>
                  <a:cxn ang="0">
                    <a:pos x="874" y="2301"/>
                  </a:cxn>
                  <a:cxn ang="0">
                    <a:pos x="1014" y="2301"/>
                  </a:cxn>
                  <a:cxn ang="0">
                    <a:pos x="1154" y="2301"/>
                  </a:cxn>
                  <a:cxn ang="0">
                    <a:pos x="1294" y="2301"/>
                  </a:cxn>
                  <a:cxn ang="0">
                    <a:pos x="1434" y="2301"/>
                  </a:cxn>
                  <a:cxn ang="0">
                    <a:pos x="1573" y="2301"/>
                  </a:cxn>
                  <a:cxn ang="0">
                    <a:pos x="1713" y="2301"/>
                  </a:cxn>
                  <a:cxn ang="0">
                    <a:pos x="1853" y="2301"/>
                  </a:cxn>
                  <a:cxn ang="0">
                    <a:pos x="1993" y="2301"/>
                  </a:cxn>
                  <a:cxn ang="0">
                    <a:pos x="2133" y="2301"/>
                  </a:cxn>
                  <a:cxn ang="0">
                    <a:pos x="2273" y="2301"/>
                  </a:cxn>
                  <a:cxn ang="0">
                    <a:pos x="2412" y="2295"/>
                  </a:cxn>
                  <a:cxn ang="0">
                    <a:pos x="2412" y="2134"/>
                  </a:cxn>
                  <a:cxn ang="0">
                    <a:pos x="2412" y="1972"/>
                  </a:cxn>
                  <a:cxn ang="0">
                    <a:pos x="2412" y="1811"/>
                  </a:cxn>
                  <a:cxn ang="0">
                    <a:pos x="2412" y="1649"/>
                  </a:cxn>
                  <a:cxn ang="0">
                    <a:pos x="2412" y="1488"/>
                  </a:cxn>
                  <a:cxn ang="0">
                    <a:pos x="2412" y="1326"/>
                  </a:cxn>
                  <a:cxn ang="0">
                    <a:pos x="2412" y="1164"/>
                  </a:cxn>
                  <a:cxn ang="0">
                    <a:pos x="2412" y="1003"/>
                  </a:cxn>
                  <a:cxn ang="0">
                    <a:pos x="2412" y="841"/>
                  </a:cxn>
                  <a:cxn ang="0">
                    <a:pos x="2412" y="680"/>
                  </a:cxn>
                  <a:cxn ang="0">
                    <a:pos x="2412" y="518"/>
                  </a:cxn>
                  <a:cxn ang="0">
                    <a:pos x="2412" y="357"/>
                  </a:cxn>
                  <a:cxn ang="0">
                    <a:pos x="2412" y="195"/>
                  </a:cxn>
                  <a:cxn ang="0">
                    <a:pos x="2412" y="34"/>
                  </a:cxn>
                </a:cxnLst>
                <a:rect l="0" t="0" r="r" b="b"/>
                <a:pathLst>
                  <a:path w="2412" h="2301">
                    <a:moveTo>
                      <a:pt x="2410" y="5"/>
                    </a:moveTo>
                    <a:lnTo>
                      <a:pt x="2393" y="5"/>
                    </a:lnTo>
                    <a:lnTo>
                      <a:pt x="2393" y="0"/>
                    </a:lnTo>
                    <a:lnTo>
                      <a:pt x="2410" y="0"/>
                    </a:lnTo>
                    <a:lnTo>
                      <a:pt x="2410" y="5"/>
                    </a:lnTo>
                    <a:close/>
                    <a:moveTo>
                      <a:pt x="2380" y="5"/>
                    </a:moveTo>
                    <a:lnTo>
                      <a:pt x="2376" y="5"/>
                    </a:lnTo>
                    <a:lnTo>
                      <a:pt x="2376" y="0"/>
                    </a:lnTo>
                    <a:lnTo>
                      <a:pt x="2380" y="0"/>
                    </a:lnTo>
                    <a:lnTo>
                      <a:pt x="2380" y="5"/>
                    </a:lnTo>
                    <a:close/>
                    <a:moveTo>
                      <a:pt x="2363" y="5"/>
                    </a:moveTo>
                    <a:lnTo>
                      <a:pt x="2346" y="5"/>
                    </a:lnTo>
                    <a:lnTo>
                      <a:pt x="2346" y="0"/>
                    </a:lnTo>
                    <a:lnTo>
                      <a:pt x="2363" y="0"/>
                    </a:lnTo>
                    <a:lnTo>
                      <a:pt x="2363" y="5"/>
                    </a:lnTo>
                    <a:close/>
                    <a:moveTo>
                      <a:pt x="2333" y="5"/>
                    </a:moveTo>
                    <a:lnTo>
                      <a:pt x="2329" y="5"/>
                    </a:lnTo>
                    <a:lnTo>
                      <a:pt x="2329" y="0"/>
                    </a:lnTo>
                    <a:lnTo>
                      <a:pt x="2333" y="0"/>
                    </a:lnTo>
                    <a:lnTo>
                      <a:pt x="2333" y="5"/>
                    </a:lnTo>
                    <a:close/>
                    <a:moveTo>
                      <a:pt x="2316" y="5"/>
                    </a:moveTo>
                    <a:lnTo>
                      <a:pt x="2300" y="5"/>
                    </a:lnTo>
                    <a:lnTo>
                      <a:pt x="2300" y="0"/>
                    </a:lnTo>
                    <a:lnTo>
                      <a:pt x="2316" y="0"/>
                    </a:lnTo>
                    <a:lnTo>
                      <a:pt x="2316" y="5"/>
                    </a:lnTo>
                    <a:close/>
                    <a:moveTo>
                      <a:pt x="2287" y="5"/>
                    </a:moveTo>
                    <a:lnTo>
                      <a:pt x="2283" y="5"/>
                    </a:lnTo>
                    <a:lnTo>
                      <a:pt x="2283" y="0"/>
                    </a:lnTo>
                    <a:lnTo>
                      <a:pt x="2287" y="0"/>
                    </a:lnTo>
                    <a:lnTo>
                      <a:pt x="2287" y="5"/>
                    </a:lnTo>
                    <a:close/>
                    <a:moveTo>
                      <a:pt x="2270" y="5"/>
                    </a:moveTo>
                    <a:lnTo>
                      <a:pt x="2253" y="5"/>
                    </a:lnTo>
                    <a:lnTo>
                      <a:pt x="2253" y="0"/>
                    </a:lnTo>
                    <a:lnTo>
                      <a:pt x="2270" y="0"/>
                    </a:lnTo>
                    <a:lnTo>
                      <a:pt x="2270" y="5"/>
                    </a:lnTo>
                    <a:close/>
                    <a:moveTo>
                      <a:pt x="2240" y="5"/>
                    </a:moveTo>
                    <a:lnTo>
                      <a:pt x="2236" y="5"/>
                    </a:lnTo>
                    <a:lnTo>
                      <a:pt x="2236" y="0"/>
                    </a:lnTo>
                    <a:lnTo>
                      <a:pt x="2240" y="0"/>
                    </a:lnTo>
                    <a:lnTo>
                      <a:pt x="2240" y="5"/>
                    </a:lnTo>
                    <a:close/>
                    <a:moveTo>
                      <a:pt x="2223" y="5"/>
                    </a:moveTo>
                    <a:lnTo>
                      <a:pt x="2206" y="5"/>
                    </a:lnTo>
                    <a:lnTo>
                      <a:pt x="2206" y="0"/>
                    </a:lnTo>
                    <a:lnTo>
                      <a:pt x="2223" y="0"/>
                    </a:lnTo>
                    <a:lnTo>
                      <a:pt x="2223" y="5"/>
                    </a:lnTo>
                    <a:close/>
                    <a:moveTo>
                      <a:pt x="2194" y="5"/>
                    </a:moveTo>
                    <a:lnTo>
                      <a:pt x="2189" y="5"/>
                    </a:lnTo>
                    <a:lnTo>
                      <a:pt x="2189" y="0"/>
                    </a:lnTo>
                    <a:lnTo>
                      <a:pt x="2194" y="0"/>
                    </a:lnTo>
                    <a:lnTo>
                      <a:pt x="2194" y="5"/>
                    </a:lnTo>
                    <a:close/>
                    <a:moveTo>
                      <a:pt x="2177" y="5"/>
                    </a:moveTo>
                    <a:lnTo>
                      <a:pt x="2160" y="5"/>
                    </a:lnTo>
                    <a:lnTo>
                      <a:pt x="2160" y="0"/>
                    </a:lnTo>
                    <a:lnTo>
                      <a:pt x="2177" y="0"/>
                    </a:lnTo>
                    <a:lnTo>
                      <a:pt x="2177" y="5"/>
                    </a:lnTo>
                    <a:close/>
                    <a:moveTo>
                      <a:pt x="2147" y="5"/>
                    </a:moveTo>
                    <a:lnTo>
                      <a:pt x="2143" y="5"/>
                    </a:lnTo>
                    <a:lnTo>
                      <a:pt x="2143" y="0"/>
                    </a:lnTo>
                    <a:lnTo>
                      <a:pt x="2147" y="0"/>
                    </a:lnTo>
                    <a:lnTo>
                      <a:pt x="2147" y="5"/>
                    </a:lnTo>
                    <a:close/>
                    <a:moveTo>
                      <a:pt x="2130" y="5"/>
                    </a:moveTo>
                    <a:lnTo>
                      <a:pt x="2113" y="5"/>
                    </a:lnTo>
                    <a:lnTo>
                      <a:pt x="2113" y="0"/>
                    </a:lnTo>
                    <a:lnTo>
                      <a:pt x="2130" y="0"/>
                    </a:lnTo>
                    <a:lnTo>
                      <a:pt x="2130" y="5"/>
                    </a:lnTo>
                    <a:close/>
                    <a:moveTo>
                      <a:pt x="2100" y="5"/>
                    </a:moveTo>
                    <a:lnTo>
                      <a:pt x="2096" y="5"/>
                    </a:lnTo>
                    <a:lnTo>
                      <a:pt x="2096" y="0"/>
                    </a:lnTo>
                    <a:lnTo>
                      <a:pt x="2100" y="0"/>
                    </a:lnTo>
                    <a:lnTo>
                      <a:pt x="2100" y="5"/>
                    </a:lnTo>
                    <a:close/>
                    <a:moveTo>
                      <a:pt x="2083" y="5"/>
                    </a:moveTo>
                    <a:lnTo>
                      <a:pt x="2066" y="5"/>
                    </a:lnTo>
                    <a:lnTo>
                      <a:pt x="2066" y="0"/>
                    </a:lnTo>
                    <a:lnTo>
                      <a:pt x="2083" y="0"/>
                    </a:lnTo>
                    <a:lnTo>
                      <a:pt x="2083" y="5"/>
                    </a:lnTo>
                    <a:close/>
                    <a:moveTo>
                      <a:pt x="2054" y="5"/>
                    </a:moveTo>
                    <a:lnTo>
                      <a:pt x="2049" y="5"/>
                    </a:lnTo>
                    <a:lnTo>
                      <a:pt x="2049" y="0"/>
                    </a:lnTo>
                    <a:lnTo>
                      <a:pt x="2054" y="0"/>
                    </a:lnTo>
                    <a:lnTo>
                      <a:pt x="2054" y="5"/>
                    </a:lnTo>
                    <a:close/>
                    <a:moveTo>
                      <a:pt x="2037" y="5"/>
                    </a:moveTo>
                    <a:lnTo>
                      <a:pt x="2020" y="5"/>
                    </a:lnTo>
                    <a:lnTo>
                      <a:pt x="2020" y="0"/>
                    </a:lnTo>
                    <a:lnTo>
                      <a:pt x="2037" y="0"/>
                    </a:lnTo>
                    <a:lnTo>
                      <a:pt x="2037" y="5"/>
                    </a:lnTo>
                    <a:close/>
                    <a:moveTo>
                      <a:pt x="2007" y="5"/>
                    </a:moveTo>
                    <a:lnTo>
                      <a:pt x="2003" y="5"/>
                    </a:lnTo>
                    <a:lnTo>
                      <a:pt x="2003" y="0"/>
                    </a:lnTo>
                    <a:lnTo>
                      <a:pt x="2007" y="0"/>
                    </a:lnTo>
                    <a:lnTo>
                      <a:pt x="2007" y="5"/>
                    </a:lnTo>
                    <a:close/>
                    <a:moveTo>
                      <a:pt x="1990" y="5"/>
                    </a:moveTo>
                    <a:lnTo>
                      <a:pt x="1973" y="5"/>
                    </a:lnTo>
                    <a:lnTo>
                      <a:pt x="1973" y="0"/>
                    </a:lnTo>
                    <a:lnTo>
                      <a:pt x="1990" y="0"/>
                    </a:lnTo>
                    <a:lnTo>
                      <a:pt x="1990" y="5"/>
                    </a:lnTo>
                    <a:close/>
                    <a:moveTo>
                      <a:pt x="1960" y="5"/>
                    </a:moveTo>
                    <a:lnTo>
                      <a:pt x="1956" y="5"/>
                    </a:lnTo>
                    <a:lnTo>
                      <a:pt x="1956" y="0"/>
                    </a:lnTo>
                    <a:lnTo>
                      <a:pt x="1960" y="0"/>
                    </a:lnTo>
                    <a:lnTo>
                      <a:pt x="1960" y="5"/>
                    </a:lnTo>
                    <a:close/>
                    <a:moveTo>
                      <a:pt x="1943" y="5"/>
                    </a:moveTo>
                    <a:lnTo>
                      <a:pt x="1927" y="5"/>
                    </a:lnTo>
                    <a:lnTo>
                      <a:pt x="1927" y="0"/>
                    </a:lnTo>
                    <a:lnTo>
                      <a:pt x="1943" y="0"/>
                    </a:lnTo>
                    <a:lnTo>
                      <a:pt x="1943" y="5"/>
                    </a:lnTo>
                    <a:close/>
                    <a:moveTo>
                      <a:pt x="1914" y="5"/>
                    </a:moveTo>
                    <a:lnTo>
                      <a:pt x="1910" y="5"/>
                    </a:lnTo>
                    <a:lnTo>
                      <a:pt x="1910" y="0"/>
                    </a:lnTo>
                    <a:lnTo>
                      <a:pt x="1914" y="0"/>
                    </a:lnTo>
                    <a:lnTo>
                      <a:pt x="1914" y="5"/>
                    </a:lnTo>
                    <a:close/>
                    <a:moveTo>
                      <a:pt x="1897" y="5"/>
                    </a:moveTo>
                    <a:lnTo>
                      <a:pt x="1880" y="5"/>
                    </a:lnTo>
                    <a:lnTo>
                      <a:pt x="1880" y="0"/>
                    </a:lnTo>
                    <a:lnTo>
                      <a:pt x="1897" y="0"/>
                    </a:lnTo>
                    <a:lnTo>
                      <a:pt x="1897" y="5"/>
                    </a:lnTo>
                    <a:close/>
                    <a:moveTo>
                      <a:pt x="1867" y="5"/>
                    </a:moveTo>
                    <a:lnTo>
                      <a:pt x="1863" y="5"/>
                    </a:lnTo>
                    <a:lnTo>
                      <a:pt x="1863" y="0"/>
                    </a:lnTo>
                    <a:lnTo>
                      <a:pt x="1867" y="0"/>
                    </a:lnTo>
                    <a:lnTo>
                      <a:pt x="1867" y="5"/>
                    </a:lnTo>
                    <a:close/>
                    <a:moveTo>
                      <a:pt x="1850" y="5"/>
                    </a:moveTo>
                    <a:lnTo>
                      <a:pt x="1833" y="5"/>
                    </a:lnTo>
                    <a:lnTo>
                      <a:pt x="1833" y="0"/>
                    </a:lnTo>
                    <a:lnTo>
                      <a:pt x="1850" y="0"/>
                    </a:lnTo>
                    <a:lnTo>
                      <a:pt x="1850" y="5"/>
                    </a:lnTo>
                    <a:close/>
                    <a:moveTo>
                      <a:pt x="1821" y="5"/>
                    </a:moveTo>
                    <a:lnTo>
                      <a:pt x="1816" y="5"/>
                    </a:lnTo>
                    <a:lnTo>
                      <a:pt x="1816" y="0"/>
                    </a:lnTo>
                    <a:lnTo>
                      <a:pt x="1821" y="0"/>
                    </a:lnTo>
                    <a:lnTo>
                      <a:pt x="1821" y="5"/>
                    </a:lnTo>
                    <a:close/>
                    <a:moveTo>
                      <a:pt x="1804" y="5"/>
                    </a:moveTo>
                    <a:lnTo>
                      <a:pt x="1787" y="5"/>
                    </a:lnTo>
                    <a:lnTo>
                      <a:pt x="1787" y="0"/>
                    </a:lnTo>
                    <a:lnTo>
                      <a:pt x="1804" y="0"/>
                    </a:lnTo>
                    <a:lnTo>
                      <a:pt x="1804" y="5"/>
                    </a:lnTo>
                    <a:close/>
                    <a:moveTo>
                      <a:pt x="1774" y="5"/>
                    </a:moveTo>
                    <a:lnTo>
                      <a:pt x="1770" y="5"/>
                    </a:lnTo>
                    <a:lnTo>
                      <a:pt x="1770" y="0"/>
                    </a:lnTo>
                    <a:lnTo>
                      <a:pt x="1774" y="0"/>
                    </a:lnTo>
                    <a:lnTo>
                      <a:pt x="1774" y="5"/>
                    </a:lnTo>
                    <a:close/>
                    <a:moveTo>
                      <a:pt x="1757" y="5"/>
                    </a:moveTo>
                    <a:lnTo>
                      <a:pt x="1740" y="5"/>
                    </a:lnTo>
                    <a:lnTo>
                      <a:pt x="1740" y="0"/>
                    </a:lnTo>
                    <a:lnTo>
                      <a:pt x="1757" y="0"/>
                    </a:lnTo>
                    <a:lnTo>
                      <a:pt x="1757" y="5"/>
                    </a:lnTo>
                    <a:close/>
                    <a:moveTo>
                      <a:pt x="1727" y="5"/>
                    </a:moveTo>
                    <a:lnTo>
                      <a:pt x="1723" y="5"/>
                    </a:lnTo>
                    <a:lnTo>
                      <a:pt x="1723" y="0"/>
                    </a:lnTo>
                    <a:lnTo>
                      <a:pt x="1727" y="0"/>
                    </a:lnTo>
                    <a:lnTo>
                      <a:pt x="1727" y="5"/>
                    </a:lnTo>
                    <a:close/>
                    <a:moveTo>
                      <a:pt x="1710" y="5"/>
                    </a:moveTo>
                    <a:lnTo>
                      <a:pt x="1693" y="5"/>
                    </a:lnTo>
                    <a:lnTo>
                      <a:pt x="1693" y="0"/>
                    </a:lnTo>
                    <a:lnTo>
                      <a:pt x="1710" y="0"/>
                    </a:lnTo>
                    <a:lnTo>
                      <a:pt x="1710" y="5"/>
                    </a:lnTo>
                    <a:close/>
                    <a:moveTo>
                      <a:pt x="1681" y="5"/>
                    </a:moveTo>
                    <a:lnTo>
                      <a:pt x="1676" y="5"/>
                    </a:lnTo>
                    <a:lnTo>
                      <a:pt x="1676" y="0"/>
                    </a:lnTo>
                    <a:lnTo>
                      <a:pt x="1681" y="0"/>
                    </a:lnTo>
                    <a:lnTo>
                      <a:pt x="1681" y="5"/>
                    </a:lnTo>
                    <a:close/>
                    <a:moveTo>
                      <a:pt x="1664" y="5"/>
                    </a:moveTo>
                    <a:lnTo>
                      <a:pt x="1647" y="5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64" y="5"/>
                    </a:lnTo>
                    <a:close/>
                    <a:moveTo>
                      <a:pt x="1634" y="5"/>
                    </a:moveTo>
                    <a:lnTo>
                      <a:pt x="1630" y="5"/>
                    </a:lnTo>
                    <a:lnTo>
                      <a:pt x="1630" y="0"/>
                    </a:lnTo>
                    <a:lnTo>
                      <a:pt x="1634" y="0"/>
                    </a:lnTo>
                    <a:lnTo>
                      <a:pt x="1634" y="5"/>
                    </a:lnTo>
                    <a:close/>
                    <a:moveTo>
                      <a:pt x="1617" y="5"/>
                    </a:moveTo>
                    <a:lnTo>
                      <a:pt x="1600" y="5"/>
                    </a:lnTo>
                    <a:lnTo>
                      <a:pt x="1600" y="0"/>
                    </a:lnTo>
                    <a:lnTo>
                      <a:pt x="1617" y="0"/>
                    </a:lnTo>
                    <a:lnTo>
                      <a:pt x="1617" y="5"/>
                    </a:lnTo>
                    <a:close/>
                    <a:moveTo>
                      <a:pt x="1587" y="5"/>
                    </a:moveTo>
                    <a:lnTo>
                      <a:pt x="1583" y="5"/>
                    </a:lnTo>
                    <a:lnTo>
                      <a:pt x="1583" y="0"/>
                    </a:lnTo>
                    <a:lnTo>
                      <a:pt x="1587" y="0"/>
                    </a:lnTo>
                    <a:lnTo>
                      <a:pt x="1587" y="5"/>
                    </a:lnTo>
                    <a:close/>
                    <a:moveTo>
                      <a:pt x="1571" y="5"/>
                    </a:moveTo>
                    <a:lnTo>
                      <a:pt x="1554" y="5"/>
                    </a:lnTo>
                    <a:lnTo>
                      <a:pt x="1554" y="0"/>
                    </a:lnTo>
                    <a:lnTo>
                      <a:pt x="1571" y="0"/>
                    </a:lnTo>
                    <a:lnTo>
                      <a:pt x="1571" y="5"/>
                    </a:lnTo>
                    <a:close/>
                    <a:moveTo>
                      <a:pt x="1541" y="5"/>
                    </a:moveTo>
                    <a:lnTo>
                      <a:pt x="1537" y="5"/>
                    </a:lnTo>
                    <a:lnTo>
                      <a:pt x="1537" y="0"/>
                    </a:lnTo>
                    <a:lnTo>
                      <a:pt x="1541" y="0"/>
                    </a:lnTo>
                    <a:lnTo>
                      <a:pt x="1541" y="5"/>
                    </a:lnTo>
                    <a:close/>
                    <a:moveTo>
                      <a:pt x="1524" y="5"/>
                    </a:moveTo>
                    <a:lnTo>
                      <a:pt x="1507" y="5"/>
                    </a:lnTo>
                    <a:lnTo>
                      <a:pt x="1507" y="0"/>
                    </a:lnTo>
                    <a:lnTo>
                      <a:pt x="1524" y="0"/>
                    </a:lnTo>
                    <a:lnTo>
                      <a:pt x="1524" y="5"/>
                    </a:lnTo>
                    <a:close/>
                    <a:moveTo>
                      <a:pt x="1494" y="5"/>
                    </a:moveTo>
                    <a:lnTo>
                      <a:pt x="1490" y="5"/>
                    </a:lnTo>
                    <a:lnTo>
                      <a:pt x="1490" y="0"/>
                    </a:lnTo>
                    <a:lnTo>
                      <a:pt x="1494" y="0"/>
                    </a:lnTo>
                    <a:lnTo>
                      <a:pt x="1494" y="5"/>
                    </a:lnTo>
                    <a:close/>
                    <a:moveTo>
                      <a:pt x="1477" y="5"/>
                    </a:moveTo>
                    <a:lnTo>
                      <a:pt x="1460" y="5"/>
                    </a:lnTo>
                    <a:lnTo>
                      <a:pt x="1460" y="0"/>
                    </a:lnTo>
                    <a:lnTo>
                      <a:pt x="1477" y="0"/>
                    </a:lnTo>
                    <a:lnTo>
                      <a:pt x="1477" y="5"/>
                    </a:lnTo>
                    <a:close/>
                    <a:moveTo>
                      <a:pt x="1448" y="5"/>
                    </a:moveTo>
                    <a:lnTo>
                      <a:pt x="1443" y="5"/>
                    </a:lnTo>
                    <a:lnTo>
                      <a:pt x="1443" y="0"/>
                    </a:lnTo>
                    <a:lnTo>
                      <a:pt x="1448" y="0"/>
                    </a:lnTo>
                    <a:lnTo>
                      <a:pt x="1448" y="5"/>
                    </a:lnTo>
                    <a:close/>
                    <a:moveTo>
                      <a:pt x="1431" y="5"/>
                    </a:moveTo>
                    <a:lnTo>
                      <a:pt x="1414" y="5"/>
                    </a:lnTo>
                    <a:lnTo>
                      <a:pt x="1414" y="0"/>
                    </a:lnTo>
                    <a:lnTo>
                      <a:pt x="1431" y="0"/>
                    </a:lnTo>
                    <a:lnTo>
                      <a:pt x="1431" y="5"/>
                    </a:lnTo>
                    <a:close/>
                    <a:moveTo>
                      <a:pt x="1401" y="5"/>
                    </a:moveTo>
                    <a:lnTo>
                      <a:pt x="1397" y="5"/>
                    </a:lnTo>
                    <a:lnTo>
                      <a:pt x="1397" y="0"/>
                    </a:lnTo>
                    <a:lnTo>
                      <a:pt x="1401" y="0"/>
                    </a:lnTo>
                    <a:lnTo>
                      <a:pt x="1401" y="5"/>
                    </a:lnTo>
                    <a:close/>
                    <a:moveTo>
                      <a:pt x="1384" y="5"/>
                    </a:moveTo>
                    <a:lnTo>
                      <a:pt x="1367" y="5"/>
                    </a:lnTo>
                    <a:lnTo>
                      <a:pt x="1367" y="0"/>
                    </a:lnTo>
                    <a:lnTo>
                      <a:pt x="1384" y="0"/>
                    </a:lnTo>
                    <a:lnTo>
                      <a:pt x="1384" y="5"/>
                    </a:lnTo>
                    <a:close/>
                    <a:moveTo>
                      <a:pt x="1354" y="5"/>
                    </a:moveTo>
                    <a:lnTo>
                      <a:pt x="1350" y="5"/>
                    </a:lnTo>
                    <a:lnTo>
                      <a:pt x="1350" y="0"/>
                    </a:lnTo>
                    <a:lnTo>
                      <a:pt x="1354" y="0"/>
                    </a:lnTo>
                    <a:lnTo>
                      <a:pt x="1354" y="5"/>
                    </a:lnTo>
                    <a:close/>
                    <a:moveTo>
                      <a:pt x="1337" y="5"/>
                    </a:moveTo>
                    <a:lnTo>
                      <a:pt x="1320" y="5"/>
                    </a:lnTo>
                    <a:lnTo>
                      <a:pt x="1320" y="0"/>
                    </a:lnTo>
                    <a:lnTo>
                      <a:pt x="1337" y="0"/>
                    </a:lnTo>
                    <a:lnTo>
                      <a:pt x="1337" y="5"/>
                    </a:lnTo>
                    <a:close/>
                    <a:moveTo>
                      <a:pt x="1308" y="5"/>
                    </a:moveTo>
                    <a:lnTo>
                      <a:pt x="1303" y="5"/>
                    </a:lnTo>
                    <a:lnTo>
                      <a:pt x="1303" y="0"/>
                    </a:lnTo>
                    <a:lnTo>
                      <a:pt x="1308" y="0"/>
                    </a:lnTo>
                    <a:lnTo>
                      <a:pt x="1308" y="5"/>
                    </a:lnTo>
                    <a:close/>
                    <a:moveTo>
                      <a:pt x="1291" y="5"/>
                    </a:moveTo>
                    <a:lnTo>
                      <a:pt x="1274" y="5"/>
                    </a:lnTo>
                    <a:lnTo>
                      <a:pt x="1274" y="0"/>
                    </a:lnTo>
                    <a:lnTo>
                      <a:pt x="1291" y="0"/>
                    </a:lnTo>
                    <a:lnTo>
                      <a:pt x="1291" y="5"/>
                    </a:lnTo>
                    <a:close/>
                    <a:moveTo>
                      <a:pt x="1261" y="5"/>
                    </a:moveTo>
                    <a:lnTo>
                      <a:pt x="1257" y="5"/>
                    </a:lnTo>
                    <a:lnTo>
                      <a:pt x="1257" y="0"/>
                    </a:lnTo>
                    <a:lnTo>
                      <a:pt x="1261" y="0"/>
                    </a:lnTo>
                    <a:lnTo>
                      <a:pt x="1261" y="5"/>
                    </a:lnTo>
                    <a:close/>
                    <a:moveTo>
                      <a:pt x="1244" y="5"/>
                    </a:moveTo>
                    <a:lnTo>
                      <a:pt x="1227" y="5"/>
                    </a:lnTo>
                    <a:lnTo>
                      <a:pt x="1227" y="0"/>
                    </a:lnTo>
                    <a:lnTo>
                      <a:pt x="1244" y="0"/>
                    </a:lnTo>
                    <a:lnTo>
                      <a:pt x="1244" y="5"/>
                    </a:lnTo>
                    <a:close/>
                    <a:moveTo>
                      <a:pt x="1214" y="5"/>
                    </a:moveTo>
                    <a:lnTo>
                      <a:pt x="1210" y="5"/>
                    </a:lnTo>
                    <a:lnTo>
                      <a:pt x="1210" y="0"/>
                    </a:lnTo>
                    <a:lnTo>
                      <a:pt x="1214" y="0"/>
                    </a:lnTo>
                    <a:lnTo>
                      <a:pt x="1214" y="5"/>
                    </a:lnTo>
                    <a:close/>
                    <a:moveTo>
                      <a:pt x="1198" y="5"/>
                    </a:moveTo>
                    <a:lnTo>
                      <a:pt x="1181" y="5"/>
                    </a:lnTo>
                    <a:lnTo>
                      <a:pt x="1181" y="0"/>
                    </a:lnTo>
                    <a:lnTo>
                      <a:pt x="1198" y="0"/>
                    </a:lnTo>
                    <a:lnTo>
                      <a:pt x="1198" y="5"/>
                    </a:lnTo>
                    <a:close/>
                    <a:moveTo>
                      <a:pt x="1168" y="5"/>
                    </a:moveTo>
                    <a:lnTo>
                      <a:pt x="1164" y="5"/>
                    </a:lnTo>
                    <a:lnTo>
                      <a:pt x="1164" y="0"/>
                    </a:lnTo>
                    <a:lnTo>
                      <a:pt x="1168" y="0"/>
                    </a:lnTo>
                    <a:lnTo>
                      <a:pt x="1168" y="5"/>
                    </a:lnTo>
                    <a:close/>
                    <a:moveTo>
                      <a:pt x="1151" y="5"/>
                    </a:moveTo>
                    <a:lnTo>
                      <a:pt x="1134" y="5"/>
                    </a:lnTo>
                    <a:lnTo>
                      <a:pt x="1134" y="0"/>
                    </a:lnTo>
                    <a:lnTo>
                      <a:pt x="1151" y="0"/>
                    </a:lnTo>
                    <a:lnTo>
                      <a:pt x="1151" y="5"/>
                    </a:lnTo>
                    <a:close/>
                    <a:moveTo>
                      <a:pt x="1121" y="5"/>
                    </a:moveTo>
                    <a:lnTo>
                      <a:pt x="1117" y="5"/>
                    </a:lnTo>
                    <a:lnTo>
                      <a:pt x="1117" y="0"/>
                    </a:lnTo>
                    <a:lnTo>
                      <a:pt x="1121" y="0"/>
                    </a:lnTo>
                    <a:lnTo>
                      <a:pt x="1121" y="5"/>
                    </a:lnTo>
                    <a:close/>
                    <a:moveTo>
                      <a:pt x="1104" y="5"/>
                    </a:moveTo>
                    <a:lnTo>
                      <a:pt x="1087" y="5"/>
                    </a:lnTo>
                    <a:lnTo>
                      <a:pt x="1087" y="0"/>
                    </a:lnTo>
                    <a:lnTo>
                      <a:pt x="1104" y="0"/>
                    </a:lnTo>
                    <a:lnTo>
                      <a:pt x="1104" y="5"/>
                    </a:lnTo>
                    <a:close/>
                    <a:moveTo>
                      <a:pt x="1075" y="5"/>
                    </a:moveTo>
                    <a:lnTo>
                      <a:pt x="1070" y="5"/>
                    </a:lnTo>
                    <a:lnTo>
                      <a:pt x="1070" y="0"/>
                    </a:lnTo>
                    <a:lnTo>
                      <a:pt x="1075" y="0"/>
                    </a:lnTo>
                    <a:lnTo>
                      <a:pt x="1075" y="5"/>
                    </a:lnTo>
                    <a:close/>
                    <a:moveTo>
                      <a:pt x="1058" y="5"/>
                    </a:moveTo>
                    <a:lnTo>
                      <a:pt x="1041" y="5"/>
                    </a:lnTo>
                    <a:lnTo>
                      <a:pt x="1041" y="0"/>
                    </a:lnTo>
                    <a:lnTo>
                      <a:pt x="1058" y="0"/>
                    </a:lnTo>
                    <a:lnTo>
                      <a:pt x="1058" y="5"/>
                    </a:lnTo>
                    <a:close/>
                    <a:moveTo>
                      <a:pt x="1028" y="5"/>
                    </a:moveTo>
                    <a:lnTo>
                      <a:pt x="1024" y="5"/>
                    </a:lnTo>
                    <a:lnTo>
                      <a:pt x="1024" y="0"/>
                    </a:lnTo>
                    <a:lnTo>
                      <a:pt x="1028" y="0"/>
                    </a:lnTo>
                    <a:lnTo>
                      <a:pt x="1028" y="5"/>
                    </a:lnTo>
                    <a:close/>
                    <a:moveTo>
                      <a:pt x="1011" y="5"/>
                    </a:moveTo>
                    <a:lnTo>
                      <a:pt x="994" y="5"/>
                    </a:lnTo>
                    <a:lnTo>
                      <a:pt x="994" y="0"/>
                    </a:lnTo>
                    <a:lnTo>
                      <a:pt x="1011" y="0"/>
                    </a:lnTo>
                    <a:lnTo>
                      <a:pt x="1011" y="5"/>
                    </a:lnTo>
                    <a:close/>
                    <a:moveTo>
                      <a:pt x="981" y="5"/>
                    </a:moveTo>
                    <a:lnTo>
                      <a:pt x="977" y="5"/>
                    </a:lnTo>
                    <a:lnTo>
                      <a:pt x="977" y="0"/>
                    </a:lnTo>
                    <a:lnTo>
                      <a:pt x="981" y="0"/>
                    </a:lnTo>
                    <a:lnTo>
                      <a:pt x="981" y="5"/>
                    </a:lnTo>
                    <a:close/>
                    <a:moveTo>
                      <a:pt x="964" y="5"/>
                    </a:moveTo>
                    <a:lnTo>
                      <a:pt x="947" y="5"/>
                    </a:lnTo>
                    <a:lnTo>
                      <a:pt x="947" y="0"/>
                    </a:lnTo>
                    <a:lnTo>
                      <a:pt x="964" y="0"/>
                    </a:lnTo>
                    <a:lnTo>
                      <a:pt x="964" y="5"/>
                    </a:lnTo>
                    <a:close/>
                    <a:moveTo>
                      <a:pt x="935" y="5"/>
                    </a:moveTo>
                    <a:lnTo>
                      <a:pt x="931" y="5"/>
                    </a:lnTo>
                    <a:lnTo>
                      <a:pt x="931" y="0"/>
                    </a:lnTo>
                    <a:lnTo>
                      <a:pt x="935" y="0"/>
                    </a:lnTo>
                    <a:lnTo>
                      <a:pt x="935" y="5"/>
                    </a:lnTo>
                    <a:close/>
                    <a:moveTo>
                      <a:pt x="918" y="5"/>
                    </a:moveTo>
                    <a:lnTo>
                      <a:pt x="901" y="5"/>
                    </a:lnTo>
                    <a:lnTo>
                      <a:pt x="901" y="0"/>
                    </a:lnTo>
                    <a:lnTo>
                      <a:pt x="918" y="0"/>
                    </a:lnTo>
                    <a:lnTo>
                      <a:pt x="918" y="5"/>
                    </a:lnTo>
                    <a:close/>
                    <a:moveTo>
                      <a:pt x="888" y="5"/>
                    </a:moveTo>
                    <a:lnTo>
                      <a:pt x="884" y="5"/>
                    </a:lnTo>
                    <a:lnTo>
                      <a:pt x="884" y="0"/>
                    </a:lnTo>
                    <a:lnTo>
                      <a:pt x="888" y="0"/>
                    </a:lnTo>
                    <a:lnTo>
                      <a:pt x="888" y="5"/>
                    </a:lnTo>
                    <a:close/>
                    <a:moveTo>
                      <a:pt x="871" y="5"/>
                    </a:moveTo>
                    <a:lnTo>
                      <a:pt x="854" y="5"/>
                    </a:lnTo>
                    <a:lnTo>
                      <a:pt x="854" y="0"/>
                    </a:lnTo>
                    <a:lnTo>
                      <a:pt x="871" y="0"/>
                    </a:lnTo>
                    <a:lnTo>
                      <a:pt x="871" y="5"/>
                    </a:lnTo>
                    <a:close/>
                    <a:moveTo>
                      <a:pt x="842" y="5"/>
                    </a:moveTo>
                    <a:lnTo>
                      <a:pt x="837" y="5"/>
                    </a:lnTo>
                    <a:lnTo>
                      <a:pt x="837" y="0"/>
                    </a:lnTo>
                    <a:lnTo>
                      <a:pt x="842" y="0"/>
                    </a:lnTo>
                    <a:lnTo>
                      <a:pt x="842" y="5"/>
                    </a:lnTo>
                    <a:close/>
                    <a:moveTo>
                      <a:pt x="825" y="5"/>
                    </a:moveTo>
                    <a:lnTo>
                      <a:pt x="808" y="5"/>
                    </a:lnTo>
                    <a:lnTo>
                      <a:pt x="808" y="0"/>
                    </a:lnTo>
                    <a:lnTo>
                      <a:pt x="825" y="0"/>
                    </a:lnTo>
                    <a:lnTo>
                      <a:pt x="825" y="5"/>
                    </a:lnTo>
                    <a:close/>
                    <a:moveTo>
                      <a:pt x="795" y="5"/>
                    </a:moveTo>
                    <a:lnTo>
                      <a:pt x="791" y="5"/>
                    </a:lnTo>
                    <a:lnTo>
                      <a:pt x="791" y="0"/>
                    </a:lnTo>
                    <a:lnTo>
                      <a:pt x="795" y="0"/>
                    </a:lnTo>
                    <a:lnTo>
                      <a:pt x="795" y="5"/>
                    </a:lnTo>
                    <a:close/>
                    <a:moveTo>
                      <a:pt x="778" y="5"/>
                    </a:moveTo>
                    <a:lnTo>
                      <a:pt x="761" y="5"/>
                    </a:lnTo>
                    <a:lnTo>
                      <a:pt x="761" y="0"/>
                    </a:lnTo>
                    <a:lnTo>
                      <a:pt x="778" y="0"/>
                    </a:lnTo>
                    <a:lnTo>
                      <a:pt x="778" y="5"/>
                    </a:lnTo>
                    <a:close/>
                    <a:moveTo>
                      <a:pt x="748" y="5"/>
                    </a:moveTo>
                    <a:lnTo>
                      <a:pt x="744" y="5"/>
                    </a:lnTo>
                    <a:lnTo>
                      <a:pt x="744" y="0"/>
                    </a:lnTo>
                    <a:lnTo>
                      <a:pt x="748" y="0"/>
                    </a:lnTo>
                    <a:lnTo>
                      <a:pt x="748" y="5"/>
                    </a:lnTo>
                    <a:close/>
                    <a:moveTo>
                      <a:pt x="731" y="5"/>
                    </a:moveTo>
                    <a:lnTo>
                      <a:pt x="714" y="5"/>
                    </a:lnTo>
                    <a:lnTo>
                      <a:pt x="714" y="0"/>
                    </a:lnTo>
                    <a:lnTo>
                      <a:pt x="731" y="0"/>
                    </a:lnTo>
                    <a:lnTo>
                      <a:pt x="731" y="5"/>
                    </a:lnTo>
                    <a:close/>
                    <a:moveTo>
                      <a:pt x="702" y="5"/>
                    </a:moveTo>
                    <a:lnTo>
                      <a:pt x="697" y="5"/>
                    </a:lnTo>
                    <a:lnTo>
                      <a:pt x="697" y="0"/>
                    </a:lnTo>
                    <a:lnTo>
                      <a:pt x="702" y="0"/>
                    </a:lnTo>
                    <a:lnTo>
                      <a:pt x="702" y="5"/>
                    </a:lnTo>
                    <a:close/>
                    <a:moveTo>
                      <a:pt x="685" y="5"/>
                    </a:moveTo>
                    <a:lnTo>
                      <a:pt x="668" y="5"/>
                    </a:lnTo>
                    <a:lnTo>
                      <a:pt x="668" y="0"/>
                    </a:lnTo>
                    <a:lnTo>
                      <a:pt x="685" y="0"/>
                    </a:lnTo>
                    <a:lnTo>
                      <a:pt x="685" y="5"/>
                    </a:lnTo>
                    <a:close/>
                    <a:moveTo>
                      <a:pt x="655" y="5"/>
                    </a:moveTo>
                    <a:lnTo>
                      <a:pt x="651" y="5"/>
                    </a:lnTo>
                    <a:lnTo>
                      <a:pt x="651" y="0"/>
                    </a:lnTo>
                    <a:lnTo>
                      <a:pt x="655" y="0"/>
                    </a:lnTo>
                    <a:lnTo>
                      <a:pt x="655" y="5"/>
                    </a:lnTo>
                    <a:close/>
                    <a:moveTo>
                      <a:pt x="638" y="5"/>
                    </a:moveTo>
                    <a:lnTo>
                      <a:pt x="621" y="5"/>
                    </a:lnTo>
                    <a:lnTo>
                      <a:pt x="621" y="0"/>
                    </a:lnTo>
                    <a:lnTo>
                      <a:pt x="638" y="0"/>
                    </a:lnTo>
                    <a:lnTo>
                      <a:pt x="638" y="5"/>
                    </a:lnTo>
                    <a:close/>
                    <a:moveTo>
                      <a:pt x="608" y="5"/>
                    </a:moveTo>
                    <a:lnTo>
                      <a:pt x="604" y="5"/>
                    </a:lnTo>
                    <a:lnTo>
                      <a:pt x="604" y="0"/>
                    </a:lnTo>
                    <a:lnTo>
                      <a:pt x="608" y="0"/>
                    </a:lnTo>
                    <a:lnTo>
                      <a:pt x="608" y="5"/>
                    </a:lnTo>
                    <a:close/>
                    <a:moveTo>
                      <a:pt x="591" y="5"/>
                    </a:moveTo>
                    <a:lnTo>
                      <a:pt x="574" y="5"/>
                    </a:lnTo>
                    <a:lnTo>
                      <a:pt x="574" y="0"/>
                    </a:lnTo>
                    <a:lnTo>
                      <a:pt x="591" y="0"/>
                    </a:lnTo>
                    <a:lnTo>
                      <a:pt x="591" y="5"/>
                    </a:lnTo>
                    <a:close/>
                    <a:moveTo>
                      <a:pt x="562" y="5"/>
                    </a:moveTo>
                    <a:lnTo>
                      <a:pt x="558" y="5"/>
                    </a:lnTo>
                    <a:lnTo>
                      <a:pt x="558" y="0"/>
                    </a:lnTo>
                    <a:lnTo>
                      <a:pt x="562" y="0"/>
                    </a:lnTo>
                    <a:lnTo>
                      <a:pt x="562" y="5"/>
                    </a:lnTo>
                    <a:close/>
                    <a:moveTo>
                      <a:pt x="545" y="5"/>
                    </a:moveTo>
                    <a:lnTo>
                      <a:pt x="528" y="5"/>
                    </a:lnTo>
                    <a:lnTo>
                      <a:pt x="528" y="0"/>
                    </a:lnTo>
                    <a:lnTo>
                      <a:pt x="545" y="0"/>
                    </a:lnTo>
                    <a:lnTo>
                      <a:pt x="545" y="5"/>
                    </a:lnTo>
                    <a:close/>
                    <a:moveTo>
                      <a:pt x="515" y="5"/>
                    </a:moveTo>
                    <a:lnTo>
                      <a:pt x="511" y="5"/>
                    </a:lnTo>
                    <a:lnTo>
                      <a:pt x="511" y="0"/>
                    </a:lnTo>
                    <a:lnTo>
                      <a:pt x="515" y="0"/>
                    </a:lnTo>
                    <a:lnTo>
                      <a:pt x="515" y="5"/>
                    </a:lnTo>
                    <a:close/>
                    <a:moveTo>
                      <a:pt x="498" y="5"/>
                    </a:moveTo>
                    <a:lnTo>
                      <a:pt x="481" y="5"/>
                    </a:lnTo>
                    <a:lnTo>
                      <a:pt x="481" y="0"/>
                    </a:lnTo>
                    <a:lnTo>
                      <a:pt x="498" y="0"/>
                    </a:lnTo>
                    <a:lnTo>
                      <a:pt x="498" y="5"/>
                    </a:lnTo>
                    <a:close/>
                    <a:moveTo>
                      <a:pt x="469" y="5"/>
                    </a:moveTo>
                    <a:lnTo>
                      <a:pt x="464" y="5"/>
                    </a:lnTo>
                    <a:lnTo>
                      <a:pt x="464" y="0"/>
                    </a:lnTo>
                    <a:lnTo>
                      <a:pt x="469" y="0"/>
                    </a:lnTo>
                    <a:lnTo>
                      <a:pt x="469" y="5"/>
                    </a:lnTo>
                    <a:close/>
                    <a:moveTo>
                      <a:pt x="452" y="5"/>
                    </a:moveTo>
                    <a:lnTo>
                      <a:pt x="435" y="5"/>
                    </a:lnTo>
                    <a:lnTo>
                      <a:pt x="435" y="0"/>
                    </a:lnTo>
                    <a:lnTo>
                      <a:pt x="452" y="0"/>
                    </a:lnTo>
                    <a:lnTo>
                      <a:pt x="452" y="5"/>
                    </a:lnTo>
                    <a:close/>
                    <a:moveTo>
                      <a:pt x="422" y="5"/>
                    </a:moveTo>
                    <a:lnTo>
                      <a:pt x="418" y="5"/>
                    </a:lnTo>
                    <a:lnTo>
                      <a:pt x="418" y="0"/>
                    </a:lnTo>
                    <a:lnTo>
                      <a:pt x="422" y="0"/>
                    </a:lnTo>
                    <a:lnTo>
                      <a:pt x="422" y="5"/>
                    </a:lnTo>
                    <a:close/>
                    <a:moveTo>
                      <a:pt x="405" y="5"/>
                    </a:moveTo>
                    <a:lnTo>
                      <a:pt x="388" y="5"/>
                    </a:lnTo>
                    <a:lnTo>
                      <a:pt x="388" y="0"/>
                    </a:lnTo>
                    <a:lnTo>
                      <a:pt x="405" y="0"/>
                    </a:lnTo>
                    <a:lnTo>
                      <a:pt x="405" y="5"/>
                    </a:lnTo>
                    <a:close/>
                    <a:moveTo>
                      <a:pt x="375" y="5"/>
                    </a:moveTo>
                    <a:lnTo>
                      <a:pt x="371" y="5"/>
                    </a:lnTo>
                    <a:lnTo>
                      <a:pt x="371" y="0"/>
                    </a:lnTo>
                    <a:lnTo>
                      <a:pt x="375" y="0"/>
                    </a:lnTo>
                    <a:lnTo>
                      <a:pt x="375" y="5"/>
                    </a:lnTo>
                    <a:close/>
                    <a:moveTo>
                      <a:pt x="358" y="5"/>
                    </a:moveTo>
                    <a:lnTo>
                      <a:pt x="341" y="5"/>
                    </a:lnTo>
                    <a:lnTo>
                      <a:pt x="341" y="0"/>
                    </a:lnTo>
                    <a:lnTo>
                      <a:pt x="358" y="0"/>
                    </a:lnTo>
                    <a:lnTo>
                      <a:pt x="358" y="5"/>
                    </a:lnTo>
                    <a:close/>
                    <a:moveTo>
                      <a:pt x="329" y="5"/>
                    </a:moveTo>
                    <a:lnTo>
                      <a:pt x="324" y="5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5"/>
                    </a:lnTo>
                    <a:close/>
                    <a:moveTo>
                      <a:pt x="312" y="5"/>
                    </a:moveTo>
                    <a:lnTo>
                      <a:pt x="295" y="5"/>
                    </a:lnTo>
                    <a:lnTo>
                      <a:pt x="295" y="0"/>
                    </a:lnTo>
                    <a:lnTo>
                      <a:pt x="312" y="0"/>
                    </a:lnTo>
                    <a:lnTo>
                      <a:pt x="312" y="5"/>
                    </a:lnTo>
                    <a:close/>
                    <a:moveTo>
                      <a:pt x="282" y="5"/>
                    </a:moveTo>
                    <a:lnTo>
                      <a:pt x="278" y="5"/>
                    </a:lnTo>
                    <a:lnTo>
                      <a:pt x="278" y="0"/>
                    </a:lnTo>
                    <a:lnTo>
                      <a:pt x="282" y="0"/>
                    </a:lnTo>
                    <a:lnTo>
                      <a:pt x="282" y="5"/>
                    </a:lnTo>
                    <a:close/>
                    <a:moveTo>
                      <a:pt x="265" y="5"/>
                    </a:moveTo>
                    <a:lnTo>
                      <a:pt x="248" y="5"/>
                    </a:lnTo>
                    <a:lnTo>
                      <a:pt x="248" y="0"/>
                    </a:lnTo>
                    <a:lnTo>
                      <a:pt x="265" y="0"/>
                    </a:lnTo>
                    <a:lnTo>
                      <a:pt x="265" y="5"/>
                    </a:lnTo>
                    <a:close/>
                    <a:moveTo>
                      <a:pt x="235" y="5"/>
                    </a:moveTo>
                    <a:lnTo>
                      <a:pt x="231" y="5"/>
                    </a:lnTo>
                    <a:lnTo>
                      <a:pt x="231" y="0"/>
                    </a:lnTo>
                    <a:lnTo>
                      <a:pt x="235" y="0"/>
                    </a:lnTo>
                    <a:lnTo>
                      <a:pt x="235" y="5"/>
                    </a:lnTo>
                    <a:close/>
                    <a:moveTo>
                      <a:pt x="218" y="5"/>
                    </a:moveTo>
                    <a:lnTo>
                      <a:pt x="201" y="5"/>
                    </a:lnTo>
                    <a:lnTo>
                      <a:pt x="201" y="0"/>
                    </a:lnTo>
                    <a:lnTo>
                      <a:pt x="218" y="0"/>
                    </a:lnTo>
                    <a:lnTo>
                      <a:pt x="218" y="5"/>
                    </a:lnTo>
                    <a:close/>
                    <a:moveTo>
                      <a:pt x="189" y="5"/>
                    </a:moveTo>
                    <a:lnTo>
                      <a:pt x="185" y="5"/>
                    </a:lnTo>
                    <a:lnTo>
                      <a:pt x="185" y="0"/>
                    </a:lnTo>
                    <a:lnTo>
                      <a:pt x="189" y="0"/>
                    </a:lnTo>
                    <a:lnTo>
                      <a:pt x="189" y="5"/>
                    </a:lnTo>
                    <a:close/>
                    <a:moveTo>
                      <a:pt x="172" y="5"/>
                    </a:moveTo>
                    <a:lnTo>
                      <a:pt x="155" y="5"/>
                    </a:lnTo>
                    <a:lnTo>
                      <a:pt x="155" y="0"/>
                    </a:lnTo>
                    <a:lnTo>
                      <a:pt x="172" y="0"/>
                    </a:lnTo>
                    <a:lnTo>
                      <a:pt x="172" y="5"/>
                    </a:lnTo>
                    <a:close/>
                    <a:moveTo>
                      <a:pt x="142" y="5"/>
                    </a:moveTo>
                    <a:lnTo>
                      <a:pt x="138" y="5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2" y="5"/>
                    </a:lnTo>
                    <a:close/>
                    <a:moveTo>
                      <a:pt x="125" y="5"/>
                    </a:moveTo>
                    <a:lnTo>
                      <a:pt x="108" y="5"/>
                    </a:lnTo>
                    <a:lnTo>
                      <a:pt x="108" y="0"/>
                    </a:lnTo>
                    <a:lnTo>
                      <a:pt x="125" y="0"/>
                    </a:lnTo>
                    <a:lnTo>
                      <a:pt x="125" y="5"/>
                    </a:lnTo>
                    <a:close/>
                    <a:moveTo>
                      <a:pt x="96" y="5"/>
                    </a:moveTo>
                    <a:lnTo>
                      <a:pt x="91" y="5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96" y="5"/>
                    </a:lnTo>
                    <a:close/>
                    <a:moveTo>
                      <a:pt x="79" y="5"/>
                    </a:moveTo>
                    <a:lnTo>
                      <a:pt x="62" y="5"/>
                    </a:lnTo>
                    <a:lnTo>
                      <a:pt x="62" y="0"/>
                    </a:lnTo>
                    <a:lnTo>
                      <a:pt x="79" y="0"/>
                    </a:lnTo>
                    <a:lnTo>
                      <a:pt x="79" y="5"/>
                    </a:lnTo>
                    <a:close/>
                    <a:moveTo>
                      <a:pt x="49" y="5"/>
                    </a:moveTo>
                    <a:lnTo>
                      <a:pt x="45" y="5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49" y="5"/>
                    </a:lnTo>
                    <a:close/>
                    <a:moveTo>
                      <a:pt x="32" y="5"/>
                    </a:moveTo>
                    <a:lnTo>
                      <a:pt x="15" y="5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32" y="5"/>
                    </a:lnTo>
                    <a:close/>
                    <a:moveTo>
                      <a:pt x="2" y="5"/>
                    </a:moveTo>
                    <a:lnTo>
                      <a:pt x="2" y="5"/>
                    </a:lnTo>
                    <a:lnTo>
                      <a:pt x="4" y="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  <a:moveTo>
                      <a:pt x="4" y="21"/>
                    </a:moveTo>
                    <a:lnTo>
                      <a:pt x="4" y="41"/>
                    </a:lnTo>
                    <a:lnTo>
                      <a:pt x="0" y="41"/>
                    </a:lnTo>
                    <a:lnTo>
                      <a:pt x="0" y="21"/>
                    </a:lnTo>
                    <a:lnTo>
                      <a:pt x="4" y="21"/>
                    </a:lnTo>
                    <a:close/>
                    <a:moveTo>
                      <a:pt x="4" y="56"/>
                    </a:moveTo>
                    <a:lnTo>
                      <a:pt x="4" y="60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4" y="56"/>
                    </a:lnTo>
                    <a:close/>
                    <a:moveTo>
                      <a:pt x="4" y="75"/>
                    </a:moveTo>
                    <a:lnTo>
                      <a:pt x="4" y="95"/>
                    </a:lnTo>
                    <a:lnTo>
                      <a:pt x="0" y="95"/>
                    </a:lnTo>
                    <a:lnTo>
                      <a:pt x="0" y="75"/>
                    </a:lnTo>
                    <a:lnTo>
                      <a:pt x="4" y="75"/>
                    </a:lnTo>
                    <a:close/>
                    <a:moveTo>
                      <a:pt x="4" y="109"/>
                    </a:moveTo>
                    <a:lnTo>
                      <a:pt x="4" y="114"/>
                    </a:lnTo>
                    <a:lnTo>
                      <a:pt x="0" y="114"/>
                    </a:lnTo>
                    <a:lnTo>
                      <a:pt x="0" y="109"/>
                    </a:lnTo>
                    <a:lnTo>
                      <a:pt x="4" y="109"/>
                    </a:lnTo>
                    <a:close/>
                    <a:moveTo>
                      <a:pt x="4" y="129"/>
                    </a:moveTo>
                    <a:lnTo>
                      <a:pt x="4" y="149"/>
                    </a:lnTo>
                    <a:lnTo>
                      <a:pt x="0" y="149"/>
                    </a:lnTo>
                    <a:lnTo>
                      <a:pt x="0" y="129"/>
                    </a:lnTo>
                    <a:lnTo>
                      <a:pt x="4" y="129"/>
                    </a:lnTo>
                    <a:close/>
                    <a:moveTo>
                      <a:pt x="4" y="163"/>
                    </a:moveTo>
                    <a:lnTo>
                      <a:pt x="4" y="168"/>
                    </a:lnTo>
                    <a:lnTo>
                      <a:pt x="0" y="168"/>
                    </a:lnTo>
                    <a:lnTo>
                      <a:pt x="0" y="163"/>
                    </a:lnTo>
                    <a:lnTo>
                      <a:pt x="4" y="163"/>
                    </a:lnTo>
                    <a:close/>
                    <a:moveTo>
                      <a:pt x="4" y="183"/>
                    </a:moveTo>
                    <a:lnTo>
                      <a:pt x="4" y="202"/>
                    </a:lnTo>
                    <a:lnTo>
                      <a:pt x="0" y="202"/>
                    </a:lnTo>
                    <a:lnTo>
                      <a:pt x="0" y="183"/>
                    </a:lnTo>
                    <a:lnTo>
                      <a:pt x="4" y="183"/>
                    </a:lnTo>
                    <a:close/>
                    <a:moveTo>
                      <a:pt x="4" y="217"/>
                    </a:moveTo>
                    <a:lnTo>
                      <a:pt x="4" y="222"/>
                    </a:lnTo>
                    <a:lnTo>
                      <a:pt x="0" y="222"/>
                    </a:lnTo>
                    <a:lnTo>
                      <a:pt x="0" y="217"/>
                    </a:lnTo>
                    <a:lnTo>
                      <a:pt x="4" y="217"/>
                    </a:lnTo>
                    <a:close/>
                    <a:moveTo>
                      <a:pt x="4" y="237"/>
                    </a:moveTo>
                    <a:lnTo>
                      <a:pt x="4" y="256"/>
                    </a:lnTo>
                    <a:lnTo>
                      <a:pt x="0" y="256"/>
                    </a:lnTo>
                    <a:lnTo>
                      <a:pt x="0" y="237"/>
                    </a:lnTo>
                    <a:lnTo>
                      <a:pt x="4" y="237"/>
                    </a:lnTo>
                    <a:close/>
                    <a:moveTo>
                      <a:pt x="4" y="271"/>
                    </a:moveTo>
                    <a:lnTo>
                      <a:pt x="4" y="276"/>
                    </a:lnTo>
                    <a:lnTo>
                      <a:pt x="0" y="276"/>
                    </a:lnTo>
                    <a:lnTo>
                      <a:pt x="0" y="271"/>
                    </a:lnTo>
                    <a:lnTo>
                      <a:pt x="4" y="271"/>
                    </a:lnTo>
                    <a:close/>
                    <a:moveTo>
                      <a:pt x="4" y="290"/>
                    </a:moveTo>
                    <a:lnTo>
                      <a:pt x="4" y="310"/>
                    </a:lnTo>
                    <a:lnTo>
                      <a:pt x="0" y="310"/>
                    </a:lnTo>
                    <a:lnTo>
                      <a:pt x="0" y="290"/>
                    </a:lnTo>
                    <a:lnTo>
                      <a:pt x="4" y="290"/>
                    </a:lnTo>
                    <a:close/>
                    <a:moveTo>
                      <a:pt x="4" y="325"/>
                    </a:moveTo>
                    <a:lnTo>
                      <a:pt x="4" y="330"/>
                    </a:lnTo>
                    <a:lnTo>
                      <a:pt x="0" y="330"/>
                    </a:lnTo>
                    <a:lnTo>
                      <a:pt x="0" y="325"/>
                    </a:lnTo>
                    <a:lnTo>
                      <a:pt x="4" y="325"/>
                    </a:lnTo>
                    <a:close/>
                    <a:moveTo>
                      <a:pt x="4" y="344"/>
                    </a:moveTo>
                    <a:lnTo>
                      <a:pt x="4" y="364"/>
                    </a:lnTo>
                    <a:lnTo>
                      <a:pt x="0" y="364"/>
                    </a:lnTo>
                    <a:lnTo>
                      <a:pt x="0" y="344"/>
                    </a:lnTo>
                    <a:lnTo>
                      <a:pt x="4" y="344"/>
                    </a:lnTo>
                    <a:close/>
                    <a:moveTo>
                      <a:pt x="4" y="379"/>
                    </a:moveTo>
                    <a:lnTo>
                      <a:pt x="4" y="383"/>
                    </a:lnTo>
                    <a:lnTo>
                      <a:pt x="0" y="383"/>
                    </a:lnTo>
                    <a:lnTo>
                      <a:pt x="0" y="379"/>
                    </a:lnTo>
                    <a:lnTo>
                      <a:pt x="4" y="379"/>
                    </a:lnTo>
                    <a:close/>
                    <a:moveTo>
                      <a:pt x="4" y="398"/>
                    </a:moveTo>
                    <a:lnTo>
                      <a:pt x="4" y="418"/>
                    </a:lnTo>
                    <a:lnTo>
                      <a:pt x="0" y="418"/>
                    </a:lnTo>
                    <a:lnTo>
                      <a:pt x="0" y="398"/>
                    </a:lnTo>
                    <a:lnTo>
                      <a:pt x="4" y="398"/>
                    </a:lnTo>
                    <a:close/>
                    <a:moveTo>
                      <a:pt x="4" y="432"/>
                    </a:moveTo>
                    <a:lnTo>
                      <a:pt x="4" y="437"/>
                    </a:lnTo>
                    <a:lnTo>
                      <a:pt x="0" y="437"/>
                    </a:lnTo>
                    <a:lnTo>
                      <a:pt x="0" y="432"/>
                    </a:lnTo>
                    <a:lnTo>
                      <a:pt x="4" y="432"/>
                    </a:lnTo>
                    <a:close/>
                    <a:moveTo>
                      <a:pt x="4" y="452"/>
                    </a:moveTo>
                    <a:lnTo>
                      <a:pt x="4" y="472"/>
                    </a:lnTo>
                    <a:lnTo>
                      <a:pt x="0" y="472"/>
                    </a:lnTo>
                    <a:lnTo>
                      <a:pt x="0" y="452"/>
                    </a:lnTo>
                    <a:lnTo>
                      <a:pt x="4" y="452"/>
                    </a:lnTo>
                    <a:close/>
                    <a:moveTo>
                      <a:pt x="4" y="486"/>
                    </a:moveTo>
                    <a:lnTo>
                      <a:pt x="4" y="491"/>
                    </a:lnTo>
                    <a:lnTo>
                      <a:pt x="0" y="491"/>
                    </a:lnTo>
                    <a:lnTo>
                      <a:pt x="0" y="486"/>
                    </a:lnTo>
                    <a:lnTo>
                      <a:pt x="4" y="486"/>
                    </a:lnTo>
                    <a:close/>
                    <a:moveTo>
                      <a:pt x="4" y="506"/>
                    </a:moveTo>
                    <a:lnTo>
                      <a:pt x="4" y="525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4" y="506"/>
                    </a:lnTo>
                    <a:close/>
                    <a:moveTo>
                      <a:pt x="4" y="540"/>
                    </a:moveTo>
                    <a:lnTo>
                      <a:pt x="4" y="545"/>
                    </a:lnTo>
                    <a:lnTo>
                      <a:pt x="0" y="545"/>
                    </a:lnTo>
                    <a:lnTo>
                      <a:pt x="0" y="540"/>
                    </a:lnTo>
                    <a:lnTo>
                      <a:pt x="4" y="540"/>
                    </a:lnTo>
                    <a:close/>
                    <a:moveTo>
                      <a:pt x="4" y="560"/>
                    </a:moveTo>
                    <a:lnTo>
                      <a:pt x="4" y="579"/>
                    </a:lnTo>
                    <a:lnTo>
                      <a:pt x="0" y="579"/>
                    </a:lnTo>
                    <a:lnTo>
                      <a:pt x="0" y="560"/>
                    </a:lnTo>
                    <a:lnTo>
                      <a:pt x="4" y="560"/>
                    </a:lnTo>
                    <a:close/>
                    <a:moveTo>
                      <a:pt x="4" y="594"/>
                    </a:moveTo>
                    <a:lnTo>
                      <a:pt x="4" y="599"/>
                    </a:lnTo>
                    <a:lnTo>
                      <a:pt x="0" y="599"/>
                    </a:lnTo>
                    <a:lnTo>
                      <a:pt x="0" y="594"/>
                    </a:lnTo>
                    <a:lnTo>
                      <a:pt x="4" y="594"/>
                    </a:lnTo>
                    <a:close/>
                    <a:moveTo>
                      <a:pt x="4" y="614"/>
                    </a:moveTo>
                    <a:lnTo>
                      <a:pt x="4" y="633"/>
                    </a:lnTo>
                    <a:lnTo>
                      <a:pt x="0" y="633"/>
                    </a:lnTo>
                    <a:lnTo>
                      <a:pt x="0" y="614"/>
                    </a:lnTo>
                    <a:lnTo>
                      <a:pt x="4" y="614"/>
                    </a:lnTo>
                    <a:close/>
                    <a:moveTo>
                      <a:pt x="4" y="648"/>
                    </a:moveTo>
                    <a:lnTo>
                      <a:pt x="4" y="653"/>
                    </a:lnTo>
                    <a:lnTo>
                      <a:pt x="0" y="653"/>
                    </a:lnTo>
                    <a:lnTo>
                      <a:pt x="0" y="648"/>
                    </a:lnTo>
                    <a:lnTo>
                      <a:pt x="4" y="648"/>
                    </a:lnTo>
                    <a:close/>
                    <a:moveTo>
                      <a:pt x="4" y="667"/>
                    </a:moveTo>
                    <a:lnTo>
                      <a:pt x="4" y="687"/>
                    </a:lnTo>
                    <a:lnTo>
                      <a:pt x="0" y="687"/>
                    </a:lnTo>
                    <a:lnTo>
                      <a:pt x="0" y="667"/>
                    </a:lnTo>
                    <a:lnTo>
                      <a:pt x="4" y="667"/>
                    </a:lnTo>
                    <a:close/>
                    <a:moveTo>
                      <a:pt x="4" y="702"/>
                    </a:moveTo>
                    <a:lnTo>
                      <a:pt x="4" y="707"/>
                    </a:lnTo>
                    <a:lnTo>
                      <a:pt x="0" y="707"/>
                    </a:lnTo>
                    <a:lnTo>
                      <a:pt x="0" y="702"/>
                    </a:lnTo>
                    <a:lnTo>
                      <a:pt x="4" y="702"/>
                    </a:lnTo>
                    <a:close/>
                    <a:moveTo>
                      <a:pt x="4" y="721"/>
                    </a:moveTo>
                    <a:lnTo>
                      <a:pt x="4" y="741"/>
                    </a:lnTo>
                    <a:lnTo>
                      <a:pt x="0" y="741"/>
                    </a:lnTo>
                    <a:lnTo>
                      <a:pt x="0" y="721"/>
                    </a:lnTo>
                    <a:lnTo>
                      <a:pt x="4" y="721"/>
                    </a:lnTo>
                    <a:close/>
                    <a:moveTo>
                      <a:pt x="4" y="755"/>
                    </a:moveTo>
                    <a:lnTo>
                      <a:pt x="4" y="760"/>
                    </a:lnTo>
                    <a:lnTo>
                      <a:pt x="0" y="760"/>
                    </a:lnTo>
                    <a:lnTo>
                      <a:pt x="0" y="755"/>
                    </a:lnTo>
                    <a:lnTo>
                      <a:pt x="4" y="755"/>
                    </a:lnTo>
                    <a:close/>
                    <a:moveTo>
                      <a:pt x="4" y="775"/>
                    </a:moveTo>
                    <a:lnTo>
                      <a:pt x="4" y="795"/>
                    </a:lnTo>
                    <a:lnTo>
                      <a:pt x="0" y="795"/>
                    </a:lnTo>
                    <a:lnTo>
                      <a:pt x="0" y="775"/>
                    </a:lnTo>
                    <a:lnTo>
                      <a:pt x="4" y="775"/>
                    </a:lnTo>
                    <a:close/>
                    <a:moveTo>
                      <a:pt x="4" y="809"/>
                    </a:moveTo>
                    <a:lnTo>
                      <a:pt x="4" y="814"/>
                    </a:lnTo>
                    <a:lnTo>
                      <a:pt x="0" y="814"/>
                    </a:lnTo>
                    <a:lnTo>
                      <a:pt x="0" y="809"/>
                    </a:lnTo>
                    <a:lnTo>
                      <a:pt x="4" y="809"/>
                    </a:lnTo>
                    <a:close/>
                    <a:moveTo>
                      <a:pt x="4" y="829"/>
                    </a:moveTo>
                    <a:lnTo>
                      <a:pt x="4" y="848"/>
                    </a:lnTo>
                    <a:lnTo>
                      <a:pt x="0" y="848"/>
                    </a:lnTo>
                    <a:lnTo>
                      <a:pt x="0" y="829"/>
                    </a:lnTo>
                    <a:lnTo>
                      <a:pt x="4" y="829"/>
                    </a:lnTo>
                    <a:close/>
                    <a:moveTo>
                      <a:pt x="4" y="863"/>
                    </a:moveTo>
                    <a:lnTo>
                      <a:pt x="4" y="868"/>
                    </a:lnTo>
                    <a:lnTo>
                      <a:pt x="0" y="868"/>
                    </a:lnTo>
                    <a:lnTo>
                      <a:pt x="0" y="863"/>
                    </a:lnTo>
                    <a:lnTo>
                      <a:pt x="4" y="863"/>
                    </a:lnTo>
                    <a:close/>
                    <a:moveTo>
                      <a:pt x="4" y="883"/>
                    </a:moveTo>
                    <a:lnTo>
                      <a:pt x="4" y="902"/>
                    </a:lnTo>
                    <a:lnTo>
                      <a:pt x="0" y="902"/>
                    </a:lnTo>
                    <a:lnTo>
                      <a:pt x="0" y="883"/>
                    </a:lnTo>
                    <a:lnTo>
                      <a:pt x="4" y="883"/>
                    </a:lnTo>
                    <a:close/>
                    <a:moveTo>
                      <a:pt x="4" y="917"/>
                    </a:moveTo>
                    <a:lnTo>
                      <a:pt x="4" y="922"/>
                    </a:lnTo>
                    <a:lnTo>
                      <a:pt x="0" y="922"/>
                    </a:lnTo>
                    <a:lnTo>
                      <a:pt x="0" y="917"/>
                    </a:lnTo>
                    <a:lnTo>
                      <a:pt x="4" y="917"/>
                    </a:lnTo>
                    <a:close/>
                    <a:moveTo>
                      <a:pt x="4" y="937"/>
                    </a:moveTo>
                    <a:lnTo>
                      <a:pt x="4" y="956"/>
                    </a:lnTo>
                    <a:lnTo>
                      <a:pt x="0" y="956"/>
                    </a:lnTo>
                    <a:lnTo>
                      <a:pt x="0" y="937"/>
                    </a:lnTo>
                    <a:lnTo>
                      <a:pt x="4" y="937"/>
                    </a:lnTo>
                    <a:close/>
                    <a:moveTo>
                      <a:pt x="4" y="971"/>
                    </a:moveTo>
                    <a:lnTo>
                      <a:pt x="4" y="976"/>
                    </a:lnTo>
                    <a:lnTo>
                      <a:pt x="0" y="976"/>
                    </a:lnTo>
                    <a:lnTo>
                      <a:pt x="0" y="971"/>
                    </a:lnTo>
                    <a:lnTo>
                      <a:pt x="4" y="971"/>
                    </a:lnTo>
                    <a:close/>
                    <a:moveTo>
                      <a:pt x="4" y="990"/>
                    </a:moveTo>
                    <a:lnTo>
                      <a:pt x="4" y="1010"/>
                    </a:lnTo>
                    <a:lnTo>
                      <a:pt x="0" y="1010"/>
                    </a:lnTo>
                    <a:lnTo>
                      <a:pt x="0" y="990"/>
                    </a:lnTo>
                    <a:lnTo>
                      <a:pt x="4" y="990"/>
                    </a:lnTo>
                    <a:close/>
                    <a:moveTo>
                      <a:pt x="4" y="1025"/>
                    </a:moveTo>
                    <a:lnTo>
                      <a:pt x="4" y="1030"/>
                    </a:lnTo>
                    <a:lnTo>
                      <a:pt x="0" y="1030"/>
                    </a:lnTo>
                    <a:lnTo>
                      <a:pt x="0" y="1025"/>
                    </a:lnTo>
                    <a:lnTo>
                      <a:pt x="4" y="1025"/>
                    </a:lnTo>
                    <a:close/>
                    <a:moveTo>
                      <a:pt x="4" y="1044"/>
                    </a:moveTo>
                    <a:lnTo>
                      <a:pt x="4" y="1064"/>
                    </a:lnTo>
                    <a:lnTo>
                      <a:pt x="0" y="1064"/>
                    </a:lnTo>
                    <a:lnTo>
                      <a:pt x="0" y="1044"/>
                    </a:lnTo>
                    <a:lnTo>
                      <a:pt x="4" y="1044"/>
                    </a:lnTo>
                    <a:close/>
                    <a:moveTo>
                      <a:pt x="4" y="1079"/>
                    </a:moveTo>
                    <a:lnTo>
                      <a:pt x="4" y="1083"/>
                    </a:lnTo>
                    <a:lnTo>
                      <a:pt x="0" y="1083"/>
                    </a:lnTo>
                    <a:lnTo>
                      <a:pt x="0" y="1079"/>
                    </a:lnTo>
                    <a:lnTo>
                      <a:pt x="4" y="1079"/>
                    </a:lnTo>
                    <a:close/>
                    <a:moveTo>
                      <a:pt x="4" y="1098"/>
                    </a:moveTo>
                    <a:lnTo>
                      <a:pt x="4" y="1118"/>
                    </a:lnTo>
                    <a:lnTo>
                      <a:pt x="0" y="1118"/>
                    </a:lnTo>
                    <a:lnTo>
                      <a:pt x="0" y="1098"/>
                    </a:lnTo>
                    <a:lnTo>
                      <a:pt x="4" y="1098"/>
                    </a:lnTo>
                    <a:close/>
                    <a:moveTo>
                      <a:pt x="4" y="1132"/>
                    </a:moveTo>
                    <a:lnTo>
                      <a:pt x="4" y="1137"/>
                    </a:lnTo>
                    <a:lnTo>
                      <a:pt x="0" y="1137"/>
                    </a:lnTo>
                    <a:lnTo>
                      <a:pt x="0" y="1132"/>
                    </a:lnTo>
                    <a:lnTo>
                      <a:pt x="4" y="1132"/>
                    </a:lnTo>
                    <a:close/>
                    <a:moveTo>
                      <a:pt x="4" y="1152"/>
                    </a:moveTo>
                    <a:lnTo>
                      <a:pt x="4" y="1172"/>
                    </a:lnTo>
                    <a:lnTo>
                      <a:pt x="0" y="1172"/>
                    </a:lnTo>
                    <a:lnTo>
                      <a:pt x="0" y="1152"/>
                    </a:lnTo>
                    <a:lnTo>
                      <a:pt x="4" y="1152"/>
                    </a:lnTo>
                    <a:close/>
                    <a:moveTo>
                      <a:pt x="4" y="1186"/>
                    </a:moveTo>
                    <a:lnTo>
                      <a:pt x="4" y="1191"/>
                    </a:lnTo>
                    <a:lnTo>
                      <a:pt x="0" y="1191"/>
                    </a:lnTo>
                    <a:lnTo>
                      <a:pt x="0" y="1186"/>
                    </a:lnTo>
                    <a:lnTo>
                      <a:pt x="4" y="1186"/>
                    </a:lnTo>
                    <a:close/>
                    <a:moveTo>
                      <a:pt x="4" y="1206"/>
                    </a:moveTo>
                    <a:lnTo>
                      <a:pt x="4" y="1225"/>
                    </a:lnTo>
                    <a:lnTo>
                      <a:pt x="0" y="1225"/>
                    </a:lnTo>
                    <a:lnTo>
                      <a:pt x="0" y="1206"/>
                    </a:lnTo>
                    <a:lnTo>
                      <a:pt x="4" y="1206"/>
                    </a:lnTo>
                    <a:close/>
                    <a:moveTo>
                      <a:pt x="4" y="1240"/>
                    </a:moveTo>
                    <a:lnTo>
                      <a:pt x="4" y="1245"/>
                    </a:lnTo>
                    <a:lnTo>
                      <a:pt x="0" y="1245"/>
                    </a:lnTo>
                    <a:lnTo>
                      <a:pt x="0" y="1240"/>
                    </a:lnTo>
                    <a:lnTo>
                      <a:pt x="4" y="1240"/>
                    </a:lnTo>
                    <a:close/>
                    <a:moveTo>
                      <a:pt x="4" y="1260"/>
                    </a:moveTo>
                    <a:lnTo>
                      <a:pt x="4" y="1279"/>
                    </a:lnTo>
                    <a:lnTo>
                      <a:pt x="0" y="1279"/>
                    </a:lnTo>
                    <a:lnTo>
                      <a:pt x="0" y="1260"/>
                    </a:lnTo>
                    <a:lnTo>
                      <a:pt x="4" y="1260"/>
                    </a:lnTo>
                    <a:close/>
                    <a:moveTo>
                      <a:pt x="4" y="1294"/>
                    </a:moveTo>
                    <a:lnTo>
                      <a:pt x="4" y="1299"/>
                    </a:lnTo>
                    <a:lnTo>
                      <a:pt x="0" y="1299"/>
                    </a:lnTo>
                    <a:lnTo>
                      <a:pt x="0" y="1294"/>
                    </a:lnTo>
                    <a:lnTo>
                      <a:pt x="4" y="1294"/>
                    </a:lnTo>
                    <a:close/>
                    <a:moveTo>
                      <a:pt x="4" y="1313"/>
                    </a:moveTo>
                    <a:lnTo>
                      <a:pt x="4" y="1333"/>
                    </a:lnTo>
                    <a:lnTo>
                      <a:pt x="0" y="1333"/>
                    </a:lnTo>
                    <a:lnTo>
                      <a:pt x="0" y="1313"/>
                    </a:lnTo>
                    <a:lnTo>
                      <a:pt x="4" y="1313"/>
                    </a:lnTo>
                    <a:close/>
                    <a:moveTo>
                      <a:pt x="4" y="1348"/>
                    </a:moveTo>
                    <a:lnTo>
                      <a:pt x="4" y="1353"/>
                    </a:lnTo>
                    <a:lnTo>
                      <a:pt x="0" y="1353"/>
                    </a:lnTo>
                    <a:lnTo>
                      <a:pt x="0" y="1348"/>
                    </a:lnTo>
                    <a:lnTo>
                      <a:pt x="4" y="1348"/>
                    </a:lnTo>
                    <a:close/>
                    <a:moveTo>
                      <a:pt x="4" y="1367"/>
                    </a:moveTo>
                    <a:lnTo>
                      <a:pt x="4" y="1387"/>
                    </a:lnTo>
                    <a:lnTo>
                      <a:pt x="0" y="1387"/>
                    </a:lnTo>
                    <a:lnTo>
                      <a:pt x="0" y="1367"/>
                    </a:lnTo>
                    <a:lnTo>
                      <a:pt x="4" y="1367"/>
                    </a:lnTo>
                    <a:close/>
                    <a:moveTo>
                      <a:pt x="4" y="1402"/>
                    </a:moveTo>
                    <a:lnTo>
                      <a:pt x="4" y="1406"/>
                    </a:lnTo>
                    <a:lnTo>
                      <a:pt x="0" y="1406"/>
                    </a:lnTo>
                    <a:lnTo>
                      <a:pt x="0" y="1402"/>
                    </a:lnTo>
                    <a:lnTo>
                      <a:pt x="4" y="1402"/>
                    </a:lnTo>
                    <a:close/>
                    <a:moveTo>
                      <a:pt x="4" y="1421"/>
                    </a:moveTo>
                    <a:lnTo>
                      <a:pt x="4" y="1441"/>
                    </a:lnTo>
                    <a:lnTo>
                      <a:pt x="0" y="1441"/>
                    </a:lnTo>
                    <a:lnTo>
                      <a:pt x="0" y="1421"/>
                    </a:lnTo>
                    <a:lnTo>
                      <a:pt x="4" y="1421"/>
                    </a:lnTo>
                    <a:close/>
                    <a:moveTo>
                      <a:pt x="4" y="1455"/>
                    </a:moveTo>
                    <a:lnTo>
                      <a:pt x="4" y="1460"/>
                    </a:lnTo>
                    <a:lnTo>
                      <a:pt x="0" y="1460"/>
                    </a:lnTo>
                    <a:lnTo>
                      <a:pt x="0" y="1455"/>
                    </a:lnTo>
                    <a:lnTo>
                      <a:pt x="4" y="1455"/>
                    </a:lnTo>
                    <a:close/>
                    <a:moveTo>
                      <a:pt x="4" y="1475"/>
                    </a:moveTo>
                    <a:lnTo>
                      <a:pt x="4" y="1495"/>
                    </a:lnTo>
                    <a:lnTo>
                      <a:pt x="0" y="1495"/>
                    </a:lnTo>
                    <a:lnTo>
                      <a:pt x="0" y="1475"/>
                    </a:lnTo>
                    <a:lnTo>
                      <a:pt x="4" y="1475"/>
                    </a:lnTo>
                    <a:close/>
                    <a:moveTo>
                      <a:pt x="4" y="1509"/>
                    </a:moveTo>
                    <a:lnTo>
                      <a:pt x="4" y="1514"/>
                    </a:lnTo>
                    <a:lnTo>
                      <a:pt x="0" y="1514"/>
                    </a:lnTo>
                    <a:lnTo>
                      <a:pt x="0" y="1509"/>
                    </a:lnTo>
                    <a:lnTo>
                      <a:pt x="4" y="1509"/>
                    </a:lnTo>
                    <a:close/>
                    <a:moveTo>
                      <a:pt x="4" y="1529"/>
                    </a:moveTo>
                    <a:lnTo>
                      <a:pt x="4" y="1548"/>
                    </a:lnTo>
                    <a:lnTo>
                      <a:pt x="0" y="1548"/>
                    </a:lnTo>
                    <a:lnTo>
                      <a:pt x="0" y="1529"/>
                    </a:lnTo>
                    <a:lnTo>
                      <a:pt x="4" y="1529"/>
                    </a:lnTo>
                    <a:close/>
                    <a:moveTo>
                      <a:pt x="4" y="1563"/>
                    </a:moveTo>
                    <a:lnTo>
                      <a:pt x="4" y="1568"/>
                    </a:lnTo>
                    <a:lnTo>
                      <a:pt x="0" y="1568"/>
                    </a:lnTo>
                    <a:lnTo>
                      <a:pt x="0" y="1563"/>
                    </a:lnTo>
                    <a:lnTo>
                      <a:pt x="4" y="1563"/>
                    </a:lnTo>
                    <a:close/>
                    <a:moveTo>
                      <a:pt x="4" y="1583"/>
                    </a:moveTo>
                    <a:lnTo>
                      <a:pt x="4" y="1602"/>
                    </a:lnTo>
                    <a:lnTo>
                      <a:pt x="0" y="1602"/>
                    </a:lnTo>
                    <a:lnTo>
                      <a:pt x="0" y="1583"/>
                    </a:lnTo>
                    <a:lnTo>
                      <a:pt x="4" y="1583"/>
                    </a:lnTo>
                    <a:close/>
                    <a:moveTo>
                      <a:pt x="4" y="1617"/>
                    </a:moveTo>
                    <a:lnTo>
                      <a:pt x="4" y="1622"/>
                    </a:lnTo>
                    <a:lnTo>
                      <a:pt x="0" y="1622"/>
                    </a:lnTo>
                    <a:lnTo>
                      <a:pt x="0" y="1617"/>
                    </a:lnTo>
                    <a:lnTo>
                      <a:pt x="4" y="1617"/>
                    </a:lnTo>
                    <a:close/>
                    <a:moveTo>
                      <a:pt x="4" y="1637"/>
                    </a:moveTo>
                    <a:lnTo>
                      <a:pt x="4" y="1656"/>
                    </a:lnTo>
                    <a:lnTo>
                      <a:pt x="0" y="1656"/>
                    </a:lnTo>
                    <a:lnTo>
                      <a:pt x="0" y="1637"/>
                    </a:lnTo>
                    <a:lnTo>
                      <a:pt x="4" y="1637"/>
                    </a:lnTo>
                    <a:close/>
                    <a:moveTo>
                      <a:pt x="4" y="1671"/>
                    </a:moveTo>
                    <a:lnTo>
                      <a:pt x="4" y="1676"/>
                    </a:lnTo>
                    <a:lnTo>
                      <a:pt x="0" y="1676"/>
                    </a:lnTo>
                    <a:lnTo>
                      <a:pt x="0" y="1671"/>
                    </a:lnTo>
                    <a:lnTo>
                      <a:pt x="4" y="1671"/>
                    </a:lnTo>
                    <a:close/>
                    <a:moveTo>
                      <a:pt x="4" y="1690"/>
                    </a:moveTo>
                    <a:lnTo>
                      <a:pt x="4" y="1710"/>
                    </a:lnTo>
                    <a:lnTo>
                      <a:pt x="0" y="1710"/>
                    </a:lnTo>
                    <a:lnTo>
                      <a:pt x="0" y="1690"/>
                    </a:lnTo>
                    <a:lnTo>
                      <a:pt x="4" y="1690"/>
                    </a:lnTo>
                    <a:close/>
                    <a:moveTo>
                      <a:pt x="4" y="1725"/>
                    </a:moveTo>
                    <a:lnTo>
                      <a:pt x="4" y="1730"/>
                    </a:lnTo>
                    <a:lnTo>
                      <a:pt x="0" y="1730"/>
                    </a:lnTo>
                    <a:lnTo>
                      <a:pt x="0" y="1725"/>
                    </a:lnTo>
                    <a:lnTo>
                      <a:pt x="4" y="1725"/>
                    </a:lnTo>
                    <a:close/>
                    <a:moveTo>
                      <a:pt x="4" y="1744"/>
                    </a:moveTo>
                    <a:lnTo>
                      <a:pt x="4" y="1764"/>
                    </a:lnTo>
                    <a:lnTo>
                      <a:pt x="0" y="1764"/>
                    </a:lnTo>
                    <a:lnTo>
                      <a:pt x="0" y="1744"/>
                    </a:lnTo>
                    <a:lnTo>
                      <a:pt x="4" y="1744"/>
                    </a:lnTo>
                    <a:close/>
                    <a:moveTo>
                      <a:pt x="4" y="1778"/>
                    </a:moveTo>
                    <a:lnTo>
                      <a:pt x="4" y="1783"/>
                    </a:lnTo>
                    <a:lnTo>
                      <a:pt x="0" y="1783"/>
                    </a:lnTo>
                    <a:lnTo>
                      <a:pt x="0" y="1778"/>
                    </a:lnTo>
                    <a:lnTo>
                      <a:pt x="4" y="1778"/>
                    </a:lnTo>
                    <a:close/>
                    <a:moveTo>
                      <a:pt x="4" y="1798"/>
                    </a:moveTo>
                    <a:lnTo>
                      <a:pt x="4" y="1818"/>
                    </a:lnTo>
                    <a:lnTo>
                      <a:pt x="0" y="1818"/>
                    </a:lnTo>
                    <a:lnTo>
                      <a:pt x="0" y="1798"/>
                    </a:lnTo>
                    <a:lnTo>
                      <a:pt x="4" y="1798"/>
                    </a:lnTo>
                    <a:close/>
                    <a:moveTo>
                      <a:pt x="4" y="1832"/>
                    </a:moveTo>
                    <a:lnTo>
                      <a:pt x="4" y="1837"/>
                    </a:lnTo>
                    <a:lnTo>
                      <a:pt x="0" y="1837"/>
                    </a:lnTo>
                    <a:lnTo>
                      <a:pt x="0" y="1832"/>
                    </a:lnTo>
                    <a:lnTo>
                      <a:pt x="4" y="1832"/>
                    </a:lnTo>
                    <a:close/>
                    <a:moveTo>
                      <a:pt x="4" y="1852"/>
                    </a:moveTo>
                    <a:lnTo>
                      <a:pt x="4" y="1871"/>
                    </a:lnTo>
                    <a:lnTo>
                      <a:pt x="0" y="1871"/>
                    </a:lnTo>
                    <a:lnTo>
                      <a:pt x="0" y="1852"/>
                    </a:lnTo>
                    <a:lnTo>
                      <a:pt x="4" y="1852"/>
                    </a:lnTo>
                    <a:close/>
                    <a:moveTo>
                      <a:pt x="4" y="1886"/>
                    </a:moveTo>
                    <a:lnTo>
                      <a:pt x="4" y="1891"/>
                    </a:lnTo>
                    <a:lnTo>
                      <a:pt x="0" y="1891"/>
                    </a:lnTo>
                    <a:lnTo>
                      <a:pt x="0" y="1886"/>
                    </a:lnTo>
                    <a:lnTo>
                      <a:pt x="4" y="1886"/>
                    </a:lnTo>
                    <a:close/>
                    <a:moveTo>
                      <a:pt x="4" y="1906"/>
                    </a:moveTo>
                    <a:lnTo>
                      <a:pt x="4" y="1925"/>
                    </a:lnTo>
                    <a:lnTo>
                      <a:pt x="0" y="1925"/>
                    </a:lnTo>
                    <a:lnTo>
                      <a:pt x="0" y="1906"/>
                    </a:lnTo>
                    <a:lnTo>
                      <a:pt x="4" y="1906"/>
                    </a:lnTo>
                    <a:close/>
                    <a:moveTo>
                      <a:pt x="4" y="1940"/>
                    </a:moveTo>
                    <a:lnTo>
                      <a:pt x="4" y="1945"/>
                    </a:lnTo>
                    <a:lnTo>
                      <a:pt x="0" y="1945"/>
                    </a:lnTo>
                    <a:lnTo>
                      <a:pt x="0" y="1940"/>
                    </a:lnTo>
                    <a:lnTo>
                      <a:pt x="4" y="1940"/>
                    </a:lnTo>
                    <a:close/>
                    <a:moveTo>
                      <a:pt x="4" y="1960"/>
                    </a:moveTo>
                    <a:lnTo>
                      <a:pt x="4" y="1979"/>
                    </a:lnTo>
                    <a:lnTo>
                      <a:pt x="0" y="1979"/>
                    </a:lnTo>
                    <a:lnTo>
                      <a:pt x="0" y="1960"/>
                    </a:lnTo>
                    <a:lnTo>
                      <a:pt x="4" y="1960"/>
                    </a:lnTo>
                    <a:close/>
                    <a:moveTo>
                      <a:pt x="4" y="1994"/>
                    </a:moveTo>
                    <a:lnTo>
                      <a:pt x="4" y="1999"/>
                    </a:lnTo>
                    <a:lnTo>
                      <a:pt x="0" y="1999"/>
                    </a:lnTo>
                    <a:lnTo>
                      <a:pt x="0" y="1994"/>
                    </a:lnTo>
                    <a:lnTo>
                      <a:pt x="4" y="1994"/>
                    </a:lnTo>
                    <a:close/>
                    <a:moveTo>
                      <a:pt x="4" y="2013"/>
                    </a:moveTo>
                    <a:lnTo>
                      <a:pt x="4" y="2033"/>
                    </a:lnTo>
                    <a:lnTo>
                      <a:pt x="0" y="2033"/>
                    </a:lnTo>
                    <a:lnTo>
                      <a:pt x="0" y="2013"/>
                    </a:lnTo>
                    <a:lnTo>
                      <a:pt x="4" y="2013"/>
                    </a:lnTo>
                    <a:close/>
                    <a:moveTo>
                      <a:pt x="4" y="2048"/>
                    </a:moveTo>
                    <a:lnTo>
                      <a:pt x="4" y="2053"/>
                    </a:lnTo>
                    <a:lnTo>
                      <a:pt x="0" y="2053"/>
                    </a:lnTo>
                    <a:lnTo>
                      <a:pt x="0" y="2048"/>
                    </a:lnTo>
                    <a:lnTo>
                      <a:pt x="4" y="2048"/>
                    </a:lnTo>
                    <a:close/>
                    <a:moveTo>
                      <a:pt x="4" y="2067"/>
                    </a:moveTo>
                    <a:lnTo>
                      <a:pt x="4" y="2087"/>
                    </a:lnTo>
                    <a:lnTo>
                      <a:pt x="0" y="2087"/>
                    </a:lnTo>
                    <a:lnTo>
                      <a:pt x="0" y="2067"/>
                    </a:lnTo>
                    <a:lnTo>
                      <a:pt x="4" y="2067"/>
                    </a:lnTo>
                    <a:close/>
                    <a:moveTo>
                      <a:pt x="4" y="2102"/>
                    </a:moveTo>
                    <a:lnTo>
                      <a:pt x="4" y="2106"/>
                    </a:lnTo>
                    <a:lnTo>
                      <a:pt x="0" y="2106"/>
                    </a:lnTo>
                    <a:lnTo>
                      <a:pt x="0" y="2102"/>
                    </a:lnTo>
                    <a:lnTo>
                      <a:pt x="4" y="2102"/>
                    </a:lnTo>
                    <a:close/>
                    <a:moveTo>
                      <a:pt x="4" y="2121"/>
                    </a:moveTo>
                    <a:lnTo>
                      <a:pt x="4" y="2141"/>
                    </a:lnTo>
                    <a:lnTo>
                      <a:pt x="0" y="2141"/>
                    </a:lnTo>
                    <a:lnTo>
                      <a:pt x="0" y="2121"/>
                    </a:lnTo>
                    <a:lnTo>
                      <a:pt x="4" y="2121"/>
                    </a:lnTo>
                    <a:close/>
                    <a:moveTo>
                      <a:pt x="4" y="2155"/>
                    </a:moveTo>
                    <a:lnTo>
                      <a:pt x="4" y="2160"/>
                    </a:lnTo>
                    <a:lnTo>
                      <a:pt x="0" y="2160"/>
                    </a:lnTo>
                    <a:lnTo>
                      <a:pt x="0" y="2155"/>
                    </a:lnTo>
                    <a:lnTo>
                      <a:pt x="4" y="2155"/>
                    </a:lnTo>
                    <a:close/>
                    <a:moveTo>
                      <a:pt x="4" y="2175"/>
                    </a:moveTo>
                    <a:lnTo>
                      <a:pt x="4" y="2195"/>
                    </a:lnTo>
                    <a:lnTo>
                      <a:pt x="0" y="2195"/>
                    </a:lnTo>
                    <a:lnTo>
                      <a:pt x="0" y="2175"/>
                    </a:lnTo>
                    <a:lnTo>
                      <a:pt x="4" y="2175"/>
                    </a:lnTo>
                    <a:close/>
                    <a:moveTo>
                      <a:pt x="4" y="2209"/>
                    </a:moveTo>
                    <a:lnTo>
                      <a:pt x="4" y="2214"/>
                    </a:lnTo>
                    <a:lnTo>
                      <a:pt x="0" y="2214"/>
                    </a:lnTo>
                    <a:lnTo>
                      <a:pt x="0" y="2209"/>
                    </a:lnTo>
                    <a:lnTo>
                      <a:pt x="4" y="2209"/>
                    </a:lnTo>
                    <a:close/>
                    <a:moveTo>
                      <a:pt x="4" y="2229"/>
                    </a:moveTo>
                    <a:lnTo>
                      <a:pt x="4" y="2248"/>
                    </a:lnTo>
                    <a:lnTo>
                      <a:pt x="0" y="2248"/>
                    </a:lnTo>
                    <a:lnTo>
                      <a:pt x="0" y="2229"/>
                    </a:lnTo>
                    <a:lnTo>
                      <a:pt x="4" y="2229"/>
                    </a:lnTo>
                    <a:close/>
                    <a:moveTo>
                      <a:pt x="4" y="2263"/>
                    </a:moveTo>
                    <a:lnTo>
                      <a:pt x="4" y="2268"/>
                    </a:lnTo>
                    <a:lnTo>
                      <a:pt x="0" y="2268"/>
                    </a:lnTo>
                    <a:lnTo>
                      <a:pt x="0" y="2263"/>
                    </a:lnTo>
                    <a:lnTo>
                      <a:pt x="4" y="2263"/>
                    </a:lnTo>
                    <a:close/>
                    <a:moveTo>
                      <a:pt x="4" y="2283"/>
                    </a:moveTo>
                    <a:lnTo>
                      <a:pt x="4" y="2298"/>
                    </a:lnTo>
                    <a:lnTo>
                      <a:pt x="2" y="2296"/>
                    </a:lnTo>
                    <a:lnTo>
                      <a:pt x="5" y="2296"/>
                    </a:lnTo>
                    <a:lnTo>
                      <a:pt x="5" y="2301"/>
                    </a:lnTo>
                    <a:lnTo>
                      <a:pt x="0" y="2301"/>
                    </a:lnTo>
                    <a:lnTo>
                      <a:pt x="0" y="2283"/>
                    </a:lnTo>
                    <a:lnTo>
                      <a:pt x="4" y="2283"/>
                    </a:lnTo>
                    <a:close/>
                    <a:moveTo>
                      <a:pt x="18" y="2296"/>
                    </a:moveTo>
                    <a:lnTo>
                      <a:pt x="22" y="2296"/>
                    </a:lnTo>
                    <a:lnTo>
                      <a:pt x="22" y="2301"/>
                    </a:lnTo>
                    <a:lnTo>
                      <a:pt x="18" y="2301"/>
                    </a:lnTo>
                    <a:lnTo>
                      <a:pt x="18" y="2296"/>
                    </a:lnTo>
                    <a:close/>
                    <a:moveTo>
                      <a:pt x="35" y="2296"/>
                    </a:moveTo>
                    <a:lnTo>
                      <a:pt x="52" y="2296"/>
                    </a:lnTo>
                    <a:lnTo>
                      <a:pt x="52" y="2301"/>
                    </a:lnTo>
                    <a:lnTo>
                      <a:pt x="35" y="2301"/>
                    </a:lnTo>
                    <a:lnTo>
                      <a:pt x="35" y="2296"/>
                    </a:lnTo>
                    <a:close/>
                    <a:moveTo>
                      <a:pt x="65" y="2296"/>
                    </a:moveTo>
                    <a:lnTo>
                      <a:pt x="69" y="2296"/>
                    </a:lnTo>
                    <a:lnTo>
                      <a:pt x="69" y="2301"/>
                    </a:lnTo>
                    <a:lnTo>
                      <a:pt x="65" y="2301"/>
                    </a:lnTo>
                    <a:lnTo>
                      <a:pt x="65" y="2296"/>
                    </a:lnTo>
                    <a:close/>
                    <a:moveTo>
                      <a:pt x="81" y="2296"/>
                    </a:moveTo>
                    <a:lnTo>
                      <a:pt x="98" y="2296"/>
                    </a:lnTo>
                    <a:lnTo>
                      <a:pt x="98" y="2301"/>
                    </a:lnTo>
                    <a:lnTo>
                      <a:pt x="81" y="2301"/>
                    </a:lnTo>
                    <a:lnTo>
                      <a:pt x="81" y="2296"/>
                    </a:lnTo>
                    <a:close/>
                    <a:moveTo>
                      <a:pt x="111" y="2296"/>
                    </a:moveTo>
                    <a:lnTo>
                      <a:pt x="115" y="2296"/>
                    </a:lnTo>
                    <a:lnTo>
                      <a:pt x="115" y="2301"/>
                    </a:lnTo>
                    <a:lnTo>
                      <a:pt x="111" y="2301"/>
                    </a:lnTo>
                    <a:lnTo>
                      <a:pt x="111" y="2296"/>
                    </a:lnTo>
                    <a:close/>
                    <a:moveTo>
                      <a:pt x="128" y="2296"/>
                    </a:moveTo>
                    <a:lnTo>
                      <a:pt x="145" y="2296"/>
                    </a:lnTo>
                    <a:lnTo>
                      <a:pt x="145" y="2301"/>
                    </a:lnTo>
                    <a:lnTo>
                      <a:pt x="128" y="2301"/>
                    </a:lnTo>
                    <a:lnTo>
                      <a:pt x="128" y="2296"/>
                    </a:lnTo>
                    <a:close/>
                    <a:moveTo>
                      <a:pt x="158" y="2296"/>
                    </a:moveTo>
                    <a:lnTo>
                      <a:pt x="162" y="2296"/>
                    </a:lnTo>
                    <a:lnTo>
                      <a:pt x="162" y="2301"/>
                    </a:lnTo>
                    <a:lnTo>
                      <a:pt x="158" y="2301"/>
                    </a:lnTo>
                    <a:lnTo>
                      <a:pt x="158" y="2296"/>
                    </a:lnTo>
                    <a:close/>
                    <a:moveTo>
                      <a:pt x="175" y="2296"/>
                    </a:moveTo>
                    <a:lnTo>
                      <a:pt x="192" y="2296"/>
                    </a:lnTo>
                    <a:lnTo>
                      <a:pt x="192" y="2301"/>
                    </a:lnTo>
                    <a:lnTo>
                      <a:pt x="175" y="2301"/>
                    </a:lnTo>
                    <a:lnTo>
                      <a:pt x="175" y="2296"/>
                    </a:lnTo>
                    <a:close/>
                    <a:moveTo>
                      <a:pt x="204" y="2296"/>
                    </a:moveTo>
                    <a:lnTo>
                      <a:pt x="209" y="2296"/>
                    </a:lnTo>
                    <a:lnTo>
                      <a:pt x="209" y="2301"/>
                    </a:lnTo>
                    <a:lnTo>
                      <a:pt x="204" y="2301"/>
                    </a:lnTo>
                    <a:lnTo>
                      <a:pt x="204" y="2296"/>
                    </a:lnTo>
                    <a:close/>
                    <a:moveTo>
                      <a:pt x="221" y="2296"/>
                    </a:moveTo>
                    <a:lnTo>
                      <a:pt x="238" y="2296"/>
                    </a:lnTo>
                    <a:lnTo>
                      <a:pt x="238" y="2301"/>
                    </a:lnTo>
                    <a:lnTo>
                      <a:pt x="221" y="2301"/>
                    </a:lnTo>
                    <a:lnTo>
                      <a:pt x="221" y="2296"/>
                    </a:lnTo>
                    <a:close/>
                    <a:moveTo>
                      <a:pt x="251" y="2296"/>
                    </a:moveTo>
                    <a:lnTo>
                      <a:pt x="255" y="2296"/>
                    </a:lnTo>
                    <a:lnTo>
                      <a:pt x="255" y="2301"/>
                    </a:lnTo>
                    <a:lnTo>
                      <a:pt x="251" y="2301"/>
                    </a:lnTo>
                    <a:lnTo>
                      <a:pt x="251" y="2296"/>
                    </a:lnTo>
                    <a:close/>
                    <a:moveTo>
                      <a:pt x="268" y="2296"/>
                    </a:moveTo>
                    <a:lnTo>
                      <a:pt x="285" y="2296"/>
                    </a:lnTo>
                    <a:lnTo>
                      <a:pt x="285" y="2301"/>
                    </a:lnTo>
                    <a:lnTo>
                      <a:pt x="268" y="2301"/>
                    </a:lnTo>
                    <a:lnTo>
                      <a:pt x="268" y="2296"/>
                    </a:lnTo>
                    <a:close/>
                    <a:moveTo>
                      <a:pt x="298" y="2296"/>
                    </a:moveTo>
                    <a:lnTo>
                      <a:pt x="302" y="2296"/>
                    </a:lnTo>
                    <a:lnTo>
                      <a:pt x="302" y="2301"/>
                    </a:lnTo>
                    <a:lnTo>
                      <a:pt x="298" y="2301"/>
                    </a:lnTo>
                    <a:lnTo>
                      <a:pt x="298" y="2296"/>
                    </a:lnTo>
                    <a:close/>
                    <a:moveTo>
                      <a:pt x="315" y="2296"/>
                    </a:moveTo>
                    <a:lnTo>
                      <a:pt x="332" y="2296"/>
                    </a:lnTo>
                    <a:lnTo>
                      <a:pt x="332" y="2301"/>
                    </a:lnTo>
                    <a:lnTo>
                      <a:pt x="315" y="2301"/>
                    </a:lnTo>
                    <a:lnTo>
                      <a:pt x="315" y="2296"/>
                    </a:lnTo>
                    <a:close/>
                    <a:moveTo>
                      <a:pt x="344" y="2296"/>
                    </a:moveTo>
                    <a:lnTo>
                      <a:pt x="348" y="2296"/>
                    </a:lnTo>
                    <a:lnTo>
                      <a:pt x="348" y="2301"/>
                    </a:lnTo>
                    <a:lnTo>
                      <a:pt x="344" y="2301"/>
                    </a:lnTo>
                    <a:lnTo>
                      <a:pt x="344" y="2296"/>
                    </a:lnTo>
                    <a:close/>
                    <a:moveTo>
                      <a:pt x="361" y="2296"/>
                    </a:moveTo>
                    <a:lnTo>
                      <a:pt x="378" y="2296"/>
                    </a:lnTo>
                    <a:lnTo>
                      <a:pt x="378" y="2301"/>
                    </a:lnTo>
                    <a:lnTo>
                      <a:pt x="361" y="2301"/>
                    </a:lnTo>
                    <a:lnTo>
                      <a:pt x="361" y="2296"/>
                    </a:lnTo>
                    <a:close/>
                    <a:moveTo>
                      <a:pt x="391" y="2296"/>
                    </a:moveTo>
                    <a:lnTo>
                      <a:pt x="395" y="2296"/>
                    </a:lnTo>
                    <a:lnTo>
                      <a:pt x="395" y="2301"/>
                    </a:lnTo>
                    <a:lnTo>
                      <a:pt x="391" y="2301"/>
                    </a:lnTo>
                    <a:lnTo>
                      <a:pt x="391" y="2296"/>
                    </a:lnTo>
                    <a:close/>
                    <a:moveTo>
                      <a:pt x="408" y="2296"/>
                    </a:moveTo>
                    <a:lnTo>
                      <a:pt x="425" y="2296"/>
                    </a:lnTo>
                    <a:lnTo>
                      <a:pt x="425" y="2301"/>
                    </a:lnTo>
                    <a:lnTo>
                      <a:pt x="408" y="2301"/>
                    </a:lnTo>
                    <a:lnTo>
                      <a:pt x="408" y="2296"/>
                    </a:lnTo>
                    <a:close/>
                    <a:moveTo>
                      <a:pt x="437" y="2296"/>
                    </a:moveTo>
                    <a:lnTo>
                      <a:pt x="442" y="2296"/>
                    </a:lnTo>
                    <a:lnTo>
                      <a:pt x="442" y="2301"/>
                    </a:lnTo>
                    <a:lnTo>
                      <a:pt x="437" y="2301"/>
                    </a:lnTo>
                    <a:lnTo>
                      <a:pt x="437" y="2296"/>
                    </a:lnTo>
                    <a:close/>
                    <a:moveTo>
                      <a:pt x="454" y="2296"/>
                    </a:moveTo>
                    <a:lnTo>
                      <a:pt x="471" y="2296"/>
                    </a:lnTo>
                    <a:lnTo>
                      <a:pt x="471" y="2301"/>
                    </a:lnTo>
                    <a:lnTo>
                      <a:pt x="454" y="2301"/>
                    </a:lnTo>
                    <a:lnTo>
                      <a:pt x="454" y="2296"/>
                    </a:lnTo>
                    <a:close/>
                    <a:moveTo>
                      <a:pt x="484" y="2296"/>
                    </a:moveTo>
                    <a:lnTo>
                      <a:pt x="488" y="2296"/>
                    </a:lnTo>
                    <a:lnTo>
                      <a:pt x="488" y="2301"/>
                    </a:lnTo>
                    <a:lnTo>
                      <a:pt x="484" y="2301"/>
                    </a:lnTo>
                    <a:lnTo>
                      <a:pt x="484" y="2296"/>
                    </a:lnTo>
                    <a:close/>
                    <a:moveTo>
                      <a:pt x="501" y="2296"/>
                    </a:moveTo>
                    <a:lnTo>
                      <a:pt x="518" y="2296"/>
                    </a:lnTo>
                    <a:lnTo>
                      <a:pt x="518" y="2301"/>
                    </a:lnTo>
                    <a:lnTo>
                      <a:pt x="501" y="2301"/>
                    </a:lnTo>
                    <a:lnTo>
                      <a:pt x="501" y="2296"/>
                    </a:lnTo>
                    <a:close/>
                    <a:moveTo>
                      <a:pt x="531" y="2296"/>
                    </a:moveTo>
                    <a:lnTo>
                      <a:pt x="535" y="2296"/>
                    </a:lnTo>
                    <a:lnTo>
                      <a:pt x="535" y="2301"/>
                    </a:lnTo>
                    <a:lnTo>
                      <a:pt x="531" y="2301"/>
                    </a:lnTo>
                    <a:lnTo>
                      <a:pt x="531" y="2296"/>
                    </a:lnTo>
                    <a:close/>
                    <a:moveTo>
                      <a:pt x="548" y="2296"/>
                    </a:moveTo>
                    <a:lnTo>
                      <a:pt x="565" y="2296"/>
                    </a:lnTo>
                    <a:lnTo>
                      <a:pt x="565" y="2301"/>
                    </a:lnTo>
                    <a:lnTo>
                      <a:pt x="548" y="2301"/>
                    </a:lnTo>
                    <a:lnTo>
                      <a:pt x="548" y="2296"/>
                    </a:lnTo>
                    <a:close/>
                    <a:moveTo>
                      <a:pt x="577" y="2296"/>
                    </a:moveTo>
                    <a:lnTo>
                      <a:pt x="582" y="2296"/>
                    </a:lnTo>
                    <a:lnTo>
                      <a:pt x="582" y="2301"/>
                    </a:lnTo>
                    <a:lnTo>
                      <a:pt x="577" y="2301"/>
                    </a:lnTo>
                    <a:lnTo>
                      <a:pt x="577" y="2296"/>
                    </a:lnTo>
                    <a:close/>
                    <a:moveTo>
                      <a:pt x="594" y="2296"/>
                    </a:moveTo>
                    <a:lnTo>
                      <a:pt x="611" y="2296"/>
                    </a:lnTo>
                    <a:lnTo>
                      <a:pt x="611" y="2301"/>
                    </a:lnTo>
                    <a:lnTo>
                      <a:pt x="594" y="2301"/>
                    </a:lnTo>
                    <a:lnTo>
                      <a:pt x="594" y="2296"/>
                    </a:lnTo>
                    <a:close/>
                    <a:moveTo>
                      <a:pt x="624" y="2296"/>
                    </a:moveTo>
                    <a:lnTo>
                      <a:pt x="628" y="2296"/>
                    </a:lnTo>
                    <a:lnTo>
                      <a:pt x="628" y="2301"/>
                    </a:lnTo>
                    <a:lnTo>
                      <a:pt x="624" y="2301"/>
                    </a:lnTo>
                    <a:lnTo>
                      <a:pt x="624" y="2296"/>
                    </a:lnTo>
                    <a:close/>
                    <a:moveTo>
                      <a:pt x="641" y="2296"/>
                    </a:moveTo>
                    <a:lnTo>
                      <a:pt x="658" y="2296"/>
                    </a:lnTo>
                    <a:lnTo>
                      <a:pt x="658" y="2301"/>
                    </a:lnTo>
                    <a:lnTo>
                      <a:pt x="641" y="2301"/>
                    </a:lnTo>
                    <a:lnTo>
                      <a:pt x="641" y="2296"/>
                    </a:lnTo>
                    <a:close/>
                    <a:moveTo>
                      <a:pt x="671" y="2296"/>
                    </a:moveTo>
                    <a:lnTo>
                      <a:pt x="675" y="2296"/>
                    </a:lnTo>
                    <a:lnTo>
                      <a:pt x="675" y="2301"/>
                    </a:lnTo>
                    <a:lnTo>
                      <a:pt x="671" y="2301"/>
                    </a:lnTo>
                    <a:lnTo>
                      <a:pt x="671" y="2296"/>
                    </a:lnTo>
                    <a:close/>
                    <a:moveTo>
                      <a:pt x="688" y="2296"/>
                    </a:moveTo>
                    <a:lnTo>
                      <a:pt x="705" y="2296"/>
                    </a:lnTo>
                    <a:lnTo>
                      <a:pt x="705" y="2301"/>
                    </a:lnTo>
                    <a:lnTo>
                      <a:pt x="688" y="2301"/>
                    </a:lnTo>
                    <a:lnTo>
                      <a:pt x="688" y="2296"/>
                    </a:lnTo>
                    <a:close/>
                    <a:moveTo>
                      <a:pt x="717" y="2296"/>
                    </a:moveTo>
                    <a:lnTo>
                      <a:pt x="721" y="2296"/>
                    </a:lnTo>
                    <a:lnTo>
                      <a:pt x="721" y="2301"/>
                    </a:lnTo>
                    <a:lnTo>
                      <a:pt x="717" y="2301"/>
                    </a:lnTo>
                    <a:lnTo>
                      <a:pt x="717" y="2296"/>
                    </a:lnTo>
                    <a:close/>
                    <a:moveTo>
                      <a:pt x="734" y="2296"/>
                    </a:moveTo>
                    <a:lnTo>
                      <a:pt x="751" y="2296"/>
                    </a:lnTo>
                    <a:lnTo>
                      <a:pt x="751" y="2301"/>
                    </a:lnTo>
                    <a:lnTo>
                      <a:pt x="734" y="2301"/>
                    </a:lnTo>
                    <a:lnTo>
                      <a:pt x="734" y="2296"/>
                    </a:lnTo>
                    <a:close/>
                    <a:moveTo>
                      <a:pt x="764" y="2296"/>
                    </a:moveTo>
                    <a:lnTo>
                      <a:pt x="768" y="2296"/>
                    </a:lnTo>
                    <a:lnTo>
                      <a:pt x="768" y="2301"/>
                    </a:lnTo>
                    <a:lnTo>
                      <a:pt x="764" y="2301"/>
                    </a:lnTo>
                    <a:lnTo>
                      <a:pt x="764" y="2296"/>
                    </a:lnTo>
                    <a:close/>
                    <a:moveTo>
                      <a:pt x="781" y="2296"/>
                    </a:moveTo>
                    <a:lnTo>
                      <a:pt x="798" y="2296"/>
                    </a:lnTo>
                    <a:lnTo>
                      <a:pt x="798" y="2301"/>
                    </a:lnTo>
                    <a:lnTo>
                      <a:pt x="781" y="2301"/>
                    </a:lnTo>
                    <a:lnTo>
                      <a:pt x="781" y="2296"/>
                    </a:lnTo>
                    <a:close/>
                    <a:moveTo>
                      <a:pt x="810" y="2296"/>
                    </a:moveTo>
                    <a:lnTo>
                      <a:pt x="815" y="2296"/>
                    </a:lnTo>
                    <a:lnTo>
                      <a:pt x="815" y="2301"/>
                    </a:lnTo>
                    <a:lnTo>
                      <a:pt x="810" y="2301"/>
                    </a:lnTo>
                    <a:lnTo>
                      <a:pt x="810" y="2296"/>
                    </a:lnTo>
                    <a:close/>
                    <a:moveTo>
                      <a:pt x="827" y="2296"/>
                    </a:moveTo>
                    <a:lnTo>
                      <a:pt x="844" y="2296"/>
                    </a:lnTo>
                    <a:lnTo>
                      <a:pt x="844" y="2301"/>
                    </a:lnTo>
                    <a:lnTo>
                      <a:pt x="827" y="2301"/>
                    </a:lnTo>
                    <a:lnTo>
                      <a:pt x="827" y="2296"/>
                    </a:lnTo>
                    <a:close/>
                    <a:moveTo>
                      <a:pt x="857" y="2296"/>
                    </a:moveTo>
                    <a:lnTo>
                      <a:pt x="861" y="2296"/>
                    </a:lnTo>
                    <a:lnTo>
                      <a:pt x="861" y="2301"/>
                    </a:lnTo>
                    <a:lnTo>
                      <a:pt x="857" y="2301"/>
                    </a:lnTo>
                    <a:lnTo>
                      <a:pt x="857" y="2296"/>
                    </a:lnTo>
                    <a:close/>
                    <a:moveTo>
                      <a:pt x="874" y="2296"/>
                    </a:moveTo>
                    <a:lnTo>
                      <a:pt x="891" y="2296"/>
                    </a:lnTo>
                    <a:lnTo>
                      <a:pt x="891" y="2301"/>
                    </a:lnTo>
                    <a:lnTo>
                      <a:pt x="874" y="2301"/>
                    </a:lnTo>
                    <a:lnTo>
                      <a:pt x="874" y="2296"/>
                    </a:lnTo>
                    <a:close/>
                    <a:moveTo>
                      <a:pt x="904" y="2296"/>
                    </a:moveTo>
                    <a:lnTo>
                      <a:pt x="908" y="2296"/>
                    </a:lnTo>
                    <a:lnTo>
                      <a:pt x="908" y="2301"/>
                    </a:lnTo>
                    <a:lnTo>
                      <a:pt x="904" y="2301"/>
                    </a:lnTo>
                    <a:lnTo>
                      <a:pt x="904" y="2296"/>
                    </a:lnTo>
                    <a:close/>
                    <a:moveTo>
                      <a:pt x="921" y="2296"/>
                    </a:moveTo>
                    <a:lnTo>
                      <a:pt x="938" y="2296"/>
                    </a:lnTo>
                    <a:lnTo>
                      <a:pt x="938" y="2301"/>
                    </a:lnTo>
                    <a:lnTo>
                      <a:pt x="921" y="2301"/>
                    </a:lnTo>
                    <a:lnTo>
                      <a:pt x="921" y="2296"/>
                    </a:lnTo>
                    <a:close/>
                    <a:moveTo>
                      <a:pt x="950" y="2296"/>
                    </a:moveTo>
                    <a:lnTo>
                      <a:pt x="955" y="2296"/>
                    </a:lnTo>
                    <a:lnTo>
                      <a:pt x="955" y="2301"/>
                    </a:lnTo>
                    <a:lnTo>
                      <a:pt x="950" y="2301"/>
                    </a:lnTo>
                    <a:lnTo>
                      <a:pt x="950" y="2296"/>
                    </a:lnTo>
                    <a:close/>
                    <a:moveTo>
                      <a:pt x="967" y="2296"/>
                    </a:moveTo>
                    <a:lnTo>
                      <a:pt x="984" y="2296"/>
                    </a:lnTo>
                    <a:lnTo>
                      <a:pt x="984" y="2301"/>
                    </a:lnTo>
                    <a:lnTo>
                      <a:pt x="967" y="2301"/>
                    </a:lnTo>
                    <a:lnTo>
                      <a:pt x="967" y="2296"/>
                    </a:lnTo>
                    <a:close/>
                    <a:moveTo>
                      <a:pt x="997" y="2296"/>
                    </a:moveTo>
                    <a:lnTo>
                      <a:pt x="1001" y="2296"/>
                    </a:lnTo>
                    <a:lnTo>
                      <a:pt x="1001" y="2301"/>
                    </a:lnTo>
                    <a:lnTo>
                      <a:pt x="997" y="2301"/>
                    </a:lnTo>
                    <a:lnTo>
                      <a:pt x="997" y="2296"/>
                    </a:lnTo>
                    <a:close/>
                    <a:moveTo>
                      <a:pt x="1014" y="2296"/>
                    </a:moveTo>
                    <a:lnTo>
                      <a:pt x="1031" y="2296"/>
                    </a:lnTo>
                    <a:lnTo>
                      <a:pt x="1031" y="2301"/>
                    </a:lnTo>
                    <a:lnTo>
                      <a:pt x="1014" y="2301"/>
                    </a:lnTo>
                    <a:lnTo>
                      <a:pt x="1014" y="2296"/>
                    </a:lnTo>
                    <a:close/>
                    <a:moveTo>
                      <a:pt x="1044" y="2296"/>
                    </a:moveTo>
                    <a:lnTo>
                      <a:pt x="1048" y="2296"/>
                    </a:lnTo>
                    <a:lnTo>
                      <a:pt x="1048" y="2301"/>
                    </a:lnTo>
                    <a:lnTo>
                      <a:pt x="1044" y="2301"/>
                    </a:lnTo>
                    <a:lnTo>
                      <a:pt x="1044" y="2296"/>
                    </a:lnTo>
                    <a:close/>
                    <a:moveTo>
                      <a:pt x="1061" y="2296"/>
                    </a:moveTo>
                    <a:lnTo>
                      <a:pt x="1077" y="2296"/>
                    </a:lnTo>
                    <a:lnTo>
                      <a:pt x="1077" y="2301"/>
                    </a:lnTo>
                    <a:lnTo>
                      <a:pt x="1061" y="2301"/>
                    </a:lnTo>
                    <a:lnTo>
                      <a:pt x="1061" y="2296"/>
                    </a:lnTo>
                    <a:close/>
                    <a:moveTo>
                      <a:pt x="1090" y="2296"/>
                    </a:moveTo>
                    <a:lnTo>
                      <a:pt x="1094" y="2296"/>
                    </a:lnTo>
                    <a:lnTo>
                      <a:pt x="1094" y="2301"/>
                    </a:lnTo>
                    <a:lnTo>
                      <a:pt x="1090" y="2301"/>
                    </a:lnTo>
                    <a:lnTo>
                      <a:pt x="1090" y="2296"/>
                    </a:lnTo>
                    <a:close/>
                    <a:moveTo>
                      <a:pt x="1107" y="2296"/>
                    </a:moveTo>
                    <a:lnTo>
                      <a:pt x="1124" y="2296"/>
                    </a:lnTo>
                    <a:lnTo>
                      <a:pt x="1124" y="2301"/>
                    </a:lnTo>
                    <a:lnTo>
                      <a:pt x="1107" y="2301"/>
                    </a:lnTo>
                    <a:lnTo>
                      <a:pt x="1107" y="2296"/>
                    </a:lnTo>
                    <a:close/>
                    <a:moveTo>
                      <a:pt x="1137" y="2296"/>
                    </a:moveTo>
                    <a:lnTo>
                      <a:pt x="1141" y="2296"/>
                    </a:lnTo>
                    <a:lnTo>
                      <a:pt x="1141" y="2301"/>
                    </a:lnTo>
                    <a:lnTo>
                      <a:pt x="1137" y="2301"/>
                    </a:lnTo>
                    <a:lnTo>
                      <a:pt x="1137" y="2296"/>
                    </a:lnTo>
                    <a:close/>
                    <a:moveTo>
                      <a:pt x="1154" y="2296"/>
                    </a:moveTo>
                    <a:lnTo>
                      <a:pt x="1171" y="2296"/>
                    </a:lnTo>
                    <a:lnTo>
                      <a:pt x="1171" y="2301"/>
                    </a:lnTo>
                    <a:lnTo>
                      <a:pt x="1154" y="2301"/>
                    </a:lnTo>
                    <a:lnTo>
                      <a:pt x="1154" y="2296"/>
                    </a:lnTo>
                    <a:close/>
                    <a:moveTo>
                      <a:pt x="1183" y="2296"/>
                    </a:moveTo>
                    <a:lnTo>
                      <a:pt x="1188" y="2296"/>
                    </a:lnTo>
                    <a:lnTo>
                      <a:pt x="1188" y="2301"/>
                    </a:lnTo>
                    <a:lnTo>
                      <a:pt x="1183" y="2301"/>
                    </a:lnTo>
                    <a:lnTo>
                      <a:pt x="1183" y="2296"/>
                    </a:lnTo>
                    <a:close/>
                    <a:moveTo>
                      <a:pt x="1200" y="2296"/>
                    </a:moveTo>
                    <a:lnTo>
                      <a:pt x="1217" y="2296"/>
                    </a:lnTo>
                    <a:lnTo>
                      <a:pt x="1217" y="2301"/>
                    </a:lnTo>
                    <a:lnTo>
                      <a:pt x="1200" y="2301"/>
                    </a:lnTo>
                    <a:lnTo>
                      <a:pt x="1200" y="2296"/>
                    </a:lnTo>
                    <a:close/>
                    <a:moveTo>
                      <a:pt x="1230" y="2296"/>
                    </a:moveTo>
                    <a:lnTo>
                      <a:pt x="1234" y="2296"/>
                    </a:lnTo>
                    <a:lnTo>
                      <a:pt x="1234" y="2301"/>
                    </a:lnTo>
                    <a:lnTo>
                      <a:pt x="1230" y="2301"/>
                    </a:lnTo>
                    <a:lnTo>
                      <a:pt x="1230" y="2296"/>
                    </a:lnTo>
                    <a:close/>
                    <a:moveTo>
                      <a:pt x="1247" y="2296"/>
                    </a:moveTo>
                    <a:lnTo>
                      <a:pt x="1264" y="2296"/>
                    </a:lnTo>
                    <a:lnTo>
                      <a:pt x="1264" y="2301"/>
                    </a:lnTo>
                    <a:lnTo>
                      <a:pt x="1247" y="2301"/>
                    </a:lnTo>
                    <a:lnTo>
                      <a:pt x="1247" y="2296"/>
                    </a:lnTo>
                    <a:close/>
                    <a:moveTo>
                      <a:pt x="1277" y="2296"/>
                    </a:moveTo>
                    <a:lnTo>
                      <a:pt x="1281" y="2296"/>
                    </a:lnTo>
                    <a:lnTo>
                      <a:pt x="1281" y="2301"/>
                    </a:lnTo>
                    <a:lnTo>
                      <a:pt x="1277" y="2301"/>
                    </a:lnTo>
                    <a:lnTo>
                      <a:pt x="1277" y="2296"/>
                    </a:lnTo>
                    <a:close/>
                    <a:moveTo>
                      <a:pt x="1294" y="2296"/>
                    </a:moveTo>
                    <a:lnTo>
                      <a:pt x="1311" y="2296"/>
                    </a:lnTo>
                    <a:lnTo>
                      <a:pt x="1311" y="2301"/>
                    </a:lnTo>
                    <a:lnTo>
                      <a:pt x="1294" y="2301"/>
                    </a:lnTo>
                    <a:lnTo>
                      <a:pt x="1294" y="2296"/>
                    </a:lnTo>
                    <a:close/>
                    <a:moveTo>
                      <a:pt x="1323" y="2296"/>
                    </a:moveTo>
                    <a:lnTo>
                      <a:pt x="1328" y="2296"/>
                    </a:lnTo>
                    <a:lnTo>
                      <a:pt x="1328" y="2301"/>
                    </a:lnTo>
                    <a:lnTo>
                      <a:pt x="1323" y="2301"/>
                    </a:lnTo>
                    <a:lnTo>
                      <a:pt x="1323" y="2296"/>
                    </a:lnTo>
                    <a:close/>
                    <a:moveTo>
                      <a:pt x="1340" y="2296"/>
                    </a:moveTo>
                    <a:lnTo>
                      <a:pt x="1357" y="2296"/>
                    </a:lnTo>
                    <a:lnTo>
                      <a:pt x="1357" y="2301"/>
                    </a:lnTo>
                    <a:lnTo>
                      <a:pt x="1340" y="2301"/>
                    </a:lnTo>
                    <a:lnTo>
                      <a:pt x="1340" y="2296"/>
                    </a:lnTo>
                    <a:close/>
                    <a:moveTo>
                      <a:pt x="1370" y="2296"/>
                    </a:moveTo>
                    <a:lnTo>
                      <a:pt x="1374" y="2296"/>
                    </a:lnTo>
                    <a:lnTo>
                      <a:pt x="1374" y="2301"/>
                    </a:lnTo>
                    <a:lnTo>
                      <a:pt x="1370" y="2301"/>
                    </a:lnTo>
                    <a:lnTo>
                      <a:pt x="1370" y="2296"/>
                    </a:lnTo>
                    <a:close/>
                    <a:moveTo>
                      <a:pt x="1387" y="2296"/>
                    </a:moveTo>
                    <a:lnTo>
                      <a:pt x="1404" y="2296"/>
                    </a:lnTo>
                    <a:lnTo>
                      <a:pt x="1404" y="2301"/>
                    </a:lnTo>
                    <a:lnTo>
                      <a:pt x="1387" y="2301"/>
                    </a:lnTo>
                    <a:lnTo>
                      <a:pt x="1387" y="2296"/>
                    </a:lnTo>
                    <a:close/>
                    <a:moveTo>
                      <a:pt x="1417" y="2296"/>
                    </a:moveTo>
                    <a:lnTo>
                      <a:pt x="1421" y="2296"/>
                    </a:lnTo>
                    <a:lnTo>
                      <a:pt x="1421" y="2301"/>
                    </a:lnTo>
                    <a:lnTo>
                      <a:pt x="1417" y="2301"/>
                    </a:lnTo>
                    <a:lnTo>
                      <a:pt x="1417" y="2296"/>
                    </a:lnTo>
                    <a:close/>
                    <a:moveTo>
                      <a:pt x="1434" y="2296"/>
                    </a:moveTo>
                    <a:lnTo>
                      <a:pt x="1450" y="2296"/>
                    </a:lnTo>
                    <a:lnTo>
                      <a:pt x="1450" y="2301"/>
                    </a:lnTo>
                    <a:lnTo>
                      <a:pt x="1434" y="2301"/>
                    </a:lnTo>
                    <a:lnTo>
                      <a:pt x="1434" y="2296"/>
                    </a:lnTo>
                    <a:close/>
                    <a:moveTo>
                      <a:pt x="1463" y="2296"/>
                    </a:moveTo>
                    <a:lnTo>
                      <a:pt x="1467" y="2296"/>
                    </a:lnTo>
                    <a:lnTo>
                      <a:pt x="1467" y="2301"/>
                    </a:lnTo>
                    <a:lnTo>
                      <a:pt x="1463" y="2301"/>
                    </a:lnTo>
                    <a:lnTo>
                      <a:pt x="1463" y="2296"/>
                    </a:lnTo>
                    <a:close/>
                    <a:moveTo>
                      <a:pt x="1480" y="2296"/>
                    </a:moveTo>
                    <a:lnTo>
                      <a:pt x="1497" y="2296"/>
                    </a:lnTo>
                    <a:lnTo>
                      <a:pt x="1497" y="2301"/>
                    </a:lnTo>
                    <a:lnTo>
                      <a:pt x="1480" y="2301"/>
                    </a:lnTo>
                    <a:lnTo>
                      <a:pt x="1480" y="2296"/>
                    </a:lnTo>
                    <a:close/>
                    <a:moveTo>
                      <a:pt x="1510" y="2296"/>
                    </a:moveTo>
                    <a:lnTo>
                      <a:pt x="1514" y="2296"/>
                    </a:lnTo>
                    <a:lnTo>
                      <a:pt x="1514" y="2301"/>
                    </a:lnTo>
                    <a:lnTo>
                      <a:pt x="1510" y="2301"/>
                    </a:lnTo>
                    <a:lnTo>
                      <a:pt x="1510" y="2296"/>
                    </a:lnTo>
                    <a:close/>
                    <a:moveTo>
                      <a:pt x="1527" y="2296"/>
                    </a:moveTo>
                    <a:lnTo>
                      <a:pt x="1544" y="2296"/>
                    </a:lnTo>
                    <a:lnTo>
                      <a:pt x="1544" y="2301"/>
                    </a:lnTo>
                    <a:lnTo>
                      <a:pt x="1527" y="2301"/>
                    </a:lnTo>
                    <a:lnTo>
                      <a:pt x="1527" y="2296"/>
                    </a:lnTo>
                    <a:close/>
                    <a:moveTo>
                      <a:pt x="1556" y="2296"/>
                    </a:moveTo>
                    <a:lnTo>
                      <a:pt x="1561" y="2296"/>
                    </a:lnTo>
                    <a:lnTo>
                      <a:pt x="1561" y="2301"/>
                    </a:lnTo>
                    <a:lnTo>
                      <a:pt x="1556" y="2301"/>
                    </a:lnTo>
                    <a:lnTo>
                      <a:pt x="1556" y="2296"/>
                    </a:lnTo>
                    <a:close/>
                    <a:moveTo>
                      <a:pt x="1573" y="2296"/>
                    </a:moveTo>
                    <a:lnTo>
                      <a:pt x="1590" y="2296"/>
                    </a:lnTo>
                    <a:lnTo>
                      <a:pt x="1590" y="2301"/>
                    </a:lnTo>
                    <a:lnTo>
                      <a:pt x="1573" y="2301"/>
                    </a:lnTo>
                    <a:lnTo>
                      <a:pt x="1573" y="2296"/>
                    </a:lnTo>
                    <a:close/>
                    <a:moveTo>
                      <a:pt x="1603" y="2296"/>
                    </a:moveTo>
                    <a:lnTo>
                      <a:pt x="1607" y="2296"/>
                    </a:lnTo>
                    <a:lnTo>
                      <a:pt x="1607" y="2301"/>
                    </a:lnTo>
                    <a:lnTo>
                      <a:pt x="1603" y="2301"/>
                    </a:lnTo>
                    <a:lnTo>
                      <a:pt x="1603" y="2296"/>
                    </a:lnTo>
                    <a:close/>
                    <a:moveTo>
                      <a:pt x="1620" y="2296"/>
                    </a:moveTo>
                    <a:lnTo>
                      <a:pt x="1637" y="2296"/>
                    </a:lnTo>
                    <a:lnTo>
                      <a:pt x="1637" y="2301"/>
                    </a:lnTo>
                    <a:lnTo>
                      <a:pt x="1620" y="2301"/>
                    </a:lnTo>
                    <a:lnTo>
                      <a:pt x="1620" y="2296"/>
                    </a:lnTo>
                    <a:close/>
                    <a:moveTo>
                      <a:pt x="1650" y="2296"/>
                    </a:moveTo>
                    <a:lnTo>
                      <a:pt x="1654" y="2296"/>
                    </a:lnTo>
                    <a:lnTo>
                      <a:pt x="1654" y="2301"/>
                    </a:lnTo>
                    <a:lnTo>
                      <a:pt x="1650" y="2301"/>
                    </a:lnTo>
                    <a:lnTo>
                      <a:pt x="1650" y="2296"/>
                    </a:lnTo>
                    <a:close/>
                    <a:moveTo>
                      <a:pt x="1667" y="2296"/>
                    </a:moveTo>
                    <a:lnTo>
                      <a:pt x="1684" y="2296"/>
                    </a:lnTo>
                    <a:lnTo>
                      <a:pt x="1684" y="2301"/>
                    </a:lnTo>
                    <a:lnTo>
                      <a:pt x="1667" y="2301"/>
                    </a:lnTo>
                    <a:lnTo>
                      <a:pt x="1667" y="2296"/>
                    </a:lnTo>
                    <a:close/>
                    <a:moveTo>
                      <a:pt x="1696" y="2296"/>
                    </a:moveTo>
                    <a:lnTo>
                      <a:pt x="1701" y="2296"/>
                    </a:lnTo>
                    <a:lnTo>
                      <a:pt x="1701" y="2301"/>
                    </a:lnTo>
                    <a:lnTo>
                      <a:pt x="1696" y="2301"/>
                    </a:lnTo>
                    <a:lnTo>
                      <a:pt x="1696" y="2296"/>
                    </a:lnTo>
                    <a:close/>
                    <a:moveTo>
                      <a:pt x="1713" y="2296"/>
                    </a:moveTo>
                    <a:lnTo>
                      <a:pt x="1730" y="2296"/>
                    </a:lnTo>
                    <a:lnTo>
                      <a:pt x="1730" y="2301"/>
                    </a:lnTo>
                    <a:lnTo>
                      <a:pt x="1713" y="2301"/>
                    </a:lnTo>
                    <a:lnTo>
                      <a:pt x="1713" y="2296"/>
                    </a:lnTo>
                    <a:close/>
                    <a:moveTo>
                      <a:pt x="1743" y="2296"/>
                    </a:moveTo>
                    <a:lnTo>
                      <a:pt x="1747" y="2296"/>
                    </a:lnTo>
                    <a:lnTo>
                      <a:pt x="1747" y="2301"/>
                    </a:lnTo>
                    <a:lnTo>
                      <a:pt x="1743" y="2301"/>
                    </a:lnTo>
                    <a:lnTo>
                      <a:pt x="1743" y="2296"/>
                    </a:lnTo>
                    <a:close/>
                    <a:moveTo>
                      <a:pt x="1760" y="2296"/>
                    </a:moveTo>
                    <a:lnTo>
                      <a:pt x="1777" y="2296"/>
                    </a:lnTo>
                    <a:lnTo>
                      <a:pt x="1777" y="2301"/>
                    </a:lnTo>
                    <a:lnTo>
                      <a:pt x="1760" y="2301"/>
                    </a:lnTo>
                    <a:lnTo>
                      <a:pt x="1760" y="2296"/>
                    </a:lnTo>
                    <a:close/>
                    <a:moveTo>
                      <a:pt x="1790" y="2296"/>
                    </a:moveTo>
                    <a:lnTo>
                      <a:pt x="1794" y="2296"/>
                    </a:lnTo>
                    <a:lnTo>
                      <a:pt x="1794" y="2301"/>
                    </a:lnTo>
                    <a:lnTo>
                      <a:pt x="1790" y="2301"/>
                    </a:lnTo>
                    <a:lnTo>
                      <a:pt x="1790" y="2296"/>
                    </a:lnTo>
                    <a:close/>
                    <a:moveTo>
                      <a:pt x="1807" y="2296"/>
                    </a:moveTo>
                    <a:lnTo>
                      <a:pt x="1823" y="2296"/>
                    </a:lnTo>
                    <a:lnTo>
                      <a:pt x="1823" y="2301"/>
                    </a:lnTo>
                    <a:lnTo>
                      <a:pt x="1807" y="2301"/>
                    </a:lnTo>
                    <a:lnTo>
                      <a:pt x="1807" y="2296"/>
                    </a:lnTo>
                    <a:close/>
                    <a:moveTo>
                      <a:pt x="1836" y="2296"/>
                    </a:moveTo>
                    <a:lnTo>
                      <a:pt x="1840" y="2296"/>
                    </a:lnTo>
                    <a:lnTo>
                      <a:pt x="1840" y="2301"/>
                    </a:lnTo>
                    <a:lnTo>
                      <a:pt x="1836" y="2301"/>
                    </a:lnTo>
                    <a:lnTo>
                      <a:pt x="1836" y="2296"/>
                    </a:lnTo>
                    <a:close/>
                    <a:moveTo>
                      <a:pt x="1853" y="2296"/>
                    </a:moveTo>
                    <a:lnTo>
                      <a:pt x="1870" y="2296"/>
                    </a:lnTo>
                    <a:lnTo>
                      <a:pt x="1870" y="2301"/>
                    </a:lnTo>
                    <a:lnTo>
                      <a:pt x="1853" y="2301"/>
                    </a:lnTo>
                    <a:lnTo>
                      <a:pt x="1853" y="2296"/>
                    </a:lnTo>
                    <a:close/>
                    <a:moveTo>
                      <a:pt x="1883" y="2296"/>
                    </a:moveTo>
                    <a:lnTo>
                      <a:pt x="1887" y="2296"/>
                    </a:lnTo>
                    <a:lnTo>
                      <a:pt x="1887" y="2301"/>
                    </a:lnTo>
                    <a:lnTo>
                      <a:pt x="1883" y="2301"/>
                    </a:lnTo>
                    <a:lnTo>
                      <a:pt x="1883" y="2296"/>
                    </a:lnTo>
                    <a:close/>
                    <a:moveTo>
                      <a:pt x="1900" y="2296"/>
                    </a:moveTo>
                    <a:lnTo>
                      <a:pt x="1917" y="2296"/>
                    </a:lnTo>
                    <a:lnTo>
                      <a:pt x="1917" y="2301"/>
                    </a:lnTo>
                    <a:lnTo>
                      <a:pt x="1900" y="2301"/>
                    </a:lnTo>
                    <a:lnTo>
                      <a:pt x="1900" y="2296"/>
                    </a:lnTo>
                    <a:close/>
                    <a:moveTo>
                      <a:pt x="1929" y="2296"/>
                    </a:moveTo>
                    <a:lnTo>
                      <a:pt x="1934" y="2296"/>
                    </a:lnTo>
                    <a:lnTo>
                      <a:pt x="1934" y="2301"/>
                    </a:lnTo>
                    <a:lnTo>
                      <a:pt x="1929" y="2301"/>
                    </a:lnTo>
                    <a:lnTo>
                      <a:pt x="1929" y="2296"/>
                    </a:lnTo>
                    <a:close/>
                    <a:moveTo>
                      <a:pt x="1946" y="2296"/>
                    </a:moveTo>
                    <a:lnTo>
                      <a:pt x="1963" y="2296"/>
                    </a:lnTo>
                    <a:lnTo>
                      <a:pt x="1963" y="2301"/>
                    </a:lnTo>
                    <a:lnTo>
                      <a:pt x="1946" y="2301"/>
                    </a:lnTo>
                    <a:lnTo>
                      <a:pt x="1946" y="2296"/>
                    </a:lnTo>
                    <a:close/>
                    <a:moveTo>
                      <a:pt x="1976" y="2296"/>
                    </a:moveTo>
                    <a:lnTo>
                      <a:pt x="1980" y="2296"/>
                    </a:lnTo>
                    <a:lnTo>
                      <a:pt x="1980" y="2301"/>
                    </a:lnTo>
                    <a:lnTo>
                      <a:pt x="1976" y="2301"/>
                    </a:lnTo>
                    <a:lnTo>
                      <a:pt x="1976" y="2296"/>
                    </a:lnTo>
                    <a:close/>
                    <a:moveTo>
                      <a:pt x="1993" y="2296"/>
                    </a:moveTo>
                    <a:lnTo>
                      <a:pt x="2010" y="2296"/>
                    </a:lnTo>
                    <a:lnTo>
                      <a:pt x="2010" y="2301"/>
                    </a:lnTo>
                    <a:lnTo>
                      <a:pt x="1993" y="2301"/>
                    </a:lnTo>
                    <a:lnTo>
                      <a:pt x="1993" y="2296"/>
                    </a:lnTo>
                    <a:close/>
                    <a:moveTo>
                      <a:pt x="2023" y="2296"/>
                    </a:moveTo>
                    <a:lnTo>
                      <a:pt x="2027" y="2296"/>
                    </a:lnTo>
                    <a:lnTo>
                      <a:pt x="2027" y="2301"/>
                    </a:lnTo>
                    <a:lnTo>
                      <a:pt x="2023" y="2301"/>
                    </a:lnTo>
                    <a:lnTo>
                      <a:pt x="2023" y="2296"/>
                    </a:lnTo>
                    <a:close/>
                    <a:moveTo>
                      <a:pt x="2040" y="2296"/>
                    </a:moveTo>
                    <a:lnTo>
                      <a:pt x="2057" y="2296"/>
                    </a:lnTo>
                    <a:lnTo>
                      <a:pt x="2057" y="2301"/>
                    </a:lnTo>
                    <a:lnTo>
                      <a:pt x="2040" y="2301"/>
                    </a:lnTo>
                    <a:lnTo>
                      <a:pt x="2040" y="2296"/>
                    </a:lnTo>
                    <a:close/>
                    <a:moveTo>
                      <a:pt x="2069" y="2296"/>
                    </a:moveTo>
                    <a:lnTo>
                      <a:pt x="2074" y="2296"/>
                    </a:lnTo>
                    <a:lnTo>
                      <a:pt x="2074" y="2301"/>
                    </a:lnTo>
                    <a:lnTo>
                      <a:pt x="2069" y="2301"/>
                    </a:lnTo>
                    <a:lnTo>
                      <a:pt x="2069" y="2296"/>
                    </a:lnTo>
                    <a:close/>
                    <a:moveTo>
                      <a:pt x="2086" y="2296"/>
                    </a:moveTo>
                    <a:lnTo>
                      <a:pt x="2103" y="2296"/>
                    </a:lnTo>
                    <a:lnTo>
                      <a:pt x="2103" y="2301"/>
                    </a:lnTo>
                    <a:lnTo>
                      <a:pt x="2086" y="2301"/>
                    </a:lnTo>
                    <a:lnTo>
                      <a:pt x="2086" y="2296"/>
                    </a:lnTo>
                    <a:close/>
                    <a:moveTo>
                      <a:pt x="2116" y="2296"/>
                    </a:moveTo>
                    <a:lnTo>
                      <a:pt x="2120" y="2296"/>
                    </a:lnTo>
                    <a:lnTo>
                      <a:pt x="2120" y="2301"/>
                    </a:lnTo>
                    <a:lnTo>
                      <a:pt x="2116" y="2301"/>
                    </a:lnTo>
                    <a:lnTo>
                      <a:pt x="2116" y="2296"/>
                    </a:lnTo>
                    <a:close/>
                    <a:moveTo>
                      <a:pt x="2133" y="2296"/>
                    </a:moveTo>
                    <a:lnTo>
                      <a:pt x="2150" y="2296"/>
                    </a:lnTo>
                    <a:lnTo>
                      <a:pt x="2150" y="2301"/>
                    </a:lnTo>
                    <a:lnTo>
                      <a:pt x="2133" y="2301"/>
                    </a:lnTo>
                    <a:lnTo>
                      <a:pt x="2133" y="2296"/>
                    </a:lnTo>
                    <a:close/>
                    <a:moveTo>
                      <a:pt x="2163" y="2296"/>
                    </a:moveTo>
                    <a:lnTo>
                      <a:pt x="2167" y="2296"/>
                    </a:lnTo>
                    <a:lnTo>
                      <a:pt x="2167" y="2301"/>
                    </a:lnTo>
                    <a:lnTo>
                      <a:pt x="2163" y="2301"/>
                    </a:lnTo>
                    <a:lnTo>
                      <a:pt x="2163" y="2296"/>
                    </a:lnTo>
                    <a:close/>
                    <a:moveTo>
                      <a:pt x="2179" y="2296"/>
                    </a:moveTo>
                    <a:lnTo>
                      <a:pt x="2196" y="2296"/>
                    </a:lnTo>
                    <a:lnTo>
                      <a:pt x="2196" y="2301"/>
                    </a:lnTo>
                    <a:lnTo>
                      <a:pt x="2179" y="2301"/>
                    </a:lnTo>
                    <a:lnTo>
                      <a:pt x="2179" y="2296"/>
                    </a:lnTo>
                    <a:close/>
                    <a:moveTo>
                      <a:pt x="2209" y="2296"/>
                    </a:moveTo>
                    <a:lnTo>
                      <a:pt x="2213" y="2296"/>
                    </a:lnTo>
                    <a:lnTo>
                      <a:pt x="2213" y="2301"/>
                    </a:lnTo>
                    <a:lnTo>
                      <a:pt x="2209" y="2301"/>
                    </a:lnTo>
                    <a:lnTo>
                      <a:pt x="2209" y="2296"/>
                    </a:lnTo>
                    <a:close/>
                    <a:moveTo>
                      <a:pt x="2226" y="2296"/>
                    </a:moveTo>
                    <a:lnTo>
                      <a:pt x="2243" y="2296"/>
                    </a:lnTo>
                    <a:lnTo>
                      <a:pt x="2243" y="2301"/>
                    </a:lnTo>
                    <a:lnTo>
                      <a:pt x="2226" y="2301"/>
                    </a:lnTo>
                    <a:lnTo>
                      <a:pt x="2226" y="2296"/>
                    </a:lnTo>
                    <a:close/>
                    <a:moveTo>
                      <a:pt x="2256" y="2296"/>
                    </a:moveTo>
                    <a:lnTo>
                      <a:pt x="2260" y="2296"/>
                    </a:lnTo>
                    <a:lnTo>
                      <a:pt x="2260" y="2301"/>
                    </a:lnTo>
                    <a:lnTo>
                      <a:pt x="2256" y="2301"/>
                    </a:lnTo>
                    <a:lnTo>
                      <a:pt x="2256" y="2296"/>
                    </a:lnTo>
                    <a:close/>
                    <a:moveTo>
                      <a:pt x="2273" y="2296"/>
                    </a:moveTo>
                    <a:lnTo>
                      <a:pt x="2290" y="2296"/>
                    </a:lnTo>
                    <a:lnTo>
                      <a:pt x="2290" y="2301"/>
                    </a:lnTo>
                    <a:lnTo>
                      <a:pt x="2273" y="2301"/>
                    </a:lnTo>
                    <a:lnTo>
                      <a:pt x="2273" y="2296"/>
                    </a:lnTo>
                    <a:close/>
                    <a:moveTo>
                      <a:pt x="2302" y="2296"/>
                    </a:moveTo>
                    <a:lnTo>
                      <a:pt x="2307" y="2296"/>
                    </a:lnTo>
                    <a:lnTo>
                      <a:pt x="2307" y="2301"/>
                    </a:lnTo>
                    <a:lnTo>
                      <a:pt x="2302" y="2301"/>
                    </a:lnTo>
                    <a:lnTo>
                      <a:pt x="2302" y="2296"/>
                    </a:lnTo>
                    <a:close/>
                    <a:moveTo>
                      <a:pt x="2319" y="2296"/>
                    </a:moveTo>
                    <a:lnTo>
                      <a:pt x="2336" y="2296"/>
                    </a:lnTo>
                    <a:lnTo>
                      <a:pt x="2336" y="2301"/>
                    </a:lnTo>
                    <a:lnTo>
                      <a:pt x="2319" y="2301"/>
                    </a:lnTo>
                    <a:lnTo>
                      <a:pt x="2319" y="2296"/>
                    </a:lnTo>
                    <a:close/>
                    <a:moveTo>
                      <a:pt x="2349" y="2296"/>
                    </a:moveTo>
                    <a:lnTo>
                      <a:pt x="2353" y="2296"/>
                    </a:lnTo>
                    <a:lnTo>
                      <a:pt x="2353" y="2301"/>
                    </a:lnTo>
                    <a:lnTo>
                      <a:pt x="2349" y="2301"/>
                    </a:lnTo>
                    <a:lnTo>
                      <a:pt x="2349" y="2296"/>
                    </a:lnTo>
                    <a:close/>
                    <a:moveTo>
                      <a:pt x="2366" y="2296"/>
                    </a:moveTo>
                    <a:lnTo>
                      <a:pt x="2383" y="2296"/>
                    </a:lnTo>
                    <a:lnTo>
                      <a:pt x="2383" y="2301"/>
                    </a:lnTo>
                    <a:lnTo>
                      <a:pt x="2366" y="2301"/>
                    </a:lnTo>
                    <a:lnTo>
                      <a:pt x="2366" y="2296"/>
                    </a:lnTo>
                    <a:close/>
                    <a:moveTo>
                      <a:pt x="2396" y="2296"/>
                    </a:moveTo>
                    <a:lnTo>
                      <a:pt x="2400" y="2296"/>
                    </a:lnTo>
                    <a:lnTo>
                      <a:pt x="2400" y="2301"/>
                    </a:lnTo>
                    <a:lnTo>
                      <a:pt x="2396" y="2301"/>
                    </a:lnTo>
                    <a:lnTo>
                      <a:pt x="2396" y="2296"/>
                    </a:lnTo>
                    <a:close/>
                    <a:moveTo>
                      <a:pt x="2408" y="2295"/>
                    </a:moveTo>
                    <a:lnTo>
                      <a:pt x="2408" y="2276"/>
                    </a:lnTo>
                    <a:lnTo>
                      <a:pt x="2412" y="2276"/>
                    </a:lnTo>
                    <a:lnTo>
                      <a:pt x="2412" y="2295"/>
                    </a:lnTo>
                    <a:lnTo>
                      <a:pt x="2408" y="2295"/>
                    </a:lnTo>
                    <a:close/>
                    <a:moveTo>
                      <a:pt x="2408" y="2261"/>
                    </a:moveTo>
                    <a:lnTo>
                      <a:pt x="2408" y="2256"/>
                    </a:lnTo>
                    <a:lnTo>
                      <a:pt x="2412" y="2256"/>
                    </a:lnTo>
                    <a:lnTo>
                      <a:pt x="2412" y="2261"/>
                    </a:lnTo>
                    <a:lnTo>
                      <a:pt x="2408" y="2261"/>
                    </a:lnTo>
                    <a:close/>
                    <a:moveTo>
                      <a:pt x="2408" y="2241"/>
                    </a:moveTo>
                    <a:lnTo>
                      <a:pt x="2408" y="2222"/>
                    </a:lnTo>
                    <a:lnTo>
                      <a:pt x="2412" y="2222"/>
                    </a:lnTo>
                    <a:lnTo>
                      <a:pt x="2412" y="2241"/>
                    </a:lnTo>
                    <a:lnTo>
                      <a:pt x="2408" y="2241"/>
                    </a:lnTo>
                    <a:close/>
                    <a:moveTo>
                      <a:pt x="2408" y="2207"/>
                    </a:moveTo>
                    <a:lnTo>
                      <a:pt x="2408" y="2202"/>
                    </a:lnTo>
                    <a:lnTo>
                      <a:pt x="2412" y="2202"/>
                    </a:lnTo>
                    <a:lnTo>
                      <a:pt x="2412" y="2207"/>
                    </a:lnTo>
                    <a:lnTo>
                      <a:pt x="2408" y="2207"/>
                    </a:lnTo>
                    <a:close/>
                    <a:moveTo>
                      <a:pt x="2408" y="2187"/>
                    </a:moveTo>
                    <a:lnTo>
                      <a:pt x="2408" y="2168"/>
                    </a:lnTo>
                    <a:lnTo>
                      <a:pt x="2412" y="2168"/>
                    </a:lnTo>
                    <a:lnTo>
                      <a:pt x="2412" y="2187"/>
                    </a:lnTo>
                    <a:lnTo>
                      <a:pt x="2408" y="2187"/>
                    </a:lnTo>
                    <a:close/>
                    <a:moveTo>
                      <a:pt x="2408" y="2153"/>
                    </a:moveTo>
                    <a:lnTo>
                      <a:pt x="2408" y="2148"/>
                    </a:lnTo>
                    <a:lnTo>
                      <a:pt x="2412" y="2148"/>
                    </a:lnTo>
                    <a:lnTo>
                      <a:pt x="2412" y="2153"/>
                    </a:lnTo>
                    <a:lnTo>
                      <a:pt x="2408" y="2153"/>
                    </a:lnTo>
                    <a:close/>
                    <a:moveTo>
                      <a:pt x="2408" y="2134"/>
                    </a:moveTo>
                    <a:lnTo>
                      <a:pt x="2408" y="2114"/>
                    </a:lnTo>
                    <a:lnTo>
                      <a:pt x="2412" y="2114"/>
                    </a:lnTo>
                    <a:lnTo>
                      <a:pt x="2412" y="2134"/>
                    </a:lnTo>
                    <a:lnTo>
                      <a:pt x="2408" y="2134"/>
                    </a:lnTo>
                    <a:close/>
                    <a:moveTo>
                      <a:pt x="2408" y="2099"/>
                    </a:moveTo>
                    <a:lnTo>
                      <a:pt x="2408" y="2094"/>
                    </a:lnTo>
                    <a:lnTo>
                      <a:pt x="2412" y="2094"/>
                    </a:lnTo>
                    <a:lnTo>
                      <a:pt x="2412" y="2099"/>
                    </a:lnTo>
                    <a:lnTo>
                      <a:pt x="2408" y="2099"/>
                    </a:lnTo>
                    <a:close/>
                    <a:moveTo>
                      <a:pt x="2408" y="2080"/>
                    </a:moveTo>
                    <a:lnTo>
                      <a:pt x="2408" y="2060"/>
                    </a:lnTo>
                    <a:lnTo>
                      <a:pt x="2412" y="2060"/>
                    </a:lnTo>
                    <a:lnTo>
                      <a:pt x="2412" y="2080"/>
                    </a:lnTo>
                    <a:lnTo>
                      <a:pt x="2408" y="2080"/>
                    </a:lnTo>
                    <a:close/>
                    <a:moveTo>
                      <a:pt x="2408" y="2046"/>
                    </a:moveTo>
                    <a:lnTo>
                      <a:pt x="2408" y="2041"/>
                    </a:lnTo>
                    <a:lnTo>
                      <a:pt x="2412" y="2041"/>
                    </a:lnTo>
                    <a:lnTo>
                      <a:pt x="2412" y="2046"/>
                    </a:lnTo>
                    <a:lnTo>
                      <a:pt x="2408" y="2046"/>
                    </a:lnTo>
                    <a:close/>
                    <a:moveTo>
                      <a:pt x="2408" y="2026"/>
                    </a:moveTo>
                    <a:lnTo>
                      <a:pt x="2408" y="2006"/>
                    </a:lnTo>
                    <a:lnTo>
                      <a:pt x="2412" y="2006"/>
                    </a:lnTo>
                    <a:lnTo>
                      <a:pt x="2412" y="2026"/>
                    </a:lnTo>
                    <a:lnTo>
                      <a:pt x="2408" y="2026"/>
                    </a:lnTo>
                    <a:close/>
                    <a:moveTo>
                      <a:pt x="2408" y="1992"/>
                    </a:moveTo>
                    <a:lnTo>
                      <a:pt x="2408" y="1987"/>
                    </a:lnTo>
                    <a:lnTo>
                      <a:pt x="2412" y="1987"/>
                    </a:lnTo>
                    <a:lnTo>
                      <a:pt x="2412" y="1992"/>
                    </a:lnTo>
                    <a:lnTo>
                      <a:pt x="2408" y="1992"/>
                    </a:lnTo>
                    <a:close/>
                    <a:moveTo>
                      <a:pt x="2408" y="1972"/>
                    </a:moveTo>
                    <a:lnTo>
                      <a:pt x="2408" y="1953"/>
                    </a:lnTo>
                    <a:lnTo>
                      <a:pt x="2412" y="1953"/>
                    </a:lnTo>
                    <a:lnTo>
                      <a:pt x="2412" y="1972"/>
                    </a:lnTo>
                    <a:lnTo>
                      <a:pt x="2408" y="1972"/>
                    </a:lnTo>
                    <a:close/>
                    <a:moveTo>
                      <a:pt x="2408" y="1938"/>
                    </a:moveTo>
                    <a:lnTo>
                      <a:pt x="2408" y="1933"/>
                    </a:lnTo>
                    <a:lnTo>
                      <a:pt x="2412" y="1933"/>
                    </a:lnTo>
                    <a:lnTo>
                      <a:pt x="2412" y="1938"/>
                    </a:lnTo>
                    <a:lnTo>
                      <a:pt x="2408" y="1938"/>
                    </a:lnTo>
                    <a:close/>
                    <a:moveTo>
                      <a:pt x="2408" y="1918"/>
                    </a:moveTo>
                    <a:lnTo>
                      <a:pt x="2408" y="1899"/>
                    </a:lnTo>
                    <a:lnTo>
                      <a:pt x="2412" y="1899"/>
                    </a:lnTo>
                    <a:lnTo>
                      <a:pt x="2412" y="1918"/>
                    </a:lnTo>
                    <a:lnTo>
                      <a:pt x="2408" y="1918"/>
                    </a:lnTo>
                    <a:close/>
                    <a:moveTo>
                      <a:pt x="2408" y="1884"/>
                    </a:moveTo>
                    <a:lnTo>
                      <a:pt x="2408" y="1879"/>
                    </a:lnTo>
                    <a:lnTo>
                      <a:pt x="2412" y="1879"/>
                    </a:lnTo>
                    <a:lnTo>
                      <a:pt x="2412" y="1884"/>
                    </a:lnTo>
                    <a:lnTo>
                      <a:pt x="2408" y="1884"/>
                    </a:lnTo>
                    <a:close/>
                    <a:moveTo>
                      <a:pt x="2408" y="1864"/>
                    </a:moveTo>
                    <a:lnTo>
                      <a:pt x="2408" y="1845"/>
                    </a:lnTo>
                    <a:lnTo>
                      <a:pt x="2412" y="1845"/>
                    </a:lnTo>
                    <a:lnTo>
                      <a:pt x="2412" y="1864"/>
                    </a:lnTo>
                    <a:lnTo>
                      <a:pt x="2408" y="1864"/>
                    </a:lnTo>
                    <a:close/>
                    <a:moveTo>
                      <a:pt x="2408" y="1830"/>
                    </a:moveTo>
                    <a:lnTo>
                      <a:pt x="2408" y="1825"/>
                    </a:lnTo>
                    <a:lnTo>
                      <a:pt x="2412" y="1825"/>
                    </a:lnTo>
                    <a:lnTo>
                      <a:pt x="2412" y="1830"/>
                    </a:lnTo>
                    <a:lnTo>
                      <a:pt x="2408" y="1830"/>
                    </a:lnTo>
                    <a:close/>
                    <a:moveTo>
                      <a:pt x="2408" y="1811"/>
                    </a:moveTo>
                    <a:lnTo>
                      <a:pt x="2408" y="1791"/>
                    </a:lnTo>
                    <a:lnTo>
                      <a:pt x="2412" y="1791"/>
                    </a:lnTo>
                    <a:lnTo>
                      <a:pt x="2412" y="1811"/>
                    </a:lnTo>
                    <a:lnTo>
                      <a:pt x="2408" y="1811"/>
                    </a:lnTo>
                    <a:close/>
                    <a:moveTo>
                      <a:pt x="2408" y="1776"/>
                    </a:moveTo>
                    <a:lnTo>
                      <a:pt x="2408" y="1771"/>
                    </a:lnTo>
                    <a:lnTo>
                      <a:pt x="2412" y="1771"/>
                    </a:lnTo>
                    <a:lnTo>
                      <a:pt x="2412" y="1776"/>
                    </a:lnTo>
                    <a:lnTo>
                      <a:pt x="2408" y="1776"/>
                    </a:lnTo>
                    <a:close/>
                    <a:moveTo>
                      <a:pt x="2408" y="1757"/>
                    </a:moveTo>
                    <a:lnTo>
                      <a:pt x="2408" y="1737"/>
                    </a:lnTo>
                    <a:lnTo>
                      <a:pt x="2412" y="1737"/>
                    </a:lnTo>
                    <a:lnTo>
                      <a:pt x="2412" y="1757"/>
                    </a:lnTo>
                    <a:lnTo>
                      <a:pt x="2408" y="1757"/>
                    </a:lnTo>
                    <a:close/>
                    <a:moveTo>
                      <a:pt x="2408" y="1722"/>
                    </a:moveTo>
                    <a:lnTo>
                      <a:pt x="2408" y="1718"/>
                    </a:lnTo>
                    <a:lnTo>
                      <a:pt x="2412" y="1718"/>
                    </a:lnTo>
                    <a:lnTo>
                      <a:pt x="2412" y="1722"/>
                    </a:lnTo>
                    <a:lnTo>
                      <a:pt x="2408" y="1722"/>
                    </a:lnTo>
                    <a:close/>
                    <a:moveTo>
                      <a:pt x="2408" y="1703"/>
                    </a:moveTo>
                    <a:lnTo>
                      <a:pt x="2408" y="1683"/>
                    </a:lnTo>
                    <a:lnTo>
                      <a:pt x="2412" y="1683"/>
                    </a:lnTo>
                    <a:lnTo>
                      <a:pt x="2412" y="1703"/>
                    </a:lnTo>
                    <a:lnTo>
                      <a:pt x="2408" y="1703"/>
                    </a:lnTo>
                    <a:close/>
                    <a:moveTo>
                      <a:pt x="2408" y="1669"/>
                    </a:moveTo>
                    <a:lnTo>
                      <a:pt x="2408" y="1664"/>
                    </a:lnTo>
                    <a:lnTo>
                      <a:pt x="2412" y="1664"/>
                    </a:lnTo>
                    <a:lnTo>
                      <a:pt x="2412" y="1669"/>
                    </a:lnTo>
                    <a:lnTo>
                      <a:pt x="2408" y="1669"/>
                    </a:lnTo>
                    <a:close/>
                    <a:moveTo>
                      <a:pt x="2408" y="1649"/>
                    </a:moveTo>
                    <a:lnTo>
                      <a:pt x="2408" y="1629"/>
                    </a:lnTo>
                    <a:lnTo>
                      <a:pt x="2412" y="1629"/>
                    </a:lnTo>
                    <a:lnTo>
                      <a:pt x="2412" y="1649"/>
                    </a:lnTo>
                    <a:lnTo>
                      <a:pt x="2408" y="1649"/>
                    </a:lnTo>
                    <a:close/>
                    <a:moveTo>
                      <a:pt x="2408" y="1615"/>
                    </a:moveTo>
                    <a:lnTo>
                      <a:pt x="2408" y="1610"/>
                    </a:lnTo>
                    <a:lnTo>
                      <a:pt x="2412" y="1610"/>
                    </a:lnTo>
                    <a:lnTo>
                      <a:pt x="2412" y="1615"/>
                    </a:lnTo>
                    <a:lnTo>
                      <a:pt x="2408" y="1615"/>
                    </a:lnTo>
                    <a:close/>
                    <a:moveTo>
                      <a:pt x="2408" y="1595"/>
                    </a:moveTo>
                    <a:lnTo>
                      <a:pt x="2408" y="1576"/>
                    </a:lnTo>
                    <a:lnTo>
                      <a:pt x="2412" y="1576"/>
                    </a:lnTo>
                    <a:lnTo>
                      <a:pt x="2412" y="1595"/>
                    </a:lnTo>
                    <a:lnTo>
                      <a:pt x="2408" y="1595"/>
                    </a:lnTo>
                    <a:close/>
                    <a:moveTo>
                      <a:pt x="2408" y="1561"/>
                    </a:moveTo>
                    <a:lnTo>
                      <a:pt x="2408" y="1556"/>
                    </a:lnTo>
                    <a:lnTo>
                      <a:pt x="2412" y="1556"/>
                    </a:lnTo>
                    <a:lnTo>
                      <a:pt x="2412" y="1561"/>
                    </a:lnTo>
                    <a:lnTo>
                      <a:pt x="2408" y="1561"/>
                    </a:lnTo>
                    <a:close/>
                    <a:moveTo>
                      <a:pt x="2408" y="1541"/>
                    </a:moveTo>
                    <a:lnTo>
                      <a:pt x="2408" y="1522"/>
                    </a:lnTo>
                    <a:lnTo>
                      <a:pt x="2412" y="1522"/>
                    </a:lnTo>
                    <a:lnTo>
                      <a:pt x="2412" y="1541"/>
                    </a:lnTo>
                    <a:lnTo>
                      <a:pt x="2408" y="1541"/>
                    </a:lnTo>
                    <a:close/>
                    <a:moveTo>
                      <a:pt x="2408" y="1507"/>
                    </a:moveTo>
                    <a:lnTo>
                      <a:pt x="2408" y="1502"/>
                    </a:lnTo>
                    <a:lnTo>
                      <a:pt x="2412" y="1502"/>
                    </a:lnTo>
                    <a:lnTo>
                      <a:pt x="2412" y="1507"/>
                    </a:lnTo>
                    <a:lnTo>
                      <a:pt x="2408" y="1507"/>
                    </a:lnTo>
                    <a:close/>
                    <a:moveTo>
                      <a:pt x="2408" y="1488"/>
                    </a:moveTo>
                    <a:lnTo>
                      <a:pt x="2408" y="1468"/>
                    </a:lnTo>
                    <a:lnTo>
                      <a:pt x="2412" y="1468"/>
                    </a:lnTo>
                    <a:lnTo>
                      <a:pt x="2412" y="1488"/>
                    </a:lnTo>
                    <a:lnTo>
                      <a:pt x="2408" y="1488"/>
                    </a:lnTo>
                    <a:close/>
                    <a:moveTo>
                      <a:pt x="2408" y="1453"/>
                    </a:moveTo>
                    <a:lnTo>
                      <a:pt x="2408" y="1448"/>
                    </a:lnTo>
                    <a:lnTo>
                      <a:pt x="2412" y="1448"/>
                    </a:lnTo>
                    <a:lnTo>
                      <a:pt x="2412" y="1453"/>
                    </a:lnTo>
                    <a:lnTo>
                      <a:pt x="2408" y="1453"/>
                    </a:lnTo>
                    <a:close/>
                    <a:moveTo>
                      <a:pt x="2408" y="1434"/>
                    </a:moveTo>
                    <a:lnTo>
                      <a:pt x="2408" y="1414"/>
                    </a:lnTo>
                    <a:lnTo>
                      <a:pt x="2412" y="1414"/>
                    </a:lnTo>
                    <a:lnTo>
                      <a:pt x="2412" y="1434"/>
                    </a:lnTo>
                    <a:lnTo>
                      <a:pt x="2408" y="1434"/>
                    </a:lnTo>
                    <a:close/>
                    <a:moveTo>
                      <a:pt x="2408" y="1399"/>
                    </a:moveTo>
                    <a:lnTo>
                      <a:pt x="2408" y="1395"/>
                    </a:lnTo>
                    <a:lnTo>
                      <a:pt x="2412" y="1395"/>
                    </a:lnTo>
                    <a:lnTo>
                      <a:pt x="2412" y="1399"/>
                    </a:lnTo>
                    <a:lnTo>
                      <a:pt x="2408" y="1399"/>
                    </a:lnTo>
                    <a:close/>
                    <a:moveTo>
                      <a:pt x="2408" y="1380"/>
                    </a:moveTo>
                    <a:lnTo>
                      <a:pt x="2408" y="1360"/>
                    </a:lnTo>
                    <a:lnTo>
                      <a:pt x="2412" y="1360"/>
                    </a:lnTo>
                    <a:lnTo>
                      <a:pt x="2412" y="1380"/>
                    </a:lnTo>
                    <a:lnTo>
                      <a:pt x="2408" y="1380"/>
                    </a:lnTo>
                    <a:close/>
                    <a:moveTo>
                      <a:pt x="2408" y="1346"/>
                    </a:moveTo>
                    <a:lnTo>
                      <a:pt x="2408" y="1341"/>
                    </a:lnTo>
                    <a:lnTo>
                      <a:pt x="2412" y="1341"/>
                    </a:lnTo>
                    <a:lnTo>
                      <a:pt x="2412" y="1346"/>
                    </a:lnTo>
                    <a:lnTo>
                      <a:pt x="2408" y="1346"/>
                    </a:lnTo>
                    <a:close/>
                    <a:moveTo>
                      <a:pt x="2408" y="1326"/>
                    </a:moveTo>
                    <a:lnTo>
                      <a:pt x="2408" y="1306"/>
                    </a:lnTo>
                    <a:lnTo>
                      <a:pt x="2412" y="1306"/>
                    </a:lnTo>
                    <a:lnTo>
                      <a:pt x="2412" y="1326"/>
                    </a:lnTo>
                    <a:lnTo>
                      <a:pt x="2408" y="1326"/>
                    </a:lnTo>
                    <a:close/>
                    <a:moveTo>
                      <a:pt x="2408" y="1292"/>
                    </a:moveTo>
                    <a:lnTo>
                      <a:pt x="2408" y="1287"/>
                    </a:lnTo>
                    <a:lnTo>
                      <a:pt x="2412" y="1287"/>
                    </a:lnTo>
                    <a:lnTo>
                      <a:pt x="2412" y="1292"/>
                    </a:lnTo>
                    <a:lnTo>
                      <a:pt x="2408" y="1292"/>
                    </a:lnTo>
                    <a:close/>
                    <a:moveTo>
                      <a:pt x="2408" y="1272"/>
                    </a:moveTo>
                    <a:lnTo>
                      <a:pt x="2408" y="1253"/>
                    </a:lnTo>
                    <a:lnTo>
                      <a:pt x="2412" y="1253"/>
                    </a:lnTo>
                    <a:lnTo>
                      <a:pt x="2412" y="1272"/>
                    </a:lnTo>
                    <a:lnTo>
                      <a:pt x="2408" y="1272"/>
                    </a:lnTo>
                    <a:close/>
                    <a:moveTo>
                      <a:pt x="2408" y="1238"/>
                    </a:moveTo>
                    <a:lnTo>
                      <a:pt x="2408" y="1233"/>
                    </a:lnTo>
                    <a:lnTo>
                      <a:pt x="2412" y="1233"/>
                    </a:lnTo>
                    <a:lnTo>
                      <a:pt x="2412" y="1238"/>
                    </a:lnTo>
                    <a:lnTo>
                      <a:pt x="2408" y="1238"/>
                    </a:lnTo>
                    <a:close/>
                    <a:moveTo>
                      <a:pt x="2408" y="1218"/>
                    </a:moveTo>
                    <a:lnTo>
                      <a:pt x="2408" y="1199"/>
                    </a:lnTo>
                    <a:lnTo>
                      <a:pt x="2412" y="1199"/>
                    </a:lnTo>
                    <a:lnTo>
                      <a:pt x="2412" y="1218"/>
                    </a:lnTo>
                    <a:lnTo>
                      <a:pt x="2408" y="1218"/>
                    </a:lnTo>
                    <a:close/>
                    <a:moveTo>
                      <a:pt x="2408" y="1184"/>
                    </a:moveTo>
                    <a:lnTo>
                      <a:pt x="2408" y="1179"/>
                    </a:lnTo>
                    <a:lnTo>
                      <a:pt x="2412" y="1179"/>
                    </a:lnTo>
                    <a:lnTo>
                      <a:pt x="2412" y="1184"/>
                    </a:lnTo>
                    <a:lnTo>
                      <a:pt x="2408" y="1184"/>
                    </a:lnTo>
                    <a:close/>
                    <a:moveTo>
                      <a:pt x="2408" y="1164"/>
                    </a:moveTo>
                    <a:lnTo>
                      <a:pt x="2408" y="1145"/>
                    </a:lnTo>
                    <a:lnTo>
                      <a:pt x="2412" y="1145"/>
                    </a:lnTo>
                    <a:lnTo>
                      <a:pt x="2412" y="1164"/>
                    </a:lnTo>
                    <a:lnTo>
                      <a:pt x="2408" y="1164"/>
                    </a:lnTo>
                    <a:close/>
                    <a:moveTo>
                      <a:pt x="2408" y="1130"/>
                    </a:moveTo>
                    <a:lnTo>
                      <a:pt x="2408" y="1125"/>
                    </a:lnTo>
                    <a:lnTo>
                      <a:pt x="2412" y="1125"/>
                    </a:lnTo>
                    <a:lnTo>
                      <a:pt x="2412" y="1130"/>
                    </a:lnTo>
                    <a:lnTo>
                      <a:pt x="2408" y="1130"/>
                    </a:lnTo>
                    <a:close/>
                    <a:moveTo>
                      <a:pt x="2408" y="1111"/>
                    </a:moveTo>
                    <a:lnTo>
                      <a:pt x="2408" y="1091"/>
                    </a:lnTo>
                    <a:lnTo>
                      <a:pt x="2412" y="1091"/>
                    </a:lnTo>
                    <a:lnTo>
                      <a:pt x="2412" y="1111"/>
                    </a:lnTo>
                    <a:lnTo>
                      <a:pt x="2408" y="1111"/>
                    </a:lnTo>
                    <a:close/>
                    <a:moveTo>
                      <a:pt x="2408" y="1076"/>
                    </a:moveTo>
                    <a:lnTo>
                      <a:pt x="2408" y="1071"/>
                    </a:lnTo>
                    <a:lnTo>
                      <a:pt x="2412" y="1071"/>
                    </a:lnTo>
                    <a:lnTo>
                      <a:pt x="2412" y="1076"/>
                    </a:lnTo>
                    <a:lnTo>
                      <a:pt x="2408" y="1076"/>
                    </a:lnTo>
                    <a:close/>
                    <a:moveTo>
                      <a:pt x="2408" y="1057"/>
                    </a:moveTo>
                    <a:lnTo>
                      <a:pt x="2408" y="1037"/>
                    </a:lnTo>
                    <a:lnTo>
                      <a:pt x="2412" y="1037"/>
                    </a:lnTo>
                    <a:lnTo>
                      <a:pt x="2412" y="1057"/>
                    </a:lnTo>
                    <a:lnTo>
                      <a:pt x="2408" y="1057"/>
                    </a:lnTo>
                    <a:close/>
                    <a:moveTo>
                      <a:pt x="2408" y="1023"/>
                    </a:moveTo>
                    <a:lnTo>
                      <a:pt x="2408" y="1018"/>
                    </a:lnTo>
                    <a:lnTo>
                      <a:pt x="2412" y="1018"/>
                    </a:lnTo>
                    <a:lnTo>
                      <a:pt x="2412" y="1023"/>
                    </a:lnTo>
                    <a:lnTo>
                      <a:pt x="2408" y="1023"/>
                    </a:lnTo>
                    <a:close/>
                    <a:moveTo>
                      <a:pt x="2408" y="1003"/>
                    </a:moveTo>
                    <a:lnTo>
                      <a:pt x="2408" y="983"/>
                    </a:lnTo>
                    <a:lnTo>
                      <a:pt x="2412" y="983"/>
                    </a:lnTo>
                    <a:lnTo>
                      <a:pt x="2412" y="1003"/>
                    </a:lnTo>
                    <a:lnTo>
                      <a:pt x="2408" y="1003"/>
                    </a:lnTo>
                    <a:close/>
                    <a:moveTo>
                      <a:pt x="2408" y="969"/>
                    </a:moveTo>
                    <a:lnTo>
                      <a:pt x="2408" y="964"/>
                    </a:lnTo>
                    <a:lnTo>
                      <a:pt x="2412" y="964"/>
                    </a:lnTo>
                    <a:lnTo>
                      <a:pt x="2412" y="969"/>
                    </a:lnTo>
                    <a:lnTo>
                      <a:pt x="2408" y="969"/>
                    </a:lnTo>
                    <a:close/>
                    <a:moveTo>
                      <a:pt x="2408" y="949"/>
                    </a:moveTo>
                    <a:lnTo>
                      <a:pt x="2408" y="930"/>
                    </a:lnTo>
                    <a:lnTo>
                      <a:pt x="2412" y="930"/>
                    </a:lnTo>
                    <a:lnTo>
                      <a:pt x="2412" y="949"/>
                    </a:lnTo>
                    <a:lnTo>
                      <a:pt x="2408" y="949"/>
                    </a:lnTo>
                    <a:close/>
                    <a:moveTo>
                      <a:pt x="2408" y="915"/>
                    </a:moveTo>
                    <a:lnTo>
                      <a:pt x="2408" y="910"/>
                    </a:lnTo>
                    <a:lnTo>
                      <a:pt x="2412" y="910"/>
                    </a:lnTo>
                    <a:lnTo>
                      <a:pt x="2412" y="915"/>
                    </a:lnTo>
                    <a:lnTo>
                      <a:pt x="2408" y="915"/>
                    </a:lnTo>
                    <a:close/>
                    <a:moveTo>
                      <a:pt x="2408" y="895"/>
                    </a:moveTo>
                    <a:lnTo>
                      <a:pt x="2408" y="876"/>
                    </a:lnTo>
                    <a:lnTo>
                      <a:pt x="2412" y="876"/>
                    </a:lnTo>
                    <a:lnTo>
                      <a:pt x="2412" y="895"/>
                    </a:lnTo>
                    <a:lnTo>
                      <a:pt x="2408" y="895"/>
                    </a:lnTo>
                    <a:close/>
                    <a:moveTo>
                      <a:pt x="2408" y="861"/>
                    </a:moveTo>
                    <a:lnTo>
                      <a:pt x="2408" y="856"/>
                    </a:lnTo>
                    <a:lnTo>
                      <a:pt x="2412" y="856"/>
                    </a:lnTo>
                    <a:lnTo>
                      <a:pt x="2412" y="861"/>
                    </a:lnTo>
                    <a:lnTo>
                      <a:pt x="2408" y="861"/>
                    </a:lnTo>
                    <a:close/>
                    <a:moveTo>
                      <a:pt x="2408" y="841"/>
                    </a:moveTo>
                    <a:lnTo>
                      <a:pt x="2408" y="822"/>
                    </a:lnTo>
                    <a:lnTo>
                      <a:pt x="2412" y="822"/>
                    </a:lnTo>
                    <a:lnTo>
                      <a:pt x="2412" y="841"/>
                    </a:lnTo>
                    <a:lnTo>
                      <a:pt x="2408" y="841"/>
                    </a:lnTo>
                    <a:close/>
                    <a:moveTo>
                      <a:pt x="2408" y="807"/>
                    </a:moveTo>
                    <a:lnTo>
                      <a:pt x="2408" y="802"/>
                    </a:lnTo>
                    <a:lnTo>
                      <a:pt x="2412" y="802"/>
                    </a:lnTo>
                    <a:lnTo>
                      <a:pt x="2412" y="807"/>
                    </a:lnTo>
                    <a:lnTo>
                      <a:pt x="2408" y="807"/>
                    </a:lnTo>
                    <a:close/>
                    <a:moveTo>
                      <a:pt x="2408" y="788"/>
                    </a:moveTo>
                    <a:lnTo>
                      <a:pt x="2408" y="768"/>
                    </a:lnTo>
                    <a:lnTo>
                      <a:pt x="2412" y="768"/>
                    </a:lnTo>
                    <a:lnTo>
                      <a:pt x="2412" y="788"/>
                    </a:lnTo>
                    <a:lnTo>
                      <a:pt x="2408" y="788"/>
                    </a:lnTo>
                    <a:close/>
                    <a:moveTo>
                      <a:pt x="2408" y="753"/>
                    </a:moveTo>
                    <a:lnTo>
                      <a:pt x="2408" y="748"/>
                    </a:lnTo>
                    <a:lnTo>
                      <a:pt x="2412" y="748"/>
                    </a:lnTo>
                    <a:lnTo>
                      <a:pt x="2412" y="753"/>
                    </a:lnTo>
                    <a:lnTo>
                      <a:pt x="2408" y="753"/>
                    </a:lnTo>
                    <a:close/>
                    <a:moveTo>
                      <a:pt x="2408" y="734"/>
                    </a:moveTo>
                    <a:lnTo>
                      <a:pt x="2408" y="714"/>
                    </a:lnTo>
                    <a:lnTo>
                      <a:pt x="2412" y="714"/>
                    </a:lnTo>
                    <a:lnTo>
                      <a:pt x="2412" y="734"/>
                    </a:lnTo>
                    <a:lnTo>
                      <a:pt x="2408" y="734"/>
                    </a:lnTo>
                    <a:close/>
                    <a:moveTo>
                      <a:pt x="2408" y="699"/>
                    </a:moveTo>
                    <a:lnTo>
                      <a:pt x="2408" y="695"/>
                    </a:lnTo>
                    <a:lnTo>
                      <a:pt x="2412" y="695"/>
                    </a:lnTo>
                    <a:lnTo>
                      <a:pt x="2412" y="699"/>
                    </a:lnTo>
                    <a:lnTo>
                      <a:pt x="2408" y="699"/>
                    </a:lnTo>
                    <a:close/>
                    <a:moveTo>
                      <a:pt x="2408" y="680"/>
                    </a:moveTo>
                    <a:lnTo>
                      <a:pt x="2408" y="660"/>
                    </a:lnTo>
                    <a:lnTo>
                      <a:pt x="2412" y="660"/>
                    </a:lnTo>
                    <a:lnTo>
                      <a:pt x="2412" y="680"/>
                    </a:lnTo>
                    <a:lnTo>
                      <a:pt x="2408" y="680"/>
                    </a:lnTo>
                    <a:close/>
                    <a:moveTo>
                      <a:pt x="2408" y="646"/>
                    </a:moveTo>
                    <a:lnTo>
                      <a:pt x="2408" y="641"/>
                    </a:lnTo>
                    <a:lnTo>
                      <a:pt x="2412" y="641"/>
                    </a:lnTo>
                    <a:lnTo>
                      <a:pt x="2412" y="646"/>
                    </a:lnTo>
                    <a:lnTo>
                      <a:pt x="2408" y="646"/>
                    </a:lnTo>
                    <a:close/>
                    <a:moveTo>
                      <a:pt x="2408" y="626"/>
                    </a:moveTo>
                    <a:lnTo>
                      <a:pt x="2408" y="606"/>
                    </a:lnTo>
                    <a:lnTo>
                      <a:pt x="2412" y="606"/>
                    </a:lnTo>
                    <a:lnTo>
                      <a:pt x="2412" y="626"/>
                    </a:lnTo>
                    <a:lnTo>
                      <a:pt x="2408" y="626"/>
                    </a:lnTo>
                    <a:close/>
                    <a:moveTo>
                      <a:pt x="2408" y="592"/>
                    </a:moveTo>
                    <a:lnTo>
                      <a:pt x="2408" y="587"/>
                    </a:lnTo>
                    <a:lnTo>
                      <a:pt x="2412" y="587"/>
                    </a:lnTo>
                    <a:lnTo>
                      <a:pt x="2412" y="592"/>
                    </a:lnTo>
                    <a:lnTo>
                      <a:pt x="2408" y="592"/>
                    </a:lnTo>
                    <a:close/>
                    <a:moveTo>
                      <a:pt x="2408" y="572"/>
                    </a:moveTo>
                    <a:lnTo>
                      <a:pt x="2408" y="553"/>
                    </a:lnTo>
                    <a:lnTo>
                      <a:pt x="2412" y="553"/>
                    </a:lnTo>
                    <a:lnTo>
                      <a:pt x="2412" y="572"/>
                    </a:lnTo>
                    <a:lnTo>
                      <a:pt x="2408" y="572"/>
                    </a:lnTo>
                    <a:close/>
                    <a:moveTo>
                      <a:pt x="2408" y="538"/>
                    </a:moveTo>
                    <a:lnTo>
                      <a:pt x="2408" y="533"/>
                    </a:lnTo>
                    <a:lnTo>
                      <a:pt x="2412" y="533"/>
                    </a:lnTo>
                    <a:lnTo>
                      <a:pt x="2412" y="538"/>
                    </a:lnTo>
                    <a:lnTo>
                      <a:pt x="2408" y="538"/>
                    </a:lnTo>
                    <a:close/>
                    <a:moveTo>
                      <a:pt x="2408" y="518"/>
                    </a:moveTo>
                    <a:lnTo>
                      <a:pt x="2408" y="499"/>
                    </a:lnTo>
                    <a:lnTo>
                      <a:pt x="2412" y="499"/>
                    </a:lnTo>
                    <a:lnTo>
                      <a:pt x="2412" y="518"/>
                    </a:lnTo>
                    <a:lnTo>
                      <a:pt x="2408" y="518"/>
                    </a:lnTo>
                    <a:close/>
                    <a:moveTo>
                      <a:pt x="2408" y="484"/>
                    </a:moveTo>
                    <a:lnTo>
                      <a:pt x="2408" y="479"/>
                    </a:lnTo>
                    <a:lnTo>
                      <a:pt x="2412" y="479"/>
                    </a:lnTo>
                    <a:lnTo>
                      <a:pt x="2412" y="484"/>
                    </a:lnTo>
                    <a:lnTo>
                      <a:pt x="2408" y="484"/>
                    </a:lnTo>
                    <a:close/>
                    <a:moveTo>
                      <a:pt x="2408" y="465"/>
                    </a:moveTo>
                    <a:lnTo>
                      <a:pt x="2408" y="445"/>
                    </a:lnTo>
                    <a:lnTo>
                      <a:pt x="2412" y="445"/>
                    </a:lnTo>
                    <a:lnTo>
                      <a:pt x="2412" y="465"/>
                    </a:lnTo>
                    <a:lnTo>
                      <a:pt x="2408" y="465"/>
                    </a:lnTo>
                    <a:close/>
                    <a:moveTo>
                      <a:pt x="2408" y="430"/>
                    </a:moveTo>
                    <a:lnTo>
                      <a:pt x="2408" y="425"/>
                    </a:lnTo>
                    <a:lnTo>
                      <a:pt x="2412" y="425"/>
                    </a:lnTo>
                    <a:lnTo>
                      <a:pt x="2412" y="430"/>
                    </a:lnTo>
                    <a:lnTo>
                      <a:pt x="2408" y="430"/>
                    </a:lnTo>
                    <a:close/>
                    <a:moveTo>
                      <a:pt x="2408" y="411"/>
                    </a:moveTo>
                    <a:lnTo>
                      <a:pt x="2408" y="391"/>
                    </a:lnTo>
                    <a:lnTo>
                      <a:pt x="2412" y="391"/>
                    </a:lnTo>
                    <a:lnTo>
                      <a:pt x="2412" y="411"/>
                    </a:lnTo>
                    <a:lnTo>
                      <a:pt x="2408" y="411"/>
                    </a:lnTo>
                    <a:close/>
                    <a:moveTo>
                      <a:pt x="2408" y="376"/>
                    </a:moveTo>
                    <a:lnTo>
                      <a:pt x="2408" y="372"/>
                    </a:lnTo>
                    <a:lnTo>
                      <a:pt x="2412" y="372"/>
                    </a:lnTo>
                    <a:lnTo>
                      <a:pt x="2412" y="376"/>
                    </a:lnTo>
                    <a:lnTo>
                      <a:pt x="2408" y="376"/>
                    </a:lnTo>
                    <a:close/>
                    <a:moveTo>
                      <a:pt x="2408" y="357"/>
                    </a:moveTo>
                    <a:lnTo>
                      <a:pt x="2408" y="337"/>
                    </a:lnTo>
                    <a:lnTo>
                      <a:pt x="2412" y="337"/>
                    </a:lnTo>
                    <a:lnTo>
                      <a:pt x="2412" y="357"/>
                    </a:lnTo>
                    <a:lnTo>
                      <a:pt x="2408" y="357"/>
                    </a:lnTo>
                    <a:close/>
                    <a:moveTo>
                      <a:pt x="2408" y="323"/>
                    </a:moveTo>
                    <a:lnTo>
                      <a:pt x="2408" y="318"/>
                    </a:lnTo>
                    <a:lnTo>
                      <a:pt x="2412" y="318"/>
                    </a:lnTo>
                    <a:lnTo>
                      <a:pt x="2412" y="323"/>
                    </a:lnTo>
                    <a:lnTo>
                      <a:pt x="2408" y="323"/>
                    </a:lnTo>
                    <a:close/>
                    <a:moveTo>
                      <a:pt x="2408" y="303"/>
                    </a:moveTo>
                    <a:lnTo>
                      <a:pt x="2408" y="283"/>
                    </a:lnTo>
                    <a:lnTo>
                      <a:pt x="2412" y="283"/>
                    </a:lnTo>
                    <a:lnTo>
                      <a:pt x="2412" y="303"/>
                    </a:lnTo>
                    <a:lnTo>
                      <a:pt x="2408" y="303"/>
                    </a:lnTo>
                    <a:close/>
                    <a:moveTo>
                      <a:pt x="2408" y="269"/>
                    </a:moveTo>
                    <a:lnTo>
                      <a:pt x="2408" y="264"/>
                    </a:lnTo>
                    <a:lnTo>
                      <a:pt x="2412" y="264"/>
                    </a:lnTo>
                    <a:lnTo>
                      <a:pt x="2412" y="269"/>
                    </a:lnTo>
                    <a:lnTo>
                      <a:pt x="2408" y="269"/>
                    </a:lnTo>
                    <a:close/>
                    <a:moveTo>
                      <a:pt x="2408" y="249"/>
                    </a:moveTo>
                    <a:lnTo>
                      <a:pt x="2408" y="230"/>
                    </a:lnTo>
                    <a:lnTo>
                      <a:pt x="2412" y="230"/>
                    </a:lnTo>
                    <a:lnTo>
                      <a:pt x="2412" y="249"/>
                    </a:lnTo>
                    <a:lnTo>
                      <a:pt x="2408" y="249"/>
                    </a:lnTo>
                    <a:close/>
                    <a:moveTo>
                      <a:pt x="2408" y="215"/>
                    </a:moveTo>
                    <a:lnTo>
                      <a:pt x="2408" y="210"/>
                    </a:lnTo>
                    <a:lnTo>
                      <a:pt x="2412" y="210"/>
                    </a:lnTo>
                    <a:lnTo>
                      <a:pt x="2412" y="215"/>
                    </a:lnTo>
                    <a:lnTo>
                      <a:pt x="2408" y="215"/>
                    </a:lnTo>
                    <a:close/>
                    <a:moveTo>
                      <a:pt x="2408" y="195"/>
                    </a:moveTo>
                    <a:lnTo>
                      <a:pt x="2408" y="176"/>
                    </a:lnTo>
                    <a:lnTo>
                      <a:pt x="2412" y="176"/>
                    </a:lnTo>
                    <a:lnTo>
                      <a:pt x="2412" y="195"/>
                    </a:lnTo>
                    <a:lnTo>
                      <a:pt x="2408" y="195"/>
                    </a:lnTo>
                    <a:close/>
                    <a:moveTo>
                      <a:pt x="2408" y="161"/>
                    </a:moveTo>
                    <a:lnTo>
                      <a:pt x="2408" y="156"/>
                    </a:lnTo>
                    <a:lnTo>
                      <a:pt x="2412" y="156"/>
                    </a:lnTo>
                    <a:lnTo>
                      <a:pt x="2412" y="161"/>
                    </a:lnTo>
                    <a:lnTo>
                      <a:pt x="2408" y="161"/>
                    </a:lnTo>
                    <a:close/>
                    <a:moveTo>
                      <a:pt x="2408" y="141"/>
                    </a:moveTo>
                    <a:lnTo>
                      <a:pt x="2408" y="122"/>
                    </a:lnTo>
                    <a:lnTo>
                      <a:pt x="2412" y="122"/>
                    </a:lnTo>
                    <a:lnTo>
                      <a:pt x="2412" y="141"/>
                    </a:lnTo>
                    <a:lnTo>
                      <a:pt x="2408" y="141"/>
                    </a:lnTo>
                    <a:close/>
                    <a:moveTo>
                      <a:pt x="2408" y="107"/>
                    </a:moveTo>
                    <a:lnTo>
                      <a:pt x="2408" y="102"/>
                    </a:lnTo>
                    <a:lnTo>
                      <a:pt x="2412" y="102"/>
                    </a:lnTo>
                    <a:lnTo>
                      <a:pt x="2412" y="107"/>
                    </a:lnTo>
                    <a:lnTo>
                      <a:pt x="2408" y="107"/>
                    </a:lnTo>
                    <a:close/>
                    <a:moveTo>
                      <a:pt x="2408" y="88"/>
                    </a:moveTo>
                    <a:lnTo>
                      <a:pt x="2408" y="68"/>
                    </a:lnTo>
                    <a:lnTo>
                      <a:pt x="2412" y="68"/>
                    </a:lnTo>
                    <a:lnTo>
                      <a:pt x="2412" y="88"/>
                    </a:lnTo>
                    <a:lnTo>
                      <a:pt x="2408" y="88"/>
                    </a:lnTo>
                    <a:close/>
                    <a:moveTo>
                      <a:pt x="2408" y="53"/>
                    </a:moveTo>
                    <a:lnTo>
                      <a:pt x="2408" y="48"/>
                    </a:lnTo>
                    <a:lnTo>
                      <a:pt x="2412" y="48"/>
                    </a:lnTo>
                    <a:lnTo>
                      <a:pt x="2412" y="53"/>
                    </a:lnTo>
                    <a:lnTo>
                      <a:pt x="2408" y="53"/>
                    </a:lnTo>
                    <a:close/>
                    <a:moveTo>
                      <a:pt x="2408" y="34"/>
                    </a:moveTo>
                    <a:lnTo>
                      <a:pt x="2408" y="14"/>
                    </a:lnTo>
                    <a:lnTo>
                      <a:pt x="2412" y="14"/>
                    </a:lnTo>
                    <a:lnTo>
                      <a:pt x="2412" y="34"/>
                    </a:lnTo>
                    <a:lnTo>
                      <a:pt x="2408" y="34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307" name="Line 11"/>
            <p:cNvSpPr>
              <a:spLocks noChangeShapeType="1"/>
            </p:cNvSpPr>
            <p:nvPr/>
          </p:nvSpPr>
          <p:spPr bwMode="auto">
            <a:xfrm>
              <a:off x="295" y="164"/>
              <a:ext cx="635" cy="408"/>
            </a:xfrm>
            <a:prstGeom prst="line">
              <a:avLst/>
            </a:prstGeom>
            <a:noFill/>
            <a:ln w="269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8" name="Freeform 12"/>
            <p:cNvSpPr>
              <a:spLocks noEditPoints="1"/>
            </p:cNvSpPr>
            <p:nvPr/>
          </p:nvSpPr>
          <p:spPr bwMode="auto">
            <a:xfrm>
              <a:off x="975" y="572"/>
              <a:ext cx="1089" cy="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0" y="21"/>
                </a:cxn>
                <a:cxn ang="0">
                  <a:pos x="66" y="40"/>
                </a:cxn>
                <a:cxn ang="0">
                  <a:pos x="0" y="19"/>
                </a:cxn>
                <a:cxn ang="0">
                  <a:pos x="5" y="0"/>
                </a:cxn>
                <a:cxn ang="0">
                  <a:pos x="119" y="37"/>
                </a:cxn>
                <a:cxn ang="0">
                  <a:pos x="184" y="58"/>
                </a:cxn>
                <a:cxn ang="0">
                  <a:pos x="180" y="77"/>
                </a:cxn>
                <a:cxn ang="0">
                  <a:pos x="115" y="56"/>
                </a:cxn>
                <a:cxn ang="0">
                  <a:pos x="119" y="37"/>
                </a:cxn>
                <a:cxn ang="0">
                  <a:pos x="233" y="73"/>
                </a:cxn>
                <a:cxn ang="0">
                  <a:pos x="299" y="94"/>
                </a:cxn>
                <a:cxn ang="0">
                  <a:pos x="294" y="113"/>
                </a:cxn>
                <a:cxn ang="0">
                  <a:pos x="229" y="92"/>
                </a:cxn>
                <a:cxn ang="0">
                  <a:pos x="233" y="73"/>
                </a:cxn>
                <a:cxn ang="0">
                  <a:pos x="348" y="110"/>
                </a:cxn>
                <a:cxn ang="0">
                  <a:pos x="413" y="131"/>
                </a:cxn>
                <a:cxn ang="0">
                  <a:pos x="409" y="150"/>
                </a:cxn>
                <a:cxn ang="0">
                  <a:pos x="343" y="129"/>
                </a:cxn>
                <a:cxn ang="0">
                  <a:pos x="348" y="110"/>
                </a:cxn>
                <a:cxn ang="0">
                  <a:pos x="462" y="147"/>
                </a:cxn>
                <a:cxn ang="0">
                  <a:pos x="527" y="168"/>
                </a:cxn>
                <a:cxn ang="0">
                  <a:pos x="523" y="187"/>
                </a:cxn>
                <a:cxn ang="0">
                  <a:pos x="458" y="166"/>
                </a:cxn>
                <a:cxn ang="0">
                  <a:pos x="462" y="147"/>
                </a:cxn>
                <a:cxn ang="0">
                  <a:pos x="576" y="184"/>
                </a:cxn>
                <a:cxn ang="0">
                  <a:pos x="642" y="205"/>
                </a:cxn>
                <a:cxn ang="0">
                  <a:pos x="637" y="224"/>
                </a:cxn>
                <a:cxn ang="0">
                  <a:pos x="572" y="203"/>
                </a:cxn>
                <a:cxn ang="0">
                  <a:pos x="576" y="184"/>
                </a:cxn>
                <a:cxn ang="0">
                  <a:pos x="691" y="221"/>
                </a:cxn>
                <a:cxn ang="0">
                  <a:pos x="756" y="242"/>
                </a:cxn>
                <a:cxn ang="0">
                  <a:pos x="752" y="261"/>
                </a:cxn>
                <a:cxn ang="0">
                  <a:pos x="686" y="240"/>
                </a:cxn>
                <a:cxn ang="0">
                  <a:pos x="691" y="221"/>
                </a:cxn>
                <a:cxn ang="0">
                  <a:pos x="805" y="258"/>
                </a:cxn>
                <a:cxn ang="0">
                  <a:pos x="870" y="279"/>
                </a:cxn>
                <a:cxn ang="0">
                  <a:pos x="866" y="298"/>
                </a:cxn>
                <a:cxn ang="0">
                  <a:pos x="801" y="276"/>
                </a:cxn>
                <a:cxn ang="0">
                  <a:pos x="805" y="258"/>
                </a:cxn>
                <a:cxn ang="0">
                  <a:pos x="919" y="294"/>
                </a:cxn>
                <a:cxn ang="0">
                  <a:pos x="973" y="312"/>
                </a:cxn>
                <a:cxn ang="0">
                  <a:pos x="968" y="331"/>
                </a:cxn>
                <a:cxn ang="0">
                  <a:pos x="915" y="313"/>
                </a:cxn>
                <a:cxn ang="0">
                  <a:pos x="919" y="294"/>
                </a:cxn>
              </a:cxnLst>
              <a:rect l="0" t="0" r="r" b="b"/>
              <a:pathLst>
                <a:path w="973" h="331">
                  <a:moveTo>
                    <a:pt x="5" y="0"/>
                  </a:moveTo>
                  <a:lnTo>
                    <a:pt x="70" y="21"/>
                  </a:lnTo>
                  <a:lnTo>
                    <a:pt x="66" y="40"/>
                  </a:lnTo>
                  <a:lnTo>
                    <a:pt x="0" y="19"/>
                  </a:lnTo>
                  <a:lnTo>
                    <a:pt x="5" y="0"/>
                  </a:lnTo>
                  <a:close/>
                  <a:moveTo>
                    <a:pt x="119" y="37"/>
                  </a:moveTo>
                  <a:lnTo>
                    <a:pt x="184" y="58"/>
                  </a:lnTo>
                  <a:lnTo>
                    <a:pt x="180" y="77"/>
                  </a:lnTo>
                  <a:lnTo>
                    <a:pt x="115" y="56"/>
                  </a:lnTo>
                  <a:lnTo>
                    <a:pt x="119" y="37"/>
                  </a:lnTo>
                  <a:close/>
                  <a:moveTo>
                    <a:pt x="233" y="73"/>
                  </a:moveTo>
                  <a:lnTo>
                    <a:pt x="299" y="94"/>
                  </a:lnTo>
                  <a:lnTo>
                    <a:pt x="294" y="113"/>
                  </a:lnTo>
                  <a:lnTo>
                    <a:pt x="229" y="92"/>
                  </a:lnTo>
                  <a:lnTo>
                    <a:pt x="233" y="73"/>
                  </a:lnTo>
                  <a:close/>
                  <a:moveTo>
                    <a:pt x="348" y="110"/>
                  </a:moveTo>
                  <a:lnTo>
                    <a:pt x="413" y="131"/>
                  </a:lnTo>
                  <a:lnTo>
                    <a:pt x="409" y="150"/>
                  </a:lnTo>
                  <a:lnTo>
                    <a:pt x="343" y="129"/>
                  </a:lnTo>
                  <a:lnTo>
                    <a:pt x="348" y="110"/>
                  </a:lnTo>
                  <a:close/>
                  <a:moveTo>
                    <a:pt x="462" y="147"/>
                  </a:moveTo>
                  <a:lnTo>
                    <a:pt x="527" y="168"/>
                  </a:lnTo>
                  <a:lnTo>
                    <a:pt x="523" y="187"/>
                  </a:lnTo>
                  <a:lnTo>
                    <a:pt x="458" y="166"/>
                  </a:lnTo>
                  <a:lnTo>
                    <a:pt x="462" y="147"/>
                  </a:lnTo>
                  <a:close/>
                  <a:moveTo>
                    <a:pt x="576" y="184"/>
                  </a:moveTo>
                  <a:lnTo>
                    <a:pt x="642" y="205"/>
                  </a:lnTo>
                  <a:lnTo>
                    <a:pt x="637" y="224"/>
                  </a:lnTo>
                  <a:lnTo>
                    <a:pt x="572" y="203"/>
                  </a:lnTo>
                  <a:lnTo>
                    <a:pt x="576" y="184"/>
                  </a:lnTo>
                  <a:close/>
                  <a:moveTo>
                    <a:pt x="691" y="221"/>
                  </a:moveTo>
                  <a:lnTo>
                    <a:pt x="756" y="242"/>
                  </a:lnTo>
                  <a:lnTo>
                    <a:pt x="752" y="261"/>
                  </a:lnTo>
                  <a:lnTo>
                    <a:pt x="686" y="240"/>
                  </a:lnTo>
                  <a:lnTo>
                    <a:pt x="691" y="221"/>
                  </a:lnTo>
                  <a:close/>
                  <a:moveTo>
                    <a:pt x="805" y="258"/>
                  </a:moveTo>
                  <a:lnTo>
                    <a:pt x="870" y="279"/>
                  </a:lnTo>
                  <a:lnTo>
                    <a:pt x="866" y="298"/>
                  </a:lnTo>
                  <a:lnTo>
                    <a:pt x="801" y="276"/>
                  </a:lnTo>
                  <a:lnTo>
                    <a:pt x="805" y="258"/>
                  </a:lnTo>
                  <a:close/>
                  <a:moveTo>
                    <a:pt x="919" y="294"/>
                  </a:moveTo>
                  <a:lnTo>
                    <a:pt x="973" y="312"/>
                  </a:lnTo>
                  <a:lnTo>
                    <a:pt x="968" y="331"/>
                  </a:lnTo>
                  <a:lnTo>
                    <a:pt x="915" y="313"/>
                  </a:lnTo>
                  <a:lnTo>
                    <a:pt x="919" y="294"/>
                  </a:lnTo>
                  <a:close/>
                </a:path>
              </a:pathLst>
            </a:custGeom>
            <a:solidFill>
              <a:srgbClr val="FF6600"/>
            </a:solidFill>
            <a:ln w="1588" cap="flat">
              <a:solidFill>
                <a:srgbClr val="FF66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706" y="-1"/>
              <a:ext cx="966" cy="2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979" y="2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748" y="-153"/>
              <a:ext cx="92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dirty="0" err="1" smtClean="0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ound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| </a:t>
              </a: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guessed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1399" y="26"/>
              <a:ext cx="4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316" name="Rectangle 20"/>
            <p:cNvSpPr>
              <a:spLocks noChangeArrowheads="1"/>
            </p:cNvSpPr>
            <p:nvPr/>
          </p:nvSpPr>
          <p:spPr bwMode="auto">
            <a:xfrm>
              <a:off x="1308" y="119"/>
              <a:ext cx="4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1426" y="119"/>
              <a:ext cx="4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319" name="Freeform 23"/>
            <p:cNvSpPr>
              <a:spLocks noEditPoints="1"/>
            </p:cNvSpPr>
            <p:nvPr/>
          </p:nvSpPr>
          <p:spPr bwMode="auto">
            <a:xfrm>
              <a:off x="748" y="333"/>
              <a:ext cx="153" cy="58"/>
            </a:xfrm>
            <a:custGeom>
              <a:avLst/>
              <a:gdLst/>
              <a:ahLst/>
              <a:cxnLst>
                <a:cxn ang="0">
                  <a:pos x="153" y="39"/>
                </a:cxn>
                <a:cxn ang="0">
                  <a:pos x="43" y="39"/>
                </a:cxn>
                <a:cxn ang="0">
                  <a:pos x="43" y="19"/>
                </a:cxn>
                <a:cxn ang="0">
                  <a:pos x="153" y="19"/>
                </a:cxn>
                <a:cxn ang="0">
                  <a:pos x="153" y="39"/>
                </a:cxn>
                <a:cxn ang="0">
                  <a:pos x="51" y="58"/>
                </a:cxn>
                <a:cxn ang="0">
                  <a:pos x="0" y="29"/>
                </a:cxn>
                <a:cxn ang="0">
                  <a:pos x="51" y="0"/>
                </a:cxn>
                <a:cxn ang="0">
                  <a:pos x="51" y="58"/>
                </a:cxn>
              </a:cxnLst>
              <a:rect l="0" t="0" r="r" b="b"/>
              <a:pathLst>
                <a:path w="153" h="58">
                  <a:moveTo>
                    <a:pt x="153" y="39"/>
                  </a:moveTo>
                  <a:lnTo>
                    <a:pt x="43" y="39"/>
                  </a:lnTo>
                  <a:lnTo>
                    <a:pt x="43" y="19"/>
                  </a:lnTo>
                  <a:lnTo>
                    <a:pt x="153" y="19"/>
                  </a:lnTo>
                  <a:lnTo>
                    <a:pt x="153" y="39"/>
                  </a:lnTo>
                  <a:close/>
                  <a:moveTo>
                    <a:pt x="51" y="58"/>
                  </a:moveTo>
                  <a:lnTo>
                    <a:pt x="0" y="29"/>
                  </a:lnTo>
                  <a:lnTo>
                    <a:pt x="51" y="0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0" name="Freeform 24"/>
            <p:cNvSpPr>
              <a:spLocks noEditPoints="1"/>
            </p:cNvSpPr>
            <p:nvPr/>
          </p:nvSpPr>
          <p:spPr bwMode="auto">
            <a:xfrm>
              <a:off x="1188" y="340"/>
              <a:ext cx="203" cy="4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0" y="15"/>
                </a:cxn>
                <a:cxn ang="0">
                  <a:pos x="50" y="29"/>
                </a:cxn>
                <a:cxn ang="0">
                  <a:pos x="0" y="29"/>
                </a:cxn>
                <a:cxn ang="0">
                  <a:pos x="0" y="15"/>
                </a:cxn>
                <a:cxn ang="0">
                  <a:pos x="89" y="15"/>
                </a:cxn>
                <a:cxn ang="0">
                  <a:pos x="139" y="15"/>
                </a:cxn>
                <a:cxn ang="0">
                  <a:pos x="139" y="29"/>
                </a:cxn>
                <a:cxn ang="0">
                  <a:pos x="89" y="29"/>
                </a:cxn>
                <a:cxn ang="0">
                  <a:pos x="89" y="15"/>
                </a:cxn>
                <a:cxn ang="0">
                  <a:pos x="165" y="0"/>
                </a:cxn>
                <a:cxn ang="0">
                  <a:pos x="203" y="22"/>
                </a:cxn>
                <a:cxn ang="0">
                  <a:pos x="165" y="44"/>
                </a:cxn>
                <a:cxn ang="0">
                  <a:pos x="165" y="0"/>
                </a:cxn>
              </a:cxnLst>
              <a:rect l="0" t="0" r="r" b="b"/>
              <a:pathLst>
                <a:path w="203" h="44">
                  <a:moveTo>
                    <a:pt x="0" y="15"/>
                  </a:moveTo>
                  <a:lnTo>
                    <a:pt x="50" y="15"/>
                  </a:lnTo>
                  <a:lnTo>
                    <a:pt x="50" y="29"/>
                  </a:lnTo>
                  <a:lnTo>
                    <a:pt x="0" y="29"/>
                  </a:lnTo>
                  <a:lnTo>
                    <a:pt x="0" y="15"/>
                  </a:lnTo>
                  <a:close/>
                  <a:moveTo>
                    <a:pt x="89" y="15"/>
                  </a:moveTo>
                  <a:lnTo>
                    <a:pt x="139" y="15"/>
                  </a:lnTo>
                  <a:lnTo>
                    <a:pt x="139" y="29"/>
                  </a:lnTo>
                  <a:lnTo>
                    <a:pt x="89" y="29"/>
                  </a:lnTo>
                  <a:lnTo>
                    <a:pt x="89" y="15"/>
                  </a:lnTo>
                  <a:close/>
                  <a:moveTo>
                    <a:pt x="165" y="0"/>
                  </a:moveTo>
                  <a:lnTo>
                    <a:pt x="203" y="22"/>
                  </a:lnTo>
                  <a:lnTo>
                    <a:pt x="165" y="4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6600"/>
            </a:solidFill>
            <a:ln w="1588" cap="flat">
              <a:solidFill>
                <a:srgbClr val="FF66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5" name="Connecteur droit avec flèche 34"/>
          <p:cNvCxnSpPr/>
          <p:nvPr/>
        </p:nvCxnSpPr>
        <p:spPr>
          <a:xfrm rot="16200000" flipV="1">
            <a:off x="-396551" y="2492898"/>
            <a:ext cx="3960440" cy="648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356992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GB" altLang="ko-KR" sz="2000" dirty="0">
                <a:solidFill>
                  <a:srgbClr val="A50021"/>
                </a:solidFill>
                <a:ea typeface="ＭＳ Ｐゴシック" pitchFamily="34" charset="-128"/>
              </a:rPr>
              <a:t>COMBINED MOTT - HUBBARD </a:t>
            </a:r>
            <a:r>
              <a:rPr lang="en-GB" altLang="ko-KR" sz="2000" dirty="0" smtClean="0">
                <a:solidFill>
                  <a:srgbClr val="A50021"/>
                </a:solidFill>
                <a:ea typeface="ＭＳ Ｐゴシック" pitchFamily="34" charset="-128"/>
              </a:rPr>
              <a:t>STATE: </a:t>
            </a:r>
            <a:r>
              <a:rPr lang="en-GB" altLang="ko-KR" sz="2400" b="0" i="1" dirty="0" smtClean="0">
                <a:solidFill>
                  <a:schemeClr val="accent2"/>
                </a:solidFill>
                <a:ea typeface="ＭＳ Ｐゴシック" pitchFamily="34" charset="-128"/>
              </a:rPr>
              <a:t>2 </a:t>
            </a:r>
            <a:r>
              <a:rPr lang="en-GB" altLang="ko-KR" sz="2400" b="0" i="1" dirty="0">
                <a:solidFill>
                  <a:schemeClr val="accent2"/>
                </a:solidFill>
                <a:ea typeface="ＭＳ Ｐゴシック" pitchFamily="34" charset="-128"/>
              </a:rPr>
              <a:t>types of dimerization </a:t>
            </a:r>
            <a:r>
              <a:rPr lang="en-GB" altLang="ko-KR" sz="2400" b="0" dirty="0">
                <a:solidFill>
                  <a:schemeClr val="accent2"/>
                </a:solidFill>
                <a:ea typeface="굴림" pitchFamily="34" charset="-127"/>
                <a:sym typeface="Symbol" pitchFamily="18" charset="2"/>
              </a:rPr>
              <a:t> </a:t>
            </a:r>
            <a:br>
              <a:rPr lang="en-GB" altLang="ko-KR" sz="2400" b="0" dirty="0">
                <a:solidFill>
                  <a:schemeClr val="accent2"/>
                </a:solidFill>
                <a:ea typeface="굴림" pitchFamily="34" charset="-127"/>
                <a:sym typeface="Symbol" pitchFamily="18" charset="2"/>
              </a:rPr>
            </a:br>
            <a:endParaRPr lang="en-GB" altLang="ko-KR" sz="800" b="0" dirty="0" smtClean="0">
              <a:solidFill>
                <a:schemeClr val="accent2"/>
              </a:solidFill>
              <a:ea typeface="굴림" pitchFamily="34" charset="-127"/>
              <a:sym typeface="Symbol" pitchFamily="18" charset="2"/>
            </a:endParaRPr>
          </a:p>
          <a:p>
            <a:pPr marL="457200" indent="-457200">
              <a:spcBef>
                <a:spcPct val="50000"/>
              </a:spcBef>
            </a:pPr>
            <a:r>
              <a:rPr lang="en-GB" altLang="ko-KR" sz="2400" b="0" dirty="0" smtClean="0">
                <a:solidFill>
                  <a:schemeClr val="accent2"/>
                </a:solidFill>
                <a:ea typeface="ＭＳ Ｐゴシック" pitchFamily="34" charset="-128"/>
              </a:rPr>
              <a:t>	</a:t>
            </a:r>
            <a:r>
              <a:rPr lang="en-GB" altLang="ko-KR" sz="2200" b="0" i="1" dirty="0" smtClean="0">
                <a:ea typeface="ＭＳ Ｐゴシック" pitchFamily="34" charset="-128"/>
              </a:rPr>
              <a:t>Site dimerization  </a:t>
            </a:r>
            <a:r>
              <a:rPr lang="fr-FR" altLang="ko-KR" sz="2200" b="0" dirty="0" smtClean="0">
                <a:ea typeface="굴림" pitchFamily="34" charset="-127"/>
              </a:rPr>
              <a:t>:</a:t>
            </a:r>
            <a:r>
              <a:rPr lang="en-GB" altLang="ko-KR" sz="2200" b="0" dirty="0" smtClean="0">
                <a:ea typeface="ＭＳ Ｐゴシック" pitchFamily="34" charset="-128"/>
              </a:rPr>
              <a:t> </a:t>
            </a:r>
            <a:r>
              <a:rPr lang="en-US" altLang="ja-JP" sz="2200" b="0" dirty="0" smtClean="0">
                <a:ea typeface="ＭＳ Ｐゴシック" pitchFamily="34" charset="-128"/>
                <a:cs typeface="Arial" pitchFamily="34" charset="0"/>
              </a:rPr>
              <a:t>	</a:t>
            </a:r>
            <a:r>
              <a:rPr lang="en-GB" altLang="ko-KR" sz="2200" dirty="0" err="1" smtClean="0">
                <a:ea typeface="ＭＳ Ｐゴシック" pitchFamily="34" charset="-128"/>
              </a:rPr>
              <a:t>H</a:t>
            </a:r>
            <a:r>
              <a:rPr lang="en-GB" altLang="ko-KR" sz="2200" baseline="-25000" dirty="0" err="1" smtClean="0">
                <a:ea typeface="ＭＳ Ｐゴシック" pitchFamily="34" charset="-128"/>
              </a:rPr>
              <a:t>U</a:t>
            </a:r>
            <a:r>
              <a:rPr lang="en-GB" altLang="ko-KR" sz="2200" baseline="30000" dirty="0" err="1" smtClean="0">
                <a:ea typeface="ＭＳ Ｐゴシック" pitchFamily="34" charset="-128"/>
              </a:rPr>
              <a:t>s</a:t>
            </a:r>
            <a:r>
              <a:rPr lang="en-GB" altLang="ko-KR" sz="2200" dirty="0" smtClean="0">
                <a:ea typeface="ＭＳ Ｐゴシック" pitchFamily="34" charset="-128"/>
              </a:rPr>
              <a:t>=-U</a:t>
            </a:r>
            <a:r>
              <a:rPr lang="en-GB" altLang="ko-KR" sz="2200" baseline="-25000" dirty="0" smtClean="0">
                <a:ea typeface="ＭＳ Ｐゴシック" pitchFamily="34" charset="-128"/>
              </a:rPr>
              <a:t>s</a:t>
            </a:r>
            <a:r>
              <a:rPr lang="en-GB" altLang="ko-KR" sz="2200" dirty="0" smtClean="0">
                <a:ea typeface="ＭＳ Ｐゴシック" pitchFamily="34" charset="-128"/>
              </a:rPr>
              <a:t> </a:t>
            </a:r>
            <a:r>
              <a:rPr lang="en-GB" altLang="ko-KR" sz="2200" dirty="0" err="1" smtClean="0">
                <a:ea typeface="ＭＳ Ｐゴシック" pitchFamily="34" charset="-128"/>
              </a:rPr>
              <a:t>cos</a:t>
            </a:r>
            <a:r>
              <a:rPr lang="en-GB" altLang="ko-KR" sz="2200" dirty="0" smtClean="0">
                <a:ea typeface="ＭＳ Ｐゴシック" pitchFamily="34" charset="-128"/>
              </a:rPr>
              <a:t> 2</a:t>
            </a:r>
            <a:r>
              <a:rPr lang="en-GB" altLang="ko-KR" sz="2200" dirty="0" smtClean="0">
                <a:ea typeface="ＭＳ Ｐゴシック" pitchFamily="34" charset="-128"/>
                <a:sym typeface="Symbol" pitchFamily="18" charset="2"/>
              </a:rPr>
              <a:t></a:t>
            </a:r>
            <a:r>
              <a:rPr lang="en-GB" altLang="ko-KR" sz="2200" b="0" dirty="0" smtClean="0">
                <a:ea typeface="ＭＳ Ｐゴシック" pitchFamily="34" charset="-128"/>
              </a:rPr>
              <a:t> 	(spontaneous)</a:t>
            </a:r>
            <a:endParaRPr lang="en-GB" altLang="ko-KR" sz="2200" b="0" i="1" dirty="0" smtClean="0">
              <a:ea typeface="ＭＳ Ｐゴシック" pitchFamily="34" charset="-128"/>
            </a:endParaRPr>
          </a:p>
          <a:p>
            <a:pPr marL="457200" indent="-457200">
              <a:spcBef>
                <a:spcPct val="50000"/>
              </a:spcBef>
            </a:pPr>
            <a:r>
              <a:rPr lang="en-GB" altLang="ko-KR" sz="2400" b="0" i="1" dirty="0" smtClean="0">
                <a:ea typeface="ＭＳ Ｐゴシック" pitchFamily="34" charset="-128"/>
              </a:rPr>
              <a:t>      </a:t>
            </a:r>
            <a:r>
              <a:rPr lang="en-GB" altLang="ko-KR" sz="2200" b="0" i="1" dirty="0">
                <a:ea typeface="ＭＳ Ｐゴシック" pitchFamily="34" charset="-128"/>
              </a:rPr>
              <a:t>Bond dimerization</a:t>
            </a:r>
            <a:r>
              <a:rPr lang="fr-FR" altLang="ko-KR" sz="2200" b="0" i="1" dirty="0">
                <a:ea typeface="굴림" pitchFamily="34" charset="-127"/>
              </a:rPr>
              <a:t> </a:t>
            </a:r>
            <a:r>
              <a:rPr lang="fr-FR" altLang="ko-KR" sz="2200" b="0" dirty="0">
                <a:ea typeface="굴림" pitchFamily="34" charset="-127"/>
              </a:rPr>
              <a:t>:</a:t>
            </a:r>
            <a:r>
              <a:rPr lang="en-GB" altLang="ko-KR" sz="2200" b="0" dirty="0">
                <a:ea typeface="ＭＳ Ｐゴシック" pitchFamily="34" charset="-128"/>
              </a:rPr>
              <a:t>	</a:t>
            </a:r>
            <a:r>
              <a:rPr lang="en-GB" altLang="ko-KR" sz="2200" dirty="0" err="1">
                <a:ea typeface="ＭＳ Ｐゴシック" pitchFamily="34" charset="-128"/>
              </a:rPr>
              <a:t>H</a:t>
            </a:r>
            <a:r>
              <a:rPr lang="en-GB" altLang="ko-KR" sz="2200" baseline="-25000" dirty="0" err="1">
                <a:ea typeface="ＭＳ Ｐゴシック" pitchFamily="34" charset="-128"/>
              </a:rPr>
              <a:t>U</a:t>
            </a:r>
            <a:r>
              <a:rPr lang="en-GB" altLang="ko-KR" sz="2200" baseline="30000" dirty="0" err="1">
                <a:ea typeface="ＭＳ Ｐゴシック" pitchFamily="34" charset="-128"/>
              </a:rPr>
              <a:t>b</a:t>
            </a:r>
            <a:r>
              <a:rPr lang="en-GB" altLang="ko-KR" sz="2200" dirty="0">
                <a:ea typeface="ＭＳ Ｐゴシック" pitchFamily="34" charset="-128"/>
              </a:rPr>
              <a:t>=-</a:t>
            </a:r>
            <a:r>
              <a:rPr lang="en-GB" altLang="ko-KR" sz="2200" dirty="0" err="1">
                <a:ea typeface="ＭＳ Ｐゴシック" pitchFamily="34" charset="-128"/>
              </a:rPr>
              <a:t>U</a:t>
            </a:r>
            <a:r>
              <a:rPr lang="en-GB" altLang="ko-KR" sz="2200" baseline="-25000" dirty="0" err="1">
                <a:ea typeface="ＭＳ Ｐゴシック" pitchFamily="34" charset="-128"/>
              </a:rPr>
              <a:t>b</a:t>
            </a:r>
            <a:r>
              <a:rPr lang="en-GB" altLang="ko-KR" sz="2200" baseline="-25000" dirty="0">
                <a:ea typeface="ＭＳ Ｐゴシック" pitchFamily="34" charset="-128"/>
              </a:rPr>
              <a:t>  </a:t>
            </a:r>
            <a:r>
              <a:rPr lang="en-GB" altLang="ko-KR" sz="2200" dirty="0">
                <a:ea typeface="ＭＳ Ｐゴシック" pitchFamily="34" charset="-128"/>
              </a:rPr>
              <a:t>sin 2</a:t>
            </a:r>
            <a:r>
              <a:rPr lang="en-GB" altLang="ko-KR" sz="2200" dirty="0">
                <a:ea typeface="ＭＳ Ｐゴシック" pitchFamily="34" charset="-128"/>
                <a:sym typeface="Symbol" pitchFamily="18" charset="2"/>
              </a:rPr>
              <a:t></a:t>
            </a:r>
            <a:r>
              <a:rPr lang="en-GB" altLang="ko-KR" sz="2200" b="0" dirty="0">
                <a:ea typeface="ＭＳ Ｐゴシック" pitchFamily="34" charset="-128"/>
              </a:rPr>
              <a:t> 	(built-in)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endParaRPr lang="en-GB" altLang="ko-KR" sz="800" b="0" i="1" dirty="0">
              <a:solidFill>
                <a:srgbClr val="990000"/>
              </a:solidFill>
              <a:ea typeface="ＭＳ Ｐゴシック" pitchFamily="34" charset="-128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GB" altLang="ko-KR" sz="2400" b="0" i="1" dirty="0">
                <a:solidFill>
                  <a:srgbClr val="990000"/>
                </a:solidFill>
                <a:ea typeface="ＭＳ Ｐゴシック" pitchFamily="34" charset="-128"/>
              </a:rPr>
              <a:t>	</a:t>
            </a:r>
            <a:r>
              <a:rPr lang="en-GB" altLang="ko-KR" sz="2400" dirty="0" err="1">
                <a:solidFill>
                  <a:srgbClr val="990000"/>
                </a:solidFill>
                <a:ea typeface="ＭＳ Ｐゴシック" pitchFamily="34" charset="-128"/>
              </a:rPr>
              <a:t>H</a:t>
            </a:r>
            <a:r>
              <a:rPr lang="en-GB" altLang="ko-KR" sz="2400" baseline="-25000" dirty="0" err="1">
                <a:solidFill>
                  <a:srgbClr val="990000"/>
                </a:solidFill>
                <a:ea typeface="ＭＳ Ｐゴシック" pitchFamily="34" charset="-128"/>
              </a:rPr>
              <a:t>U</a:t>
            </a:r>
            <a:r>
              <a:rPr lang="en-GB" altLang="ko-KR" sz="2400" dirty="0">
                <a:solidFill>
                  <a:srgbClr val="990000"/>
                </a:solidFill>
                <a:ea typeface="ＭＳ Ｐゴシック" pitchFamily="34" charset="-128"/>
              </a:rPr>
              <a:t>= -</a:t>
            </a:r>
            <a:r>
              <a:rPr lang="en-GB" altLang="ko-KR" sz="2400" dirty="0" err="1">
                <a:solidFill>
                  <a:srgbClr val="990000"/>
                </a:solidFill>
                <a:ea typeface="ＭＳ Ｐゴシック" pitchFamily="34" charset="-128"/>
              </a:rPr>
              <a:t>U</a:t>
            </a:r>
            <a:r>
              <a:rPr lang="en-GB" altLang="ko-KR" sz="2400" baseline="-25000" dirty="0" err="1">
                <a:solidFill>
                  <a:srgbClr val="990000"/>
                </a:solidFill>
                <a:ea typeface="ＭＳ Ｐゴシック" pitchFamily="34" charset="-128"/>
              </a:rPr>
              <a:t>s</a:t>
            </a:r>
            <a:r>
              <a:rPr lang="en-GB" altLang="ko-KR" sz="2400" dirty="0" err="1">
                <a:solidFill>
                  <a:srgbClr val="990000"/>
                </a:solidFill>
                <a:ea typeface="ＭＳ Ｐゴシック" pitchFamily="34" charset="-128"/>
              </a:rPr>
              <a:t>cos</a:t>
            </a:r>
            <a:r>
              <a:rPr lang="en-GB" altLang="ko-KR" sz="2400" dirty="0">
                <a:solidFill>
                  <a:srgbClr val="990000"/>
                </a:solidFill>
                <a:ea typeface="ＭＳ Ｐゴシック" pitchFamily="34" charset="-128"/>
              </a:rPr>
              <a:t> 2</a:t>
            </a:r>
            <a:r>
              <a:rPr lang="en-GB" altLang="ko-KR" sz="2400" dirty="0">
                <a:solidFill>
                  <a:srgbClr val="990000"/>
                </a:solidFill>
                <a:ea typeface="ＭＳ Ｐゴシック" pitchFamily="34" charset="-128"/>
                <a:sym typeface="Symbol" pitchFamily="18" charset="2"/>
              </a:rPr>
              <a:t></a:t>
            </a:r>
            <a:r>
              <a:rPr lang="en-GB" altLang="ko-KR" sz="2400" dirty="0">
                <a:solidFill>
                  <a:srgbClr val="990000"/>
                </a:solidFill>
                <a:ea typeface="ＭＳ Ｐゴシック" pitchFamily="34" charset="-128"/>
              </a:rPr>
              <a:t> -</a:t>
            </a:r>
            <a:r>
              <a:rPr lang="en-GB" altLang="ko-KR" sz="2400" dirty="0" err="1">
                <a:solidFill>
                  <a:srgbClr val="990000"/>
                </a:solidFill>
                <a:ea typeface="ＭＳ Ｐゴシック" pitchFamily="34" charset="-128"/>
              </a:rPr>
              <a:t>U</a:t>
            </a:r>
            <a:r>
              <a:rPr lang="en-GB" altLang="ko-KR" sz="2400" baseline="-25000" dirty="0" err="1">
                <a:solidFill>
                  <a:srgbClr val="990000"/>
                </a:solidFill>
                <a:ea typeface="ＭＳ Ｐゴシック" pitchFamily="34" charset="-128"/>
              </a:rPr>
              <a:t>b</a:t>
            </a:r>
            <a:r>
              <a:rPr lang="en-GB" altLang="ko-KR" sz="2400" dirty="0" err="1">
                <a:solidFill>
                  <a:srgbClr val="990000"/>
                </a:solidFill>
                <a:ea typeface="ＭＳ Ｐゴシック" pitchFamily="34" charset="-128"/>
              </a:rPr>
              <a:t>sin</a:t>
            </a:r>
            <a:r>
              <a:rPr lang="en-GB" altLang="ko-KR" sz="2400" dirty="0">
                <a:solidFill>
                  <a:srgbClr val="990000"/>
                </a:solidFill>
                <a:ea typeface="ＭＳ Ｐゴシック" pitchFamily="34" charset="-128"/>
              </a:rPr>
              <a:t> 2</a:t>
            </a:r>
            <a:r>
              <a:rPr lang="en-GB" altLang="ko-KR" sz="2400" dirty="0">
                <a:solidFill>
                  <a:srgbClr val="990000"/>
                </a:solidFill>
                <a:ea typeface="ＭＳ Ｐゴシック" pitchFamily="34" charset="-128"/>
                <a:sym typeface="Symbol" pitchFamily="18" charset="2"/>
              </a:rPr>
              <a:t></a:t>
            </a:r>
            <a:r>
              <a:rPr lang="en-GB" altLang="ko-KR" sz="2400" dirty="0">
                <a:solidFill>
                  <a:srgbClr val="990000"/>
                </a:solidFill>
                <a:ea typeface="ＭＳ Ｐゴシック" pitchFamily="34" charset="-128"/>
              </a:rPr>
              <a:t> = -</a:t>
            </a:r>
            <a:r>
              <a:rPr lang="en-GB" altLang="ko-KR" sz="2400" dirty="0" err="1">
                <a:solidFill>
                  <a:srgbClr val="990000"/>
                </a:solidFill>
                <a:ea typeface="ＭＳ Ｐゴシック" pitchFamily="34" charset="-128"/>
              </a:rPr>
              <a:t>Ucos</a:t>
            </a:r>
            <a:r>
              <a:rPr lang="en-GB" altLang="ko-KR" sz="2400" dirty="0">
                <a:solidFill>
                  <a:srgbClr val="990000"/>
                </a:solidFill>
                <a:ea typeface="ＭＳ Ｐゴシック" pitchFamily="34" charset="-128"/>
              </a:rPr>
              <a:t> (2</a:t>
            </a:r>
            <a:r>
              <a:rPr lang="en-GB" altLang="ko-KR" sz="2400" dirty="0">
                <a:solidFill>
                  <a:srgbClr val="990000"/>
                </a:solidFill>
                <a:ea typeface="ＭＳ Ｐゴシック" pitchFamily="34" charset="-128"/>
                <a:sym typeface="Symbol" pitchFamily="18" charset="2"/>
              </a:rPr>
              <a:t>-2)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endParaRPr lang="en-GB" altLang="ko-KR" sz="1000" dirty="0">
              <a:solidFill>
                <a:srgbClr val="990000"/>
              </a:solidFill>
              <a:ea typeface="ＭＳ Ｐゴシック" pitchFamily="34" charset="-128"/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GB" altLang="ko-KR" sz="2400" b="0" dirty="0">
                <a:solidFill>
                  <a:srgbClr val="990000"/>
                </a:solidFill>
                <a:ea typeface="ＭＳ Ｐゴシック" pitchFamily="34" charset="-128"/>
              </a:rPr>
              <a:t>	</a:t>
            </a:r>
            <a:r>
              <a:rPr lang="fr-FR" altLang="ko-KR" sz="2400" b="0" dirty="0">
                <a:ea typeface="ＭＳ Ｐゴシック" pitchFamily="34" charset="-128"/>
              </a:rPr>
              <a:t>U</a:t>
            </a:r>
            <a:r>
              <a:rPr lang="fr-FR" altLang="ko-KR" sz="2400" b="0" baseline="-25000" dirty="0">
                <a:ea typeface="ＭＳ Ｐゴシック" pitchFamily="34" charset="-128"/>
              </a:rPr>
              <a:t>s</a:t>
            </a:r>
            <a:r>
              <a:rPr lang="fr-FR" altLang="ko-KR" sz="2400" b="0" dirty="0">
                <a:ea typeface="ＭＳ Ｐゴシック" pitchFamily="34" charset="-128"/>
                <a:sym typeface="Symbol" pitchFamily="18" charset="2"/>
              </a:rPr>
              <a:t>0</a:t>
            </a:r>
            <a:r>
              <a:rPr lang="fr-FR" altLang="ko-KR" sz="2000" b="0" dirty="0">
                <a:ea typeface="ＭＳ Ｐゴシック" pitchFamily="34" charset="-128"/>
                <a:sym typeface="MT Extra" pitchFamily="18" charset="2"/>
              </a:rPr>
              <a:t> </a:t>
            </a:r>
            <a:r>
              <a:rPr lang="fr-FR" altLang="ko-KR" sz="2000" b="0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fr-FR" altLang="ko-KR" sz="2400" b="0" dirty="0">
                <a:ea typeface="ＭＳ Ｐゴシック" pitchFamily="34" charset="-128"/>
                <a:sym typeface="MT Extra" pitchFamily="18" charset="2"/>
              </a:rPr>
              <a:t> </a:t>
            </a:r>
            <a:r>
              <a:rPr lang="en-GB" altLang="ko-KR" sz="2400" b="0" dirty="0">
                <a:ea typeface="굴림" pitchFamily="34" charset="-127"/>
                <a:sym typeface="Symbol" pitchFamily="18" charset="2"/>
              </a:rPr>
              <a:t></a:t>
            </a:r>
            <a:r>
              <a:rPr lang="fr-FR" altLang="ko-KR" sz="2400" b="0" dirty="0">
                <a:ea typeface="굴림" pitchFamily="34" charset="-127"/>
                <a:sym typeface="MT Extra" pitchFamily="18" charset="2"/>
              </a:rPr>
              <a:t> </a:t>
            </a:r>
            <a:r>
              <a:rPr lang="fr-FR" altLang="ko-KR" sz="2400" b="0" dirty="0">
                <a:ea typeface="굴림" pitchFamily="34" charset="-127"/>
                <a:sym typeface="Symbol" pitchFamily="18" charset="2"/>
              </a:rPr>
              <a:t>0 </a:t>
            </a:r>
            <a:r>
              <a:rPr lang="fr-FR" altLang="ko-KR" sz="2400" b="0" dirty="0">
                <a:ea typeface="굴림" pitchFamily="34" charset="-127"/>
                <a:sym typeface="Wingdings" pitchFamily="2" charset="2"/>
              </a:rPr>
              <a:t></a:t>
            </a:r>
            <a:r>
              <a:rPr lang="fr-FR" altLang="ko-KR" sz="2000" b="0" dirty="0">
                <a:solidFill>
                  <a:srgbClr val="FF0000"/>
                </a:solidFill>
                <a:ea typeface="ＭＳ Ｐゴシック" pitchFamily="34" charset="-128"/>
                <a:sym typeface="MT Extra" pitchFamily="18" charset="2"/>
              </a:rPr>
              <a:t> </a:t>
            </a:r>
            <a:r>
              <a:rPr lang="en-GB" altLang="ko-KR" sz="2400" b="0" dirty="0" smtClean="0">
                <a:ea typeface="ＭＳ Ｐゴシック" pitchFamily="34" charset="-128"/>
                <a:sym typeface="Symbol" pitchFamily="18" charset="2"/>
              </a:rPr>
              <a:t>shifts </a:t>
            </a:r>
            <a:r>
              <a:rPr lang="en-GB" altLang="ko-KR" sz="2400" b="0" dirty="0">
                <a:ea typeface="ＭＳ Ｐゴシック" pitchFamily="34" charset="-128"/>
                <a:sym typeface="Symbol" pitchFamily="18" charset="2"/>
              </a:rPr>
              <a:t>from  =0 to  = </a:t>
            </a:r>
            <a:r>
              <a:rPr lang="en-GB" altLang="ko-KR" sz="2400" b="0" dirty="0">
                <a:ea typeface="굴림" pitchFamily="34" charset="-127"/>
                <a:sym typeface="Symbol" pitchFamily="18" charset="2"/>
              </a:rPr>
              <a:t> - </a:t>
            </a:r>
            <a:r>
              <a:rPr lang="en-GB" altLang="ko-KR" sz="2000" i="1" dirty="0" smtClean="0">
                <a:ea typeface="굴림" pitchFamily="34" charset="-127"/>
                <a:sym typeface="Symbol" pitchFamily="18" charset="2"/>
              </a:rPr>
              <a:t> </a:t>
            </a:r>
            <a:r>
              <a:rPr lang="en-GB" altLang="ko-KR" sz="2000" i="1" dirty="0">
                <a:ea typeface="굴림" pitchFamily="34" charset="-127"/>
                <a:sym typeface="Symbol" pitchFamily="18" charset="2"/>
              </a:rPr>
              <a:t>FE polarization.</a:t>
            </a:r>
            <a:endParaRPr lang="fr-FR" altLang="ko-KR" sz="2000" i="1" dirty="0">
              <a:ea typeface="굴림" pitchFamily="34" charset="-127"/>
              <a:sym typeface="Symbol" pitchFamily="18" charset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1916832"/>
            <a:ext cx="754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  <a:ea typeface="MS Mincho" pitchFamily="49" charset="-128"/>
              </a:rPr>
              <a:t>Combined Mott insulator as an electronic ferroelectric.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Boo\Photo's\Press release photo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12776"/>
            <a:ext cx="4114800" cy="344146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4462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		Ready or promising for applications:</a:t>
            </a:r>
          </a:p>
          <a:p>
            <a:r>
              <a:rPr lang="en-US" sz="2400" dirty="0" smtClean="0"/>
              <a:t>Polymers for Light Emitting </a:t>
            </a:r>
            <a:br>
              <a:rPr lang="en-US" sz="2400" dirty="0" smtClean="0"/>
            </a:br>
            <a:r>
              <a:rPr lang="en-US" sz="2400" dirty="0" smtClean="0"/>
              <a:t>or Harvesting 			&amp; Organic  Ferroelectrics</a:t>
            </a:r>
            <a:endParaRPr lang="fr-FR" sz="2400" dirty="0"/>
          </a:p>
        </p:txBody>
      </p:sp>
      <p:grpSp>
        <p:nvGrpSpPr>
          <p:cNvPr id="2" name="그룹 32"/>
          <p:cNvGrpSpPr>
            <a:grpSpLocks/>
          </p:cNvGrpSpPr>
          <p:nvPr/>
        </p:nvGrpSpPr>
        <p:grpSpPr bwMode="auto">
          <a:xfrm>
            <a:off x="4648200" y="1484784"/>
            <a:ext cx="4267200" cy="3352800"/>
            <a:chOff x="2925410" y="1274732"/>
            <a:chExt cx="5075589" cy="4086255"/>
          </a:xfrm>
        </p:grpSpPr>
        <p:pic>
          <p:nvPicPr>
            <p:cNvPr id="8" name="Picture 3" descr="epilson--TMTTF.jpg                                             00000E96&#10;sauvegarde                     B8A50424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5410" y="1274732"/>
              <a:ext cx="5075589" cy="4086255"/>
            </a:xfrm>
            <a:prstGeom prst="rect">
              <a:avLst/>
            </a:prstGeom>
            <a:noFill/>
            <a:ln w="28575">
              <a:solidFill>
                <a:srgbClr val="9E0B2B"/>
              </a:solidFill>
              <a:miter lim="800000"/>
              <a:headEnd/>
              <a:tailEnd/>
            </a:ln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324600" y="3429000"/>
              <a:ext cx="62068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ko-KR" sz="1400">
                  <a:solidFill>
                    <a:srgbClr val="9E0B2B"/>
                  </a:solidFill>
                  <a:ea typeface="굴림" pitchFamily="34" charset="-127"/>
                </a:rPr>
                <a:t>ReO</a:t>
              </a:r>
              <a:r>
                <a:rPr lang="fr-FR" altLang="ko-KR" sz="1400" baseline="-25000">
                  <a:solidFill>
                    <a:srgbClr val="9E0B2B"/>
                  </a:solidFill>
                  <a:ea typeface="굴림" pitchFamily="34" charset="-127"/>
                </a:rPr>
                <a:t>4</a:t>
              </a:r>
              <a:endParaRPr lang="fr-FR" altLang="ko-KR" sz="1400">
                <a:solidFill>
                  <a:srgbClr val="9E0B2B"/>
                </a:solidFill>
                <a:ea typeface="굴림" pitchFamily="34" charset="-127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486400" y="2895600"/>
              <a:ext cx="5902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ko-KR" sz="1400">
                  <a:solidFill>
                    <a:srgbClr val="9E0B2B"/>
                  </a:solidFill>
                  <a:ea typeface="굴림" pitchFamily="34" charset="-127"/>
                </a:rPr>
                <a:t>SbF</a:t>
              </a:r>
              <a:r>
                <a:rPr lang="fr-FR" altLang="ko-KR" sz="1400" baseline="-25000">
                  <a:solidFill>
                    <a:srgbClr val="9E0B2B"/>
                  </a:solidFill>
                  <a:ea typeface="굴림" pitchFamily="34" charset="-127"/>
                </a:rPr>
                <a:t>6</a:t>
              </a:r>
              <a:endParaRPr lang="fr-FR" altLang="ko-KR" sz="1400">
                <a:solidFill>
                  <a:srgbClr val="9E0B2B"/>
                </a:solidFill>
                <a:ea typeface="굴림" pitchFamily="34" charset="-127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681539" y="1879781"/>
              <a:ext cx="5902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ko-KR" sz="1400">
                  <a:solidFill>
                    <a:srgbClr val="9E0B2B"/>
                  </a:solidFill>
                  <a:ea typeface="굴림" pitchFamily="34" charset="-127"/>
                </a:rPr>
                <a:t>AsF</a:t>
              </a:r>
              <a:r>
                <a:rPr lang="fr-FR" altLang="ko-KR" sz="1400" baseline="-25000">
                  <a:solidFill>
                    <a:srgbClr val="9E0B2B"/>
                  </a:solidFill>
                  <a:ea typeface="굴림" pitchFamily="34" charset="-127"/>
                </a:rPr>
                <a:t>6</a:t>
              </a:r>
              <a:endParaRPr lang="fr-FR" altLang="ko-KR" sz="1400">
                <a:solidFill>
                  <a:srgbClr val="9E0B2B"/>
                </a:solidFill>
                <a:ea typeface="굴림" pitchFamily="34" charset="-127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565447" y="3733800"/>
              <a:ext cx="48122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ko-KR" sz="1400">
                  <a:solidFill>
                    <a:srgbClr val="9E0B2B"/>
                  </a:solidFill>
                  <a:ea typeface="굴림" pitchFamily="34" charset="-127"/>
                </a:rPr>
                <a:t>PF</a:t>
              </a:r>
              <a:r>
                <a:rPr lang="fr-FR" altLang="ko-KR" sz="1400" baseline="-25000">
                  <a:solidFill>
                    <a:srgbClr val="9E0B2B"/>
                  </a:solidFill>
                  <a:ea typeface="굴림" pitchFamily="34" charset="-127"/>
                </a:rPr>
                <a:t>6</a:t>
              </a:r>
              <a:endParaRPr lang="fr-FR" altLang="ko-KR" sz="1400">
                <a:solidFill>
                  <a:srgbClr val="9E0B2B"/>
                </a:solidFill>
                <a:ea typeface="굴림" pitchFamily="34" charset="-127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0" y="544522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targets: Optical, Voltage, and STM switching I</a:t>
            </a:r>
          </a:p>
          <a:p>
            <a:r>
              <a:rPr lang="en-US" sz="2400" dirty="0" smtClean="0"/>
              <a:t>n layered electronic crystals (TaS2) </a:t>
            </a:r>
            <a:br>
              <a:rPr lang="en-US" sz="2400" dirty="0" smtClean="0"/>
            </a:br>
            <a:r>
              <a:rPr lang="en-US" sz="2400" dirty="0" smtClean="0"/>
              <a:t> Ljubljana-Slovenia  ,  </a:t>
            </a:r>
            <a:r>
              <a:rPr lang="en-US" sz="2400" dirty="0" err="1" smtClean="0"/>
              <a:t>CALDES</a:t>
            </a:r>
            <a:r>
              <a:rPr lang="en-US" sz="2400" dirty="0" smtClean="0"/>
              <a:t> - </a:t>
            </a:r>
            <a:r>
              <a:rPr lang="en-US" sz="2400" dirty="0" err="1" smtClean="0"/>
              <a:t>POSTECH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7129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zh-TW" sz="2400" dirty="0">
                <a:latin typeface="Calibri" pitchFamily="34" charset="0"/>
              </a:rPr>
              <a:t>Electronic structures of </a:t>
            </a:r>
            <a:r>
              <a:rPr lang="en-US" altLang="zh-TW" sz="2400" dirty="0" smtClean="0">
                <a:latin typeface="Calibri" pitchFamily="34" charset="0"/>
              </a:rPr>
              <a:t>conjugated carbon-based systems</a:t>
            </a:r>
            <a:endParaRPr lang="en-US" altLang="zh-TW" sz="2400" dirty="0">
              <a:latin typeface="Calibri" pitchFamily="34" charset="0"/>
            </a:endParaRPr>
          </a:p>
          <a:p>
            <a:pPr marL="457200" indent="-457200">
              <a:buFontTx/>
              <a:buAutoNum type="arabicParenBoth"/>
            </a:pPr>
            <a:r>
              <a:rPr lang="en-US" altLang="zh-TW" sz="2400" dirty="0">
                <a:latin typeface="Calibri" pitchFamily="34" charset="0"/>
              </a:rPr>
              <a:t> Core </a:t>
            </a:r>
            <a:r>
              <a:rPr lang="en-US" altLang="zh-TW" sz="2400" dirty="0" smtClean="0">
                <a:latin typeface="Calibri" pitchFamily="34" charset="0"/>
              </a:rPr>
              <a:t>electrons lying deeply in energy.</a:t>
            </a:r>
            <a:endParaRPr lang="en-US" altLang="zh-TW" sz="2400" dirty="0">
              <a:latin typeface="Calibri" pitchFamily="34" charset="0"/>
            </a:endParaRPr>
          </a:p>
          <a:p>
            <a:pPr marL="457200" indent="-457200">
              <a:buFontTx/>
              <a:buAutoNum type="arabicParenBoth"/>
            </a:pPr>
            <a:r>
              <a:rPr lang="en-US" altLang="zh-TW" sz="2400" dirty="0">
                <a:latin typeface="Calibri" pitchFamily="34" charset="0"/>
              </a:rPr>
              <a:t> </a:t>
            </a:r>
            <a:r>
              <a:rPr lang="en-US" altLang="zh-TW" sz="2400" dirty="0">
                <a:latin typeface="Symbol" pitchFamily="18" charset="2"/>
              </a:rPr>
              <a:t>s</a:t>
            </a:r>
            <a:r>
              <a:rPr lang="en-US" altLang="zh-TW" sz="2400" dirty="0">
                <a:latin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</a:rPr>
              <a:t>electrons from the </a:t>
            </a:r>
            <a:r>
              <a:rPr lang="en-US" altLang="zh-TW" sz="2400" dirty="0" err="1" smtClean="0">
                <a:latin typeface="Calibri" pitchFamily="34" charset="0"/>
              </a:rPr>
              <a:t>valent</a:t>
            </a:r>
            <a:r>
              <a:rPr lang="en-US" altLang="zh-TW" sz="2400" dirty="0" smtClean="0">
                <a:latin typeface="Calibri" pitchFamily="34" charset="0"/>
              </a:rPr>
              <a:t> sp3 shell of the carbon, their </a:t>
            </a:r>
            <a:r>
              <a:rPr lang="en-US" altLang="zh-TW" sz="2400" dirty="0" err="1" smtClean="0">
                <a:latin typeface="Calibri" pitchFamily="34" charset="0"/>
              </a:rPr>
              <a:t>orbitals</a:t>
            </a:r>
            <a:r>
              <a:rPr lang="en-US" altLang="zh-TW" sz="2400" dirty="0" smtClean="0">
                <a:latin typeface="Calibri" pitchFamily="34" charset="0"/>
              </a:rPr>
              <a:t> are directed in the backbone plane and localized </a:t>
            </a:r>
            <a:r>
              <a:rPr lang="en-US" altLang="zh-TW" sz="2400" dirty="0">
                <a:latin typeface="Calibri" pitchFamily="34" charset="0"/>
              </a:rPr>
              <a:t>between two </a:t>
            </a:r>
            <a:r>
              <a:rPr lang="en-US" altLang="zh-TW" sz="2400" dirty="0" smtClean="0">
                <a:latin typeface="Calibri" pitchFamily="34" charset="0"/>
              </a:rPr>
              <a:t>adjacent atoms</a:t>
            </a:r>
            <a:r>
              <a:rPr lang="en-US" altLang="zh-TW" sz="2400" dirty="0">
                <a:latin typeface="Calibri" pitchFamily="34" charset="0"/>
              </a:rPr>
              <a:t>.</a:t>
            </a:r>
          </a:p>
          <a:p>
            <a:pPr marL="457200" indent="-457200">
              <a:buFontTx/>
              <a:buAutoNum type="arabicParenBoth"/>
            </a:pPr>
            <a:r>
              <a:rPr lang="en-US" altLang="zh-TW" sz="2400" dirty="0">
                <a:latin typeface="Calibri" pitchFamily="34" charset="0"/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altLang="zh-TW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itchFamily="34" charset="0"/>
              </a:rPr>
              <a:t>electrons, </a:t>
            </a:r>
            <a:r>
              <a:rPr lang="en-US" altLang="zh-TW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</a:rPr>
              <a:t>from the top sp3 shell , their </a:t>
            </a:r>
            <a:r>
              <a:rPr lang="en-US" altLang="zh-TW" sz="2400" dirty="0" err="1" smtClean="0">
                <a:latin typeface="Calibri" pitchFamily="34" charset="0"/>
              </a:rPr>
              <a:t>orbitals</a:t>
            </a:r>
            <a:r>
              <a:rPr lang="en-US" altLang="zh-TW" sz="2400" dirty="0" smtClean="0">
                <a:latin typeface="Calibri" pitchFamily="34" charset="0"/>
              </a:rPr>
              <a:t> are directed perpendicularly to the backbone plane, hence  delocalized </a:t>
            </a:r>
            <a:r>
              <a:rPr lang="en-US" altLang="zh-TW" sz="2400" dirty="0">
                <a:latin typeface="Calibri" pitchFamily="34" charset="0"/>
              </a:rPr>
              <a:t>over an array of atoms, </a:t>
            </a:r>
            <a:r>
              <a:rPr lang="en-US" altLang="zh-TW" sz="2400" dirty="0" smtClean="0">
                <a:latin typeface="Calibri" pitchFamily="34" charset="0"/>
              </a:rPr>
              <a:t>hence the term “</a:t>
            </a:r>
            <a:r>
              <a:rPr lang="en-US" altLang="zh-TW" sz="2400" dirty="0" smtClean="0">
                <a:latin typeface="Symbol" pitchFamily="18" charset="2"/>
              </a:rPr>
              <a:t>p-</a:t>
            </a:r>
            <a:r>
              <a:rPr lang="en-US" altLang="zh-TW" sz="2400" dirty="0" smtClean="0">
                <a:latin typeface="Calibri" pitchFamily="34" charset="0"/>
              </a:rPr>
              <a:t> conjugation”.</a:t>
            </a:r>
            <a:endParaRPr lang="en-US" altLang="zh-TW" sz="2400" dirty="0">
              <a:latin typeface="Calibri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55776" y="5301208"/>
          <a:ext cx="4830763" cy="1016000"/>
        </p:xfrm>
        <a:graphic>
          <a:graphicData uri="http://schemas.openxmlformats.org/presentationml/2006/ole">
            <p:oleObj spid="_x0000_s574466" name="CS ChemDraw Drawing" r:id="rId3" imgW="4830840" imgH="1015920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905000" y="3933056"/>
          <a:ext cx="6477000" cy="1038225"/>
        </p:xfrm>
        <a:graphic>
          <a:graphicData uri="http://schemas.openxmlformats.org/presentationml/2006/ole">
            <p:oleObj spid="_x0000_s574467" name="CS ChemDraw Drawing" r:id="rId4" imgW="4800600" imgH="769320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120680" cy="340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8" y="4221088"/>
            <a:ext cx="8820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 dirty="0" err="1"/>
              <a:t>Heeger</a:t>
            </a:r>
            <a:r>
              <a:rPr lang="en-US" sz="2400" i="0" dirty="0"/>
              <a:t>, MacDiarmid and </a:t>
            </a:r>
            <a:r>
              <a:rPr lang="en-US" sz="2400" i="0" dirty="0" err="1"/>
              <a:t>Shirakawa</a:t>
            </a:r>
            <a:r>
              <a:rPr lang="en-US" sz="2400" i="0" dirty="0"/>
              <a:t>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 dirty="0"/>
              <a:t>Nobel Prize in chemistry 2000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 dirty="0"/>
              <a:t>« for the discovery and development of electrically conducting polymers ».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 dirty="0"/>
              <a:t>Inside these noodles: </a:t>
            </a:r>
            <a:r>
              <a:rPr lang="en-US" sz="2400" i="0" dirty="0" smtClean="0"/>
              <a:t>poly-crystals of </a:t>
            </a:r>
            <a:r>
              <a:rPr lang="en-US" sz="2400" dirty="0" smtClean="0"/>
              <a:t>trans-</a:t>
            </a:r>
            <a:r>
              <a:rPr lang="en-US" sz="2400" dirty="0"/>
              <a:t>(</a:t>
            </a:r>
            <a:r>
              <a:rPr lang="en-US" sz="2400" dirty="0" smtClean="0"/>
              <a:t>CH)</a:t>
            </a:r>
            <a:r>
              <a:rPr lang="en-US" sz="2400" baseline="-25000" dirty="0" smtClean="0"/>
              <a:t>x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 dirty="0" smtClean="0">
                <a:latin typeface="+mn-lt"/>
                <a:sym typeface="Symbol" pitchFamily="18" charset="2"/>
              </a:rPr>
              <a:t>Made conducting under a heavy doping (</a:t>
            </a:r>
            <a:r>
              <a:rPr lang="en-US" sz="2400" i="0" dirty="0" err="1" smtClean="0">
                <a:latin typeface="+mn-lt"/>
                <a:sym typeface="Symbol" pitchFamily="18" charset="2"/>
              </a:rPr>
              <a:t>Y.W.</a:t>
            </a:r>
            <a:r>
              <a:rPr lang="en-US" sz="2400" i="0" dirty="0" smtClean="0">
                <a:latin typeface="+mn-lt"/>
                <a:sym typeface="Symbol" pitchFamily="18" charset="2"/>
              </a:rPr>
              <a:t> Park)</a:t>
            </a:r>
            <a:endParaRPr lang="en-US" sz="2400" i="0" dirty="0">
              <a:latin typeface="+mn-lt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133676"/>
            <a:ext cx="3203322" cy="296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760" y="1268760"/>
            <a:ext cx="212372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268760"/>
            <a:ext cx="35029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C:\Users\Serguei_2\Desktop\akag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7" y="1268760"/>
            <a:ext cx="2592289" cy="2592288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0" y="446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Helicoidal</a:t>
            </a:r>
            <a:r>
              <a:rPr lang="en-US" sz="2400" dirty="0" smtClean="0"/>
              <a:t> </a:t>
            </a:r>
            <a:r>
              <a:rPr lang="en-US" sz="2400" dirty="0" err="1" smtClean="0"/>
              <a:t>polyacethelene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3300"/>
                </a:solidFill>
              </a:rPr>
              <a:t>(</a:t>
            </a:r>
            <a:r>
              <a:rPr lang="en-US" sz="2400" dirty="0" err="1" smtClean="0">
                <a:solidFill>
                  <a:srgbClr val="003300"/>
                </a:solidFill>
              </a:rPr>
              <a:t>K.Akagi</a:t>
            </a:r>
            <a:r>
              <a:rPr lang="en-US" sz="2400" dirty="0" smtClean="0">
                <a:solidFill>
                  <a:srgbClr val="003300"/>
                </a:solidFill>
              </a:rPr>
              <a:t>, Kyoto)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F47DB"/>
                </a:solidFill>
              </a:rPr>
              <a:t>- </a:t>
            </a:r>
            <a:r>
              <a:rPr lang="en-US" sz="2400" dirty="0" smtClean="0">
                <a:solidFill>
                  <a:srgbClr val="C00000"/>
                </a:solidFill>
              </a:rPr>
              <a:t>multi-scale material</a:t>
            </a:r>
            <a:r>
              <a:rPr lang="en-US" sz="2400" dirty="0" smtClean="0">
                <a:solidFill>
                  <a:srgbClr val="EF47DB"/>
                </a:solidFill>
              </a:rPr>
              <a:t>:</a:t>
            </a:r>
          </a:p>
          <a:p>
            <a:pPr algn="ctr"/>
            <a:r>
              <a:rPr lang="en-US" sz="2400" dirty="0" smtClean="0">
                <a:solidFill>
                  <a:srgbClr val="EF47DB"/>
                </a:solidFill>
              </a:rPr>
              <a:t>cells -&gt; spirals -&gt; threads -&gt; crystalline fibers -&gt; polymer chains</a:t>
            </a:r>
          </a:p>
          <a:p>
            <a:pPr algn="ctr"/>
            <a:r>
              <a:rPr lang="en-US" sz="2400" dirty="0" smtClean="0">
                <a:solidFill>
                  <a:srgbClr val="EF47DB"/>
                </a:solidFill>
              </a:rPr>
              <a:t>-&gt; </a:t>
            </a:r>
            <a:r>
              <a:rPr lang="en-US" sz="2400" b="1" dirty="0" smtClean="0">
                <a:solidFill>
                  <a:srgbClr val="EF47DB"/>
                </a:solidFill>
                <a:latin typeface="Symbol" pitchFamily="18" charset="2"/>
              </a:rPr>
              <a:t>p</a:t>
            </a:r>
            <a:r>
              <a:rPr lang="en-US" sz="2400" dirty="0" smtClean="0">
                <a:solidFill>
                  <a:srgbClr val="EF47DB"/>
                </a:solidFill>
              </a:rPr>
              <a:t>-electrons -&gt; </a:t>
            </a:r>
            <a:r>
              <a:rPr lang="en-US" sz="2400" dirty="0" err="1" smtClean="0">
                <a:solidFill>
                  <a:srgbClr val="EF47DB"/>
                </a:solidFill>
              </a:rPr>
              <a:t>Peierls-dimerization</a:t>
            </a:r>
            <a:r>
              <a:rPr lang="en-US" sz="2400" dirty="0" smtClean="0">
                <a:solidFill>
                  <a:srgbClr val="EF47DB"/>
                </a:solidFill>
              </a:rPr>
              <a:t> -&gt; solitons -&gt; confinement</a:t>
            </a:r>
            <a:endParaRPr lang="en-US" sz="2400" dirty="0">
              <a:solidFill>
                <a:srgbClr val="EF47DB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40" y="4149080"/>
            <a:ext cx="487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avec flèche 9"/>
          <p:cNvCxnSpPr/>
          <p:nvPr/>
        </p:nvCxnSpPr>
        <p:spPr>
          <a:xfrm>
            <a:off x="3635896" y="2276872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516216" y="24928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4" idx="2"/>
          </p:cNvCxnSpPr>
          <p:nvPr/>
        </p:nvCxnSpPr>
        <p:spPr>
          <a:xfrm flipH="1">
            <a:off x="7236296" y="3897660"/>
            <a:ext cx="666328" cy="827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076056" y="5229200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5949280"/>
            <a:ext cx="4949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Realization of the Gross-</a:t>
            </a:r>
            <a:r>
              <a:rPr lang="en-US" sz="2400" dirty="0" err="1" smtClean="0"/>
              <a:t>Neveu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model from </a:t>
            </a:r>
            <a:r>
              <a:rPr lang="en-US" sz="2400" dirty="0" err="1" smtClean="0"/>
              <a:t>QFT</a:t>
            </a:r>
            <a:r>
              <a:rPr lang="en-US" sz="2400" dirty="0" smtClean="0"/>
              <a:t> and  the </a:t>
            </a:r>
            <a:r>
              <a:rPr lang="en-US" sz="2400" dirty="0" err="1" smtClean="0"/>
              <a:t>KdV</a:t>
            </a:r>
            <a:r>
              <a:rPr lang="en-US" sz="2400" dirty="0" smtClean="0"/>
              <a:t> eqs.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B3E1-4341-4C10-983B-BF42DBEB7C2C}" type="slidenum">
              <a:rPr lang="fr-FR" altLang="ko-KR" smtClean="0"/>
              <a:pPr/>
              <a:t>9</a:t>
            </a:fld>
            <a:endParaRPr lang="fr-FR" altLang="ko-KR"/>
          </a:p>
        </p:txBody>
      </p:sp>
      <p:sp>
        <p:nvSpPr>
          <p:cNvPr id="5" name="ZoneTexte 4"/>
          <p:cNvSpPr txBox="1"/>
          <p:nvPr/>
        </p:nvSpPr>
        <p:spPr>
          <a:xfrm>
            <a:off x="1" y="0"/>
            <a:ext cx="91440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400" b="0" dirty="0" smtClean="0">
                <a:ea typeface="굴림" pitchFamily="34" charset="-127"/>
                <a:sym typeface="Wingdings" pitchFamily="2" charset="2"/>
              </a:rPr>
              <a:t>Substituted polyacetylenes - Today’s great variety: </a:t>
            </a:r>
          </a:p>
          <a:p>
            <a:pPr>
              <a:lnSpc>
                <a:spcPct val="130000"/>
              </a:lnSpc>
            </a:pPr>
            <a:r>
              <a:rPr lang="en-US" altLang="ko-KR" sz="2400" b="0" dirty="0" smtClean="0">
                <a:ea typeface="굴림" pitchFamily="34" charset="-127"/>
                <a:sym typeface="Wingdings" pitchFamily="2" charset="2"/>
              </a:rPr>
              <a:t>chemistry </a:t>
            </a:r>
            <a:r>
              <a:rPr lang="en-US" altLang="ko-KR" sz="2400" dirty="0" smtClean="0">
                <a:ea typeface="굴림" pitchFamily="34" charset="-127"/>
                <a:sym typeface="Wingdings" pitchFamily="2" charset="2"/>
              </a:rPr>
              <a:t>is </a:t>
            </a:r>
            <a:r>
              <a:rPr lang="en-US" altLang="ko-KR" sz="2400" b="0" dirty="0" smtClean="0">
                <a:ea typeface="굴림" pitchFamily="34" charset="-127"/>
                <a:sym typeface="Wingdings" pitchFamily="2" charset="2"/>
              </a:rPr>
              <a:t>centered in Hong Kong, Beijing, Kyoto</a:t>
            </a:r>
            <a:endParaRPr lang="en-US" altLang="ko-KR" sz="2400" b="0" dirty="0" smtClean="0">
              <a:ea typeface="굴림" pitchFamily="34" charset="-127"/>
            </a:endParaRPr>
          </a:p>
        </p:txBody>
      </p:sp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1728986"/>
            <a:ext cx="4486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38004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932040" y="3140968"/>
            <a:ext cx="4054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Semiconductor, excitons,</a:t>
            </a:r>
            <a:br>
              <a:rPr lang="en-US" sz="2400" dirty="0" smtClean="0"/>
            </a:br>
            <a:r>
              <a:rPr lang="en-US" sz="2400" dirty="0" smtClean="0"/>
              <a:t>light emission, even Lasing !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16127</TotalTime>
  <Words>1958</Words>
  <Application>Microsoft Office PowerPoint</Application>
  <PresentationFormat>Affichage à l'écran (4:3)</PresentationFormat>
  <Paragraphs>415</Paragraphs>
  <Slides>49</Slides>
  <Notes>7</Notes>
  <HiddenSlides>2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49</vt:i4>
      </vt:variant>
    </vt:vector>
  </HeadingPairs>
  <TitlesOfParts>
    <vt:vector size="55" baseType="lpstr">
      <vt:lpstr>Thème Office</vt:lpstr>
      <vt:lpstr>CS ChemDraw Drawing</vt:lpstr>
      <vt:lpstr>Équation</vt:lpstr>
      <vt:lpstr>Acrobat Document</vt:lpstr>
      <vt:lpstr>Image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Peierls model - deformable lattice</vt:lpstr>
      <vt:lpstr>Diapositive 14</vt:lpstr>
      <vt:lpstr>Diapositive 15</vt:lpstr>
      <vt:lpstr>The organic conductor TTF-TCNQ</vt:lpstr>
      <vt:lpstr>Diapositive 17</vt:lpstr>
      <vt:lpstr>Molecular Resolution at T = 63K on TTF-TCNQ (001) surface</vt:lpstr>
      <vt:lpstr>CDW at 35.6K</vt:lpstr>
      <vt:lpstr>Diapositive 20</vt:lpstr>
      <vt:lpstr>Diapositive 21</vt:lpstr>
      <vt:lpstr>Diapositive 22</vt:lpstr>
      <vt:lpstr>Diapositive 23</vt:lpstr>
      <vt:lpstr>Diapositive 24</vt:lpstr>
      <vt:lpstr>Coulomb Interaction to cause 4kF CDW = Wigner crystal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Peierls Instability and Charge Density Waves (CDW):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Company>IPN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Brazovski</dc:creator>
  <cp:lastModifiedBy>Brazovskii</cp:lastModifiedBy>
  <cp:revision>220</cp:revision>
  <dcterms:created xsi:type="dcterms:W3CDTF">2008-06-13T17:26:07Z</dcterms:created>
  <dcterms:modified xsi:type="dcterms:W3CDTF">2021-02-22T22:04:19Z</dcterms:modified>
</cp:coreProperties>
</file>