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93" r:id="rId2"/>
    <p:sldId id="487" r:id="rId3"/>
    <p:sldId id="557" r:id="rId4"/>
    <p:sldId id="484" r:id="rId5"/>
    <p:sldId id="580" r:id="rId6"/>
    <p:sldId id="594" r:id="rId7"/>
    <p:sldId id="604" r:id="rId8"/>
    <p:sldId id="532" r:id="rId9"/>
    <p:sldId id="610" r:id="rId10"/>
    <p:sldId id="591" r:id="rId11"/>
    <p:sldId id="563" r:id="rId12"/>
    <p:sldId id="565" r:id="rId13"/>
    <p:sldId id="606" r:id="rId14"/>
    <p:sldId id="566" r:id="rId15"/>
    <p:sldId id="602" r:id="rId16"/>
    <p:sldId id="529" r:id="rId17"/>
    <p:sldId id="611" r:id="rId18"/>
    <p:sldId id="621" r:id="rId19"/>
    <p:sldId id="622" r:id="rId20"/>
    <p:sldId id="614" r:id="rId21"/>
    <p:sldId id="619" r:id="rId22"/>
    <p:sldId id="615" r:id="rId23"/>
    <p:sldId id="620" r:id="rId24"/>
    <p:sldId id="616" r:id="rId25"/>
    <p:sldId id="618" r:id="rId26"/>
    <p:sldId id="612" r:id="rId27"/>
    <p:sldId id="523" r:id="rId28"/>
    <p:sldId id="526" r:id="rId29"/>
    <p:sldId id="572" r:id="rId30"/>
    <p:sldId id="525" r:id="rId31"/>
    <p:sldId id="476" r:id="rId32"/>
    <p:sldId id="600" r:id="rId33"/>
    <p:sldId id="601" r:id="rId34"/>
    <p:sldId id="504" r:id="rId35"/>
    <p:sldId id="505" r:id="rId36"/>
    <p:sldId id="456" r:id="rId37"/>
    <p:sldId id="266" r:id="rId38"/>
    <p:sldId id="509" r:id="rId39"/>
    <p:sldId id="457" r:id="rId40"/>
    <p:sldId id="515" r:id="rId41"/>
    <p:sldId id="458" r:id="rId42"/>
    <p:sldId id="517" r:id="rId43"/>
    <p:sldId id="608" r:id="rId44"/>
    <p:sldId id="607" r:id="rId45"/>
    <p:sldId id="549" r:id="rId46"/>
    <p:sldId id="550" r:id="rId47"/>
    <p:sldId id="490" r:id="rId48"/>
    <p:sldId id="477" r:id="rId49"/>
    <p:sldId id="478" r:id="rId50"/>
    <p:sldId id="568" r:id="rId51"/>
    <p:sldId id="575" r:id="rId52"/>
    <p:sldId id="582" r:id="rId53"/>
    <p:sldId id="583" r:id="rId54"/>
    <p:sldId id="60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3344" autoAdjust="0"/>
    <p:restoredTop sz="94143" autoAdjust="0"/>
  </p:normalViewPr>
  <p:slideViewPr>
    <p:cSldViewPr>
      <p:cViewPr varScale="1">
        <p:scale>
          <a:sx n="66" d="100"/>
          <a:sy n="66" d="100"/>
        </p:scale>
        <p:origin x="-3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E59FFF27-242A-45A1-A92B-6862C5C6AF03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13AA8AB4-F785-4E46-A46E-7241EE699D40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062A33F4-9338-418A-B4D9-6858F3BFCF2D}" type="datetimeFigureOut">
              <a:rPr lang="fr-FR" altLang="ko-KR"/>
              <a:pPr/>
              <a:t>24/05/2016</a:t>
            </a:fld>
            <a:endParaRPr lang="fr-FR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DC1E2715-81DC-4813-8F14-C319E93D45FA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3D0CE-BB81-4CDB-B0C0-F37602D96DA7}" type="slidenum">
              <a:rPr lang="fr-FR" altLang="ko-KR" smtClean="0">
                <a:ea typeface="Gulim" pitchFamily="34" charset="-127"/>
              </a:rPr>
              <a:pPr>
                <a:defRPr/>
              </a:pPr>
              <a:t>4</a:t>
            </a:fld>
            <a:endParaRPr lang="fr-FR" altLang="ko-KR" smtClean="0">
              <a:ea typeface="Gulim" pitchFamily="34" charset="-127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Mismatch between the phase</a:t>
            </a:r>
            <a:endParaRPr lang="ko-KR" altLang="en-US" smtClean="0"/>
          </a:p>
        </p:txBody>
      </p:sp>
      <p:sp>
        <p:nvSpPr>
          <p:cNvPr id="1146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4371E79E-090A-46BF-A59D-6E347FFB01F0}" type="slidenum">
              <a:rPr lang="ko-KR" altLang="en-US" smtClean="0">
                <a:solidFill>
                  <a:srgbClr val="000000"/>
                </a:solidFill>
              </a:rPr>
              <a:pPr defTabSz="944563"/>
              <a:t>40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03"/>
            <a:ext cx="5028988" cy="4115692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CA1BF-5E6A-4E55-B308-E7E9471CF402}" type="slidenum">
              <a:rPr lang="fr-FR"/>
              <a:pPr/>
              <a:t>11</a:t>
            </a:fld>
            <a:endParaRPr lang="fr-F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088B2-7B13-4C25-A265-A34CFC513CB0}" type="slidenum">
              <a:rPr lang="en-US"/>
              <a:pPr/>
              <a:t>22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1FDE0-E06D-459D-97CA-506782F7CB46}" type="slidenum">
              <a:rPr lang="fr-FR" altLang="ko-KR" smtClean="0">
                <a:latin typeface="Arial" pitchFamily="34" charset="0"/>
                <a:ea typeface="Gulim" pitchFamily="34" charset="-127"/>
              </a:rPr>
              <a:pPr>
                <a:defRPr/>
              </a:pPr>
              <a:t>35</a:t>
            </a:fld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E14FD-02D5-4A9F-BE4A-80D574EE2405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7195" y="685578"/>
            <a:ext cx="5043610" cy="3427887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84" y="4341991"/>
            <a:ext cx="5027235" cy="4116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0399-B856-4D30-BB2A-B2BCF5A79E78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1BCC-B120-4755-B2DD-FF69B2FC981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E164-6CFE-4F98-81E9-3443103D88BD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60003-20ED-48B5-9D99-AD5A498E44D6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8FBED-8D6F-4501-9236-92979D1F2784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47A04-D2C3-446B-9A57-C13848E79D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6D7082-3F5F-44FE-91CF-99703AB2E56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71BD3-38DA-4C32-8548-3AE8848F53AD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A7D3-AB9C-47A3-80D4-398565752D0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5AA2A-E7F9-42A4-9723-312BA13F2058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0D28-ADE5-43CB-B7CE-55045B8262F5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B67F3-FAAA-4C41-8C99-09EF21D7CB68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4F99-FB18-48CD-AB88-DA41092992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9A56A-4235-450A-B09C-8C758E8D851C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F8A1C-5EC8-489F-B89C-8A260FE726AB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8FB5D-3E04-4801-B76C-A06A2F7981F4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DBD-A02B-4C32-BE2F-74D4F004F4F7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D07EA-7BF2-4655-8816-772DE45D1DBC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737F7-98F8-4488-91EA-5CF26DC1518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2FCC7-CEC2-4322-B8A4-44ED6A8D9C05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83B7-2D6D-4F15-B43B-732830FB2C3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BE68D-A535-4A1F-ABAF-81D15C866B77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91D2-4FA7-4668-B36E-18C21F404E08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US" altLang="ko-KR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en-US" altLang="ko-K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6D97F6B1-6F29-4502-A896-5EEBB4BCC21D}" type="datetimeFigureOut">
              <a:rPr lang="en-US" altLang="ko-KR"/>
              <a:pPr/>
              <a:t>5/24/2016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8AF9B7C1-8B0F-4F35-BF25-9F08ED6B5F0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Document_Microsoft_Office_Word_97_-_20031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.tif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08520" y="1916832"/>
            <a:ext cx="92515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Why the resent explosion of interest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optically and electronically active polymers,</a:t>
            </a:r>
            <a:endParaRPr lang="en-US" sz="2400" dirty="0" smtClean="0"/>
          </a:p>
          <a:p>
            <a:pPr algn="ctr"/>
            <a:endParaRPr lang="en-US" sz="800" dirty="0">
              <a:solidFill>
                <a:srgbClr val="CC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New ferroelectric Mott state </a:t>
            </a:r>
            <a:r>
              <a:rPr lang="en-US" sz="2400" dirty="0">
                <a:solidFill>
                  <a:srgbClr val="002060"/>
                </a:solidFill>
              </a:rPr>
              <a:t>in organic </a:t>
            </a:r>
            <a:r>
              <a:rPr lang="en-US" sz="2400" dirty="0" smtClean="0">
                <a:solidFill>
                  <a:srgbClr val="002060"/>
                </a:solidFill>
              </a:rPr>
              <a:t>conductors.</a:t>
            </a:r>
          </a:p>
          <a:p>
            <a:pPr algn="ctr"/>
            <a:endParaRPr lang="en-US" sz="800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New STM and tunneling observations in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Charge Density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Waves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high magnetic field access to spin polarized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FFLO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-like states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CDW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superconductor, and the spin-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Peiels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state.</a:t>
            </a:r>
          </a:p>
          <a:p>
            <a:pPr algn="ctr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/>
              <a:t>further new area:</a:t>
            </a:r>
          </a:p>
          <a:p>
            <a:pPr algn="ctr"/>
            <a:endParaRPr lang="en-US" sz="800" dirty="0">
              <a:solidFill>
                <a:srgbClr val="CC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Transformations of symmetry broken electronic states by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impacts of optical pumping and electrostatic  field effect doping.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Microscopic solitons/</a:t>
            </a:r>
            <a:r>
              <a:rPr lang="en-US" sz="2400" b="1" dirty="0" err="1" smtClean="0"/>
              <a:t>instantons</a:t>
            </a:r>
            <a:r>
              <a:rPr lang="en-US" sz="2400" b="1" dirty="0" smtClean="0"/>
              <a:t> </a:t>
            </a:r>
            <a:r>
              <a:rPr lang="en-US" sz="2400" b="1" dirty="0"/>
              <a:t>in </a:t>
            </a:r>
            <a:r>
              <a:rPr lang="en-US" sz="2400" b="1" dirty="0" smtClean="0"/>
              <a:t>quasi-1D </a:t>
            </a:r>
            <a:br>
              <a:rPr lang="en-US" sz="2400" b="1" dirty="0" smtClean="0"/>
            </a:br>
            <a:r>
              <a:rPr lang="en-US" sz="2400" b="1" dirty="0" smtClean="0"/>
              <a:t>electronic systems with symmetry breakings:</a:t>
            </a:r>
            <a:endParaRPr lang="en-US" sz="2400" b="1" dirty="0"/>
          </a:p>
          <a:p>
            <a:pPr algn="ctr">
              <a:spcBef>
                <a:spcPct val="50000"/>
              </a:spcBef>
            </a:pPr>
            <a:r>
              <a:rPr lang="en-US" sz="2400" dirty="0" smtClean="0"/>
              <a:t>Born </a:t>
            </a:r>
            <a:r>
              <a:rPr lang="en-US" sz="2400" dirty="0"/>
              <a:t>in theories of late 70’s, </a:t>
            </a:r>
            <a:r>
              <a:rPr lang="en-US" sz="2400" dirty="0" smtClean="0"/>
              <a:t>Guessed </a:t>
            </a:r>
            <a:r>
              <a:rPr lang="en-US" sz="2400" dirty="0"/>
              <a:t>in experiments of early </a:t>
            </a:r>
            <a:r>
              <a:rPr lang="en-US" sz="2400" dirty="0" smtClean="0"/>
              <a:t>80’s,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2400" dirty="0" smtClean="0"/>
              <a:t>Persuading observations in 2000’s, Visualization in 2010’s 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6212557" cy="332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5496" y="-27384"/>
            <a:ext cx="858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One way to build the family of solutions – diverging kinks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949280"/>
            <a:ext cx="3408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One trapped electron – </a:t>
            </a:r>
          </a:p>
          <a:p>
            <a:r>
              <a:rPr lang="en-US" sz="2200" dirty="0" smtClean="0"/>
              <a:t>stable intermediate position</a:t>
            </a:r>
            <a:endParaRPr lang="en-US" sz="22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915816" y="4581128"/>
            <a:ext cx="8640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36096" y="5982379"/>
            <a:ext cx="2957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Two trapped electrons –</a:t>
            </a:r>
          </a:p>
          <a:p>
            <a:r>
              <a:rPr lang="en-US" sz="2200" dirty="0" smtClean="0"/>
              <a:t>diverging pair of kinks</a:t>
            </a:r>
            <a:endParaRPr lang="en-US" sz="22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7236296" y="4293096"/>
            <a:ext cx="5760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28"/>
          <p:cNvGrpSpPr/>
          <p:nvPr/>
        </p:nvGrpSpPr>
        <p:grpSpPr>
          <a:xfrm>
            <a:off x="323528" y="1124744"/>
            <a:ext cx="7293127" cy="1449452"/>
            <a:chOff x="395537" y="3284984"/>
            <a:chExt cx="7293127" cy="1449452"/>
          </a:xfrm>
        </p:grpSpPr>
        <p:sp>
          <p:nvSpPr>
            <p:cNvPr id="18" name="ZoneTexte 17"/>
            <p:cNvSpPr txBox="1"/>
            <p:nvPr/>
          </p:nvSpPr>
          <p:spPr>
            <a:xfrm>
              <a:off x="7236296" y="4365104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-D</a:t>
              </a:r>
              <a:endParaRPr lang="en-US" b="1" dirty="0">
                <a:latin typeface="Symbol" pitchFamily="18" charset="2"/>
              </a:endParaRPr>
            </a:p>
          </p:txBody>
        </p:sp>
        <p:grpSp>
          <p:nvGrpSpPr>
            <p:cNvPr id="19" name="Groupe 27"/>
            <p:cNvGrpSpPr/>
            <p:nvPr/>
          </p:nvGrpSpPr>
          <p:grpSpPr>
            <a:xfrm>
              <a:off x="395537" y="3284984"/>
              <a:ext cx="7244828" cy="1305436"/>
              <a:chOff x="423516" y="3284984"/>
              <a:chExt cx="7244828" cy="1305436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5004048" y="4437112"/>
                <a:ext cx="223224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5004048" y="3861048"/>
                <a:ext cx="223224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5004048" y="3717032"/>
                <a:ext cx="22322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5004048" y="4581128"/>
                <a:ext cx="22322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5004048" y="4149080"/>
                <a:ext cx="2232248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7366658" y="39330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7341010" y="34290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Symbol" pitchFamily="18" charset="2"/>
                  </a:rPr>
                  <a:t>D</a:t>
                </a:r>
                <a:endParaRPr lang="en-US" b="1" dirty="0">
                  <a:latin typeface="Symbol" pitchFamily="18" charset="2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4572000" y="364502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b</a:t>
                </a:r>
                <a:endParaRPr lang="en-US" b="1" baseline="-250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4572000" y="4221088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-</a:t>
                </a:r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b</a:t>
                </a:r>
                <a:endParaRPr lang="en-US" b="1" baseline="-25000" dirty="0"/>
              </a:p>
            </p:txBody>
          </p:sp>
          <p:cxnSp>
            <p:nvCxnSpPr>
              <p:cNvPr id="29" name="Connecteur droit avec flèche 28"/>
              <p:cNvCxnSpPr/>
              <p:nvPr/>
            </p:nvCxnSpPr>
            <p:spPr>
              <a:xfrm>
                <a:off x="3972227" y="3645024"/>
                <a:ext cx="671781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>
                <a:stCxn id="31" idx="3"/>
              </p:cNvCxnSpPr>
              <p:nvPr/>
            </p:nvCxnSpPr>
            <p:spPr>
              <a:xfrm>
                <a:off x="3972227" y="3700483"/>
                <a:ext cx="671781" cy="5926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423516" y="3284984"/>
                <a:ext cx="3548711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Intragap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levels of </a:t>
                </a:r>
                <a:br>
                  <a:rPr lang="en-US" sz="2400" dirty="0" smtClean="0"/>
                </a:br>
                <a:r>
                  <a:rPr lang="en-US" sz="2400" dirty="0" smtClean="0"/>
                  <a:t>developing bound state</a:t>
                </a:r>
                <a:endParaRPr lang="en-US" sz="2400" dirty="0" smtClean="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0" y="475382"/>
            <a:ext cx="5724525" cy="1441450"/>
          </a:xfrm>
          <a:prstGeom prst="rect">
            <a:avLst/>
          </a:prstGeom>
          <a:solidFill>
            <a:srgbClr val="E5B9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Nature present -- </a:t>
            </a:r>
            <a:r>
              <a:rPr lang="en-US" sz="2200" dirty="0" err="1"/>
              <a:t>cis</a:t>
            </a:r>
            <a:r>
              <a:rPr lang="en-US" sz="2200" dirty="0"/>
              <a:t>-isomer of (CH)</a:t>
            </a:r>
            <a:r>
              <a:rPr lang="en-US" sz="2200" baseline="-25000" dirty="0"/>
              <a:t>x</a:t>
            </a:r>
            <a:r>
              <a:rPr lang="en-US" sz="2200" dirty="0"/>
              <a:t> : </a:t>
            </a:r>
            <a:br>
              <a:rPr lang="en-US" sz="2200" dirty="0"/>
            </a:br>
            <a:r>
              <a:rPr lang="en-US" sz="2200" dirty="0"/>
              <a:t>build-in slight </a:t>
            </a:r>
            <a:r>
              <a:rPr lang="en-US" sz="2200" dirty="0" err="1"/>
              <a:t>inequivalence</a:t>
            </a:r>
            <a:r>
              <a:rPr lang="en-US" sz="2200" dirty="0"/>
              <a:t> of bonds</a:t>
            </a:r>
            <a:br>
              <a:rPr lang="en-US" sz="2200" dirty="0"/>
            </a:br>
            <a:r>
              <a:rPr lang="en-US" sz="2200" dirty="0"/>
              <a:t>hence lifting of ground state degeneracy, </a:t>
            </a:r>
            <a:br>
              <a:rPr lang="en-US" sz="2200" dirty="0"/>
            </a:br>
            <a:r>
              <a:rPr lang="en-US" sz="2200" dirty="0"/>
              <a:t>hence confinement of solitons</a:t>
            </a:r>
            <a:endParaRPr lang="en-US" sz="2200" baseline="-25000" dirty="0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872163" y="44926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i="1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76200" y="0"/>
            <a:ext cx="9033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Effect </a:t>
            </a:r>
            <a:r>
              <a:rPr lang="en-US" sz="2400" b="1" dirty="0"/>
              <a:t>upon kinks: </a:t>
            </a:r>
            <a:r>
              <a:rPr lang="en-US" sz="2400" b="1" dirty="0" smtClean="0"/>
              <a:t>global lifting of symmetry - </a:t>
            </a:r>
            <a:r>
              <a:rPr lang="en-US" sz="2400" b="1" dirty="0"/>
              <a:t>confinement</a:t>
            </a:r>
            <a:r>
              <a:rPr lang="en-US" sz="2400" b="1" dirty="0" smtClean="0"/>
              <a:t>.  </a:t>
            </a:r>
            <a:endParaRPr lang="en-US" sz="2400" b="1" dirty="0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6372225" y="1340768"/>
            <a:ext cx="2232025" cy="1009650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227" y="733"/>
              </a:cxn>
              <a:cxn ang="0">
                <a:pos x="409" y="461"/>
              </a:cxn>
              <a:cxn ang="0">
                <a:pos x="590" y="642"/>
              </a:cxn>
              <a:cxn ang="0">
                <a:pos x="817" y="98"/>
              </a:cxn>
              <a:cxn ang="0">
                <a:pos x="817" y="53"/>
              </a:cxn>
            </a:cxnLst>
            <a:rect l="0" t="0" r="r" b="b"/>
            <a:pathLst>
              <a:path w="855" h="771">
                <a:moveTo>
                  <a:pt x="0" y="234"/>
                </a:moveTo>
                <a:cubicBezTo>
                  <a:pt x="79" y="464"/>
                  <a:pt x="159" y="695"/>
                  <a:pt x="227" y="733"/>
                </a:cubicBezTo>
                <a:cubicBezTo>
                  <a:pt x="295" y="771"/>
                  <a:pt x="349" y="476"/>
                  <a:pt x="409" y="461"/>
                </a:cubicBezTo>
                <a:cubicBezTo>
                  <a:pt x="469" y="446"/>
                  <a:pt x="522" y="702"/>
                  <a:pt x="590" y="642"/>
                </a:cubicBezTo>
                <a:cubicBezTo>
                  <a:pt x="658" y="582"/>
                  <a:pt x="779" y="196"/>
                  <a:pt x="817" y="98"/>
                </a:cubicBezTo>
                <a:cubicBezTo>
                  <a:pt x="855" y="0"/>
                  <a:pt x="836" y="26"/>
                  <a:pt x="817" y="53"/>
                </a:cubicBezTo>
              </a:path>
            </a:pathLst>
          </a:custGeom>
          <a:solidFill>
            <a:srgbClr val="FFFF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965254" y="404664"/>
            <a:ext cx="3143250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Cis</a:t>
            </a:r>
            <a:r>
              <a:rPr lang="en-US" dirty="0"/>
              <a:t>-(CH)</a:t>
            </a:r>
            <a:r>
              <a:rPr lang="en-US" baseline="-25000" dirty="0"/>
              <a:t>x</a:t>
            </a:r>
            <a:r>
              <a:rPr lang="en-US" dirty="0"/>
              <a:t> :</a:t>
            </a:r>
          </a:p>
          <a:p>
            <a:r>
              <a:rPr lang="en-US" dirty="0" err="1"/>
              <a:t>Nonsymmetric</a:t>
            </a:r>
            <a:r>
              <a:rPr lang="en-US" dirty="0"/>
              <a:t> dependence</a:t>
            </a:r>
            <a:br>
              <a:rPr lang="en-US" dirty="0"/>
            </a:br>
            <a:r>
              <a:rPr lang="en-US" dirty="0"/>
              <a:t>of GS energy on </a:t>
            </a:r>
            <a:r>
              <a:rPr lang="en-US" dirty="0" err="1"/>
              <a:t>dimerisation</a:t>
            </a:r>
            <a:endParaRPr lang="en-US" dirty="0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7021513" y="2276872"/>
            <a:ext cx="935037" cy="2873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08" y="8"/>
              </a:cxn>
              <a:cxn ang="0">
                <a:pos x="408" y="53"/>
              </a:cxn>
              <a:cxn ang="0">
                <a:pos x="0" y="53"/>
              </a:cxn>
            </a:cxnLst>
            <a:rect l="0" t="0" r="r" b="b"/>
            <a:pathLst>
              <a:path w="476" h="60">
                <a:moveTo>
                  <a:pt x="0" y="8"/>
                </a:moveTo>
                <a:cubicBezTo>
                  <a:pt x="170" y="4"/>
                  <a:pt x="340" y="0"/>
                  <a:pt x="408" y="8"/>
                </a:cubicBezTo>
                <a:cubicBezTo>
                  <a:pt x="476" y="16"/>
                  <a:pt x="476" y="46"/>
                  <a:pt x="408" y="53"/>
                </a:cubicBezTo>
                <a:cubicBezTo>
                  <a:pt x="340" y="60"/>
                  <a:pt x="68" y="53"/>
                  <a:pt x="0" y="53"/>
                </a:cubicBezTo>
              </a:path>
            </a:pathLst>
          </a:custGeom>
          <a:solidFill>
            <a:srgbClr val="FFFF00"/>
          </a:solidFill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2224" y="3044552"/>
            <a:ext cx="8456240" cy="1320552"/>
            <a:chOff x="48" y="1056"/>
            <a:chExt cx="4742" cy="1114"/>
          </a:xfrm>
        </p:grpSpPr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8" y="1056"/>
            <a:ext cx="3531" cy="1114"/>
          </p:xfrm>
          <a:graphic>
            <a:graphicData uri="http://schemas.openxmlformats.org/presentationml/2006/ole">
              <p:oleObj spid="_x0000_s317442" name="Document" r:id="rId4" imgW="5530278" imgH="1989328" progId="Word.Document.8">
                <p:embed/>
              </p:oleObj>
            </a:graphicData>
          </a:graphic>
        </p:graphicFrame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706" y="1104"/>
              <a:ext cx="1084" cy="3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0" dirty="0" err="1"/>
                <a:t>Ideal</a:t>
              </a:r>
              <a:r>
                <a:rPr lang="fr-FR" sz="2400" b="0" dirty="0"/>
                <a:t> </a:t>
              </a:r>
              <a:r>
                <a:rPr lang="fr-FR" sz="2400" b="0" dirty="0" err="1"/>
                <a:t>chain</a:t>
              </a:r>
              <a:endParaRPr lang="fr-FR" sz="24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-36512" y="19888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Confinement – the linear growth of the attraction energy while the particle diverge.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88160"/>
            <a:ext cx="3019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83568" y="5262299"/>
            <a:ext cx="4768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difference per unit length</a:t>
            </a:r>
            <a:br>
              <a:rPr lang="en-US" sz="2400" dirty="0" smtClean="0"/>
            </a:br>
            <a:r>
              <a:rPr lang="en-US" sz="2400" dirty="0" smtClean="0"/>
              <a:t>is a constant confinement force F.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e 8"/>
          <p:cNvGrpSpPr/>
          <p:nvPr/>
        </p:nvGrpSpPr>
        <p:grpSpPr>
          <a:xfrm>
            <a:off x="179512" y="2370767"/>
            <a:ext cx="9037828" cy="2858433"/>
            <a:chOff x="179512" y="2586791"/>
            <a:chExt cx="9037828" cy="2858433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586791"/>
              <a:ext cx="6649045" cy="285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6516216" y="4089267"/>
              <a:ext cx="2701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ingredient –</a:t>
              </a:r>
              <a:br>
                <a:rPr lang="en-US" sz="2400" dirty="0" smtClean="0"/>
              </a:br>
              <a:r>
                <a:rPr lang="en-US" sz="2400" dirty="0" smtClean="0"/>
                <a:t>confinement energy</a:t>
              </a:r>
              <a:endParaRPr lang="en-US" sz="2400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rot="10800000">
              <a:off x="5656711" y="3573016"/>
              <a:ext cx="990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>
            <a:off x="179512" y="33265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kinks cannot diverge far away anymore.		</a:t>
            </a:r>
          </a:p>
          <a:p>
            <a:r>
              <a:rPr lang="en-US" sz="2400" dirty="0" smtClean="0"/>
              <a:t>They form a loose bound state – a particle with the charge 2e  - the </a:t>
            </a:r>
            <a:r>
              <a:rPr lang="en-US" sz="2400" dirty="0" err="1" smtClean="0">
                <a:solidFill>
                  <a:srgbClr val="C00000"/>
                </a:solidFill>
              </a:rPr>
              <a:t>bipolaron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195736" y="1556792"/>
            <a:ext cx="259228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3046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99"/>
                </a:solidFill>
              </a:rPr>
              <a:t>Confinement of kinks pair into </a:t>
            </a:r>
            <a:r>
              <a:rPr lang="en-US" sz="2400" dirty="0" smtClean="0">
                <a:solidFill>
                  <a:srgbClr val="CC0099"/>
                </a:solidFill>
              </a:rPr>
              <a:t>2e </a:t>
            </a:r>
            <a:r>
              <a:rPr lang="en-US" sz="2400" dirty="0">
                <a:solidFill>
                  <a:srgbClr val="CC0099"/>
                </a:solidFill>
              </a:rPr>
              <a:t>charged (</a:t>
            </a:r>
            <a:r>
              <a:rPr lang="en-US" sz="2400" dirty="0" err="1">
                <a:solidFill>
                  <a:srgbClr val="CC0099"/>
                </a:solidFill>
              </a:rPr>
              <a:t>bipolaron</a:t>
            </a:r>
            <a:r>
              <a:rPr lang="en-US" sz="2400" dirty="0">
                <a:solidFill>
                  <a:srgbClr val="CC0099"/>
                </a:solidFill>
              </a:rPr>
              <a:t>) </a:t>
            </a:r>
            <a:r>
              <a:rPr lang="en-US" sz="2400" dirty="0" smtClean="0">
                <a:solidFill>
                  <a:srgbClr val="CC0099"/>
                </a:solidFill>
              </a:rPr>
              <a:t/>
            </a:r>
            <a:br>
              <a:rPr lang="en-US" sz="2400" dirty="0" smtClean="0">
                <a:solidFill>
                  <a:srgbClr val="CC0099"/>
                </a:solidFill>
              </a:rPr>
            </a:br>
            <a:r>
              <a:rPr lang="en-US" sz="2400" dirty="0" smtClean="0">
                <a:solidFill>
                  <a:srgbClr val="CC0099"/>
                </a:solidFill>
              </a:rPr>
              <a:t>or </a:t>
            </a:r>
            <a:r>
              <a:rPr lang="en-US" sz="2400" dirty="0">
                <a:solidFill>
                  <a:srgbClr val="CC0099"/>
                </a:solidFill>
              </a:rPr>
              <a:t>neutral (exciton) </a:t>
            </a:r>
            <a:r>
              <a:rPr lang="en-US" sz="2400" dirty="0" err="1">
                <a:solidFill>
                  <a:srgbClr val="CC0099"/>
                </a:solidFill>
              </a:rPr>
              <a:t>compex</a:t>
            </a:r>
            <a:r>
              <a:rPr lang="en-US" sz="2400" dirty="0" smtClean="0">
                <a:solidFill>
                  <a:srgbClr val="CC0099"/>
                </a:solidFill>
              </a:rPr>
              <a:t>.</a:t>
            </a:r>
          </a:p>
          <a:p>
            <a:endParaRPr lang="en-US" sz="2400" dirty="0">
              <a:solidFill>
                <a:srgbClr val="CC0099"/>
              </a:solidFill>
            </a:endParaRPr>
          </a:p>
          <a:p>
            <a:r>
              <a:rPr lang="en-US" sz="2400" dirty="0"/>
              <a:t>Symmetry determined picture of optical differences for </a:t>
            </a:r>
            <a:r>
              <a:rPr lang="en-US" sz="2400" dirty="0" smtClean="0"/>
              <a:t> trans- </a:t>
            </a:r>
            <a:r>
              <a:rPr lang="en-US" sz="2400" dirty="0"/>
              <a:t>and </a:t>
            </a:r>
            <a:r>
              <a:rPr lang="en-US" sz="2400" dirty="0" err="1"/>
              <a:t>cis</a:t>
            </a:r>
            <a:r>
              <a:rPr lang="en-US" sz="2400" dirty="0"/>
              <a:t>- isomers 	</a:t>
            </a:r>
            <a:r>
              <a:rPr lang="fr-FR" sz="2400" i="1" dirty="0" smtClean="0"/>
              <a:t>S</a:t>
            </a:r>
            <a:r>
              <a:rPr lang="fr-FR" sz="2400" i="1" dirty="0"/>
              <a:t>. B. and  N. </a:t>
            </a:r>
            <a:r>
              <a:rPr lang="fr-FR" sz="2400" i="1" dirty="0" smtClean="0"/>
              <a:t>K</a:t>
            </a:r>
            <a:r>
              <a:rPr lang="fr-FR" sz="2400" i="1" dirty="0" smtClean="0"/>
              <a:t>.</a:t>
            </a:r>
          </a:p>
          <a:p>
            <a:endParaRPr lang="fr-FR" sz="2400" i="1" dirty="0"/>
          </a:p>
          <a:p>
            <a:r>
              <a:rPr lang="en-US" sz="2400" dirty="0">
                <a:solidFill>
                  <a:srgbClr val="990000"/>
                </a:solidFill>
              </a:rPr>
              <a:t>Photoconductivity trans-(CH)</a:t>
            </a:r>
            <a:r>
              <a:rPr lang="en-US" sz="2400" baseline="-25000" dirty="0">
                <a:solidFill>
                  <a:srgbClr val="990000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CC3300"/>
                </a:solidFill>
              </a:rPr>
              <a:t>photoluminescence </a:t>
            </a:r>
            <a:r>
              <a:rPr lang="en-US" sz="2400" dirty="0" err="1">
                <a:solidFill>
                  <a:srgbClr val="CC3300"/>
                </a:solidFill>
              </a:rPr>
              <a:t>cis</a:t>
            </a:r>
            <a:r>
              <a:rPr lang="en-US" sz="2400" dirty="0">
                <a:solidFill>
                  <a:srgbClr val="CC3300"/>
                </a:solidFill>
              </a:rPr>
              <a:t>-(CH)</a:t>
            </a:r>
            <a:r>
              <a:rPr lang="en-US" sz="2400" baseline="-25000" dirty="0">
                <a:solidFill>
                  <a:srgbClr val="CC3300"/>
                </a:solidFill>
              </a:rPr>
              <a:t>x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also new </a:t>
            </a:r>
            <a:r>
              <a:rPr lang="en-US" sz="2400" dirty="0">
                <a:solidFill>
                  <a:schemeClr val="accent2"/>
                </a:solidFill>
              </a:rPr>
              <a:t>optical features due to hybridization of mid-gap states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76672"/>
            <a:ext cx="5715000" cy="28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724150" cy="21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7504" y="44624"/>
            <a:ext cx="869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Only luminescence of </a:t>
            </a:r>
            <a:r>
              <a:rPr lang="en-US" sz="2400" b="1" dirty="0" err="1" smtClean="0">
                <a:solidFill>
                  <a:srgbClr val="FF33CC"/>
                </a:solidFill>
              </a:rPr>
              <a:t>cis</a:t>
            </a:r>
            <a:r>
              <a:rPr lang="en-US" sz="2400" b="1" dirty="0" smtClean="0">
                <a:solidFill>
                  <a:srgbClr val="FF33CC"/>
                </a:solidFill>
              </a:rPr>
              <a:t>-(CH)x </a:t>
            </a:r>
            <a:r>
              <a:rPr lang="en-US" sz="2400" b="1" dirty="0" err="1" smtClean="0">
                <a:solidFill>
                  <a:srgbClr val="FF33CC"/>
                </a:solidFill>
              </a:rPr>
              <a:t>vs</a:t>
            </a:r>
            <a:r>
              <a:rPr lang="en-US" sz="2400" b="1" dirty="0" smtClean="0">
                <a:solidFill>
                  <a:srgbClr val="FF33CC"/>
                </a:solidFill>
              </a:rPr>
              <a:t> only photoconductivity</a:t>
            </a:r>
          </a:p>
          <a:p>
            <a:r>
              <a:rPr lang="en-US" sz="2400" b="1" dirty="0" smtClean="0">
                <a:solidFill>
                  <a:srgbClr val="FF33CC"/>
                </a:solidFill>
              </a:rPr>
              <a:t>In  trans- (CH)x </a:t>
            </a:r>
            <a:endParaRPr lang="en-US" sz="2400" b="1" dirty="0">
              <a:solidFill>
                <a:srgbClr val="FF33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56992"/>
            <a:ext cx="5839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Broad line covered by multiple phonons </a:t>
            </a:r>
            <a:br>
              <a:rPr lang="en-US" sz="2400" dirty="0" smtClean="0"/>
            </a:br>
            <a:r>
              <a:rPr lang="en-US" sz="2400" dirty="0" smtClean="0"/>
              <a:t>repetitions - vibrations of the lattice dressing </a:t>
            </a:r>
            <a:br>
              <a:rPr lang="en-US" sz="2400" dirty="0" smtClean="0"/>
            </a:br>
            <a:r>
              <a:rPr lang="en-US" sz="2400" dirty="0" smtClean="0"/>
              <a:t>of the </a:t>
            </a:r>
            <a:r>
              <a:rPr lang="en-US" sz="2400" dirty="0" err="1" smtClean="0"/>
              <a:t>selft-traped</a:t>
            </a:r>
            <a:r>
              <a:rPr lang="en-US" sz="2400" dirty="0" smtClean="0"/>
              <a:t> state </a:t>
            </a:r>
            <a:br>
              <a:rPr lang="en-US" sz="2400" dirty="0" smtClean="0"/>
            </a:br>
            <a:r>
              <a:rPr lang="en-US" dirty="0" smtClean="0"/>
              <a:t>- additional proof  of the </a:t>
            </a:r>
            <a:r>
              <a:rPr lang="en-US" dirty="0" err="1" smtClean="0"/>
              <a:t>selftrapping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012160" y="2996952"/>
            <a:ext cx="2997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data, just</a:t>
            </a:r>
            <a:br>
              <a:rPr lang="en-US" sz="2400" dirty="0" smtClean="0"/>
            </a:br>
            <a:r>
              <a:rPr lang="en-US" sz="2400" dirty="0" smtClean="0"/>
              <a:t>cleaned from phonons</a:t>
            </a:r>
            <a:endParaRPr lang="en-US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28800" y="4533900"/>
            <a:ext cx="655272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211960" y="4953000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trans-PA, T=7K, pump at 2.54eV</a:t>
            </a:r>
          </a:p>
          <a:p>
            <a:r>
              <a:rPr lang="en-US" sz="2400" dirty="0" smtClean="0">
                <a:solidFill>
                  <a:srgbClr val="FF33CC"/>
                </a:solidFill>
              </a:rPr>
              <a:t>Remnant luminescence is </a:t>
            </a:r>
            <a:br>
              <a:rPr lang="en-US" sz="2400" dirty="0" smtClean="0">
                <a:solidFill>
                  <a:srgbClr val="FF33CC"/>
                </a:solidFill>
              </a:rPr>
            </a:br>
            <a:r>
              <a:rPr lang="en-US" sz="2400" dirty="0" smtClean="0">
                <a:solidFill>
                  <a:srgbClr val="FF33CC"/>
                </a:solidFill>
              </a:rPr>
              <a:t>50 times less then that of </a:t>
            </a:r>
            <a:r>
              <a:rPr lang="en-US" sz="2400" dirty="0" err="1" smtClean="0">
                <a:solidFill>
                  <a:srgbClr val="FF33CC"/>
                </a:solidFill>
              </a:rPr>
              <a:t>cis</a:t>
            </a:r>
            <a:r>
              <a:rPr lang="en-US" sz="2400" dirty="0" smtClean="0">
                <a:solidFill>
                  <a:srgbClr val="FF33CC"/>
                </a:solidFill>
              </a:rPr>
              <a:t>-PA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24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Observation of a soliton in a 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ruly 1D physics,  </a:t>
            </a:r>
            <a:r>
              <a:rPr lang="en-US" sz="2400" i="1" dirty="0" smtClean="0"/>
              <a:t>Han </a:t>
            </a:r>
            <a:r>
              <a:rPr lang="en-US" sz="2400" i="1" dirty="0" err="1" smtClean="0"/>
              <a:t>Woong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Yeom</a:t>
            </a:r>
            <a:r>
              <a:rPr lang="en-US" sz="2400" i="1" dirty="0" smtClean="0"/>
              <a:t>, Pohang</a:t>
            </a:r>
            <a:endParaRPr lang="en-US" sz="800" i="1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The array of Indium chains at  Si 111 surface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r>
              <a:rPr lang="en-US" sz="2400" dirty="0" smtClean="0"/>
              <a:t>Ground state: 2-fold commensurate CDW,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discrete Z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symmetry of dimerization. </a:t>
            </a:r>
            <a:r>
              <a:rPr lang="en-US" sz="2400" dirty="0" smtClean="0"/>
              <a:t>Realization of the Gross-</a:t>
            </a:r>
            <a:r>
              <a:rPr lang="en-US" sz="2400" dirty="0" err="1" smtClean="0"/>
              <a:t>Neveu</a:t>
            </a:r>
            <a:r>
              <a:rPr lang="en-US" sz="2400" dirty="0" smtClean="0"/>
              <a:t> model and </a:t>
            </a:r>
            <a:r>
              <a:rPr lang="en-US" sz="2400" dirty="0" err="1" smtClean="0"/>
              <a:t>KdV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/>
              <a:t> 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5205555" cy="27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2339752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851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63"/>
          <p:cNvGrpSpPr/>
          <p:nvPr/>
        </p:nvGrpSpPr>
        <p:grpSpPr>
          <a:xfrm>
            <a:off x="251520" y="4824536"/>
            <a:ext cx="7981950" cy="1844824"/>
            <a:chOff x="251520" y="4869160"/>
            <a:chExt cx="7981950" cy="1844824"/>
          </a:xfrm>
        </p:grpSpPr>
        <p:grpSp>
          <p:nvGrpSpPr>
            <p:cNvPr id="3" name="Group 1079"/>
            <p:cNvGrpSpPr>
              <a:grpSpLocks/>
            </p:cNvGrpSpPr>
            <p:nvPr/>
          </p:nvGrpSpPr>
          <p:grpSpPr bwMode="auto">
            <a:xfrm>
              <a:off x="251520" y="4869160"/>
              <a:ext cx="7981950" cy="1844824"/>
              <a:chOff x="2241" y="7601"/>
              <a:chExt cx="12569" cy="3030"/>
            </a:xfrm>
          </p:grpSpPr>
          <p:sp>
            <p:nvSpPr>
              <p:cNvPr id="30" name="Text Box 1080"/>
              <p:cNvSpPr txBox="1">
                <a:spLocks noChangeArrowheads="1"/>
              </p:cNvSpPr>
              <p:nvPr/>
            </p:nvSpPr>
            <p:spPr bwMode="auto">
              <a:xfrm>
                <a:off x="12496" y="7601"/>
                <a:ext cx="426" cy="3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E</a:t>
                </a:r>
              </a:p>
            </p:txBody>
          </p:sp>
          <p:grpSp>
            <p:nvGrpSpPr>
              <p:cNvPr id="4" name="Group 1081"/>
              <p:cNvGrpSpPr>
                <a:grpSpLocks/>
              </p:cNvGrpSpPr>
              <p:nvPr/>
            </p:nvGrpSpPr>
            <p:grpSpPr bwMode="auto">
              <a:xfrm>
                <a:off x="2241" y="7650"/>
                <a:ext cx="12569" cy="2981"/>
                <a:chOff x="2272" y="7650"/>
                <a:chExt cx="12569" cy="2981"/>
              </a:xfrm>
            </p:grpSpPr>
            <p:sp>
              <p:nvSpPr>
                <p:cNvPr id="32" name="Line 1082"/>
                <p:cNvSpPr>
                  <a:spLocks noChangeShapeType="1"/>
                </p:cNvSpPr>
                <p:nvPr/>
              </p:nvSpPr>
              <p:spPr bwMode="auto">
                <a:xfrm>
                  <a:off x="7526" y="9431"/>
                  <a:ext cx="99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083"/>
                <p:cNvSpPr>
                  <a:spLocks noChangeShapeType="1"/>
                </p:cNvSpPr>
                <p:nvPr/>
              </p:nvSpPr>
              <p:spPr bwMode="auto">
                <a:xfrm>
                  <a:off x="2414" y="9922"/>
                  <a:ext cx="4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084"/>
                <p:cNvSpPr>
                  <a:spLocks noChangeShapeType="1"/>
                </p:cNvSpPr>
                <p:nvPr/>
              </p:nvSpPr>
              <p:spPr bwMode="auto">
                <a:xfrm>
                  <a:off x="4402" y="7650"/>
                  <a:ext cx="0" cy="22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Arc 1085"/>
                <p:cNvSpPr>
                  <a:spLocks/>
                </p:cNvSpPr>
                <p:nvPr/>
              </p:nvSpPr>
              <p:spPr bwMode="auto">
                <a:xfrm flipV="1">
                  <a:off x="4401" y="8761"/>
                  <a:ext cx="1136" cy="1162"/>
                </a:xfrm>
                <a:custGeom>
                  <a:avLst/>
                  <a:gdLst>
                    <a:gd name="T0" fmla="*/ 0 w 21600"/>
                    <a:gd name="T1" fmla="*/ 0 h 21626"/>
                    <a:gd name="T2" fmla="*/ 1136 w 21600"/>
                    <a:gd name="T3" fmla="*/ 1162 h 21626"/>
                    <a:gd name="T4" fmla="*/ 0 w 21600"/>
                    <a:gd name="T5" fmla="*/ 1161 h 2162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26"/>
                    <a:gd name="T11" fmla="*/ 21600 w 21600"/>
                    <a:gd name="T12" fmla="*/ 21626 h 216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2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</a:path>
                    <a:path w="21600" h="2162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Arc 1086"/>
                <p:cNvSpPr>
                  <a:spLocks/>
                </p:cNvSpPr>
                <p:nvPr/>
              </p:nvSpPr>
              <p:spPr bwMode="auto">
                <a:xfrm rot="5400000" flipH="1" flipV="1">
                  <a:off x="5449" y="7846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1171 w 21600"/>
                    <a:gd name="T3" fmla="*/ 993 h 21600"/>
                    <a:gd name="T4" fmla="*/ 0 w 21600"/>
                    <a:gd name="T5" fmla="*/ 9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rc 1087"/>
                <p:cNvSpPr>
                  <a:spLocks/>
                </p:cNvSpPr>
                <p:nvPr/>
              </p:nvSpPr>
              <p:spPr bwMode="auto">
                <a:xfrm flipH="1" flipV="1">
                  <a:off x="3266" y="8739"/>
                  <a:ext cx="1135" cy="1184"/>
                </a:xfrm>
                <a:custGeom>
                  <a:avLst/>
                  <a:gdLst>
                    <a:gd name="T0" fmla="*/ 0 w 21596"/>
                    <a:gd name="T1" fmla="*/ 0 h 21600"/>
                    <a:gd name="T2" fmla="*/ 1135 w 21596"/>
                    <a:gd name="T3" fmla="*/ 1162 h 21600"/>
                    <a:gd name="T4" fmla="*/ 0 w 21596"/>
                    <a:gd name="T5" fmla="*/ 1184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</a:path>
                    <a:path w="21596" h="21600" stroke="0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rc 1088"/>
                <p:cNvSpPr>
                  <a:spLocks/>
                </p:cNvSpPr>
                <p:nvPr/>
              </p:nvSpPr>
              <p:spPr bwMode="auto">
                <a:xfrm rot="16200000" flipV="1">
                  <a:off x="2183" y="7845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1171 w 21600"/>
                    <a:gd name="T3" fmla="*/ 993 h 21600"/>
                    <a:gd name="T4" fmla="*/ 0 w 21600"/>
                    <a:gd name="T5" fmla="*/ 9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89"/>
                <p:cNvSpPr>
                  <a:spLocks noChangeShapeType="1"/>
                </p:cNvSpPr>
                <p:nvPr/>
              </p:nvSpPr>
              <p:spPr bwMode="auto">
                <a:xfrm>
                  <a:off x="2840" y="8786"/>
                  <a:ext cx="298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90"/>
                <p:cNvSpPr>
                  <a:spLocks noChangeShapeType="1"/>
                </p:cNvSpPr>
                <p:nvPr/>
              </p:nvSpPr>
              <p:spPr bwMode="auto">
                <a:xfrm>
                  <a:off x="5538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091"/>
                <p:cNvSpPr>
                  <a:spLocks noChangeShapeType="1"/>
                </p:cNvSpPr>
                <p:nvPr/>
              </p:nvSpPr>
              <p:spPr bwMode="auto">
                <a:xfrm>
                  <a:off x="3266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 Box 1092"/>
                <p:cNvSpPr txBox="1">
                  <a:spLocks noChangeArrowheads="1"/>
                </p:cNvSpPr>
                <p:nvPr/>
              </p:nvSpPr>
              <p:spPr bwMode="auto">
                <a:xfrm>
                  <a:off x="2982" y="10063"/>
                  <a:ext cx="666" cy="5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-k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43" name="Text Box 1093"/>
                <p:cNvSpPr txBox="1">
                  <a:spLocks noChangeArrowheads="1"/>
                </p:cNvSpPr>
                <p:nvPr/>
              </p:nvSpPr>
              <p:spPr bwMode="auto">
                <a:xfrm>
                  <a:off x="5396" y="10106"/>
                  <a:ext cx="524" cy="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44" name="Text Box 1094"/>
                <p:cNvSpPr txBox="1">
                  <a:spLocks noChangeArrowheads="1"/>
                </p:cNvSpPr>
                <p:nvPr/>
              </p:nvSpPr>
              <p:spPr bwMode="auto">
                <a:xfrm>
                  <a:off x="4544" y="7704"/>
                  <a:ext cx="426" cy="3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E</a:t>
                  </a:r>
                </a:p>
              </p:txBody>
            </p:sp>
            <p:sp>
              <p:nvSpPr>
                <p:cNvPr id="45" name="Line 1095"/>
                <p:cNvSpPr>
                  <a:spLocks noChangeShapeType="1"/>
                </p:cNvSpPr>
                <p:nvPr/>
              </p:nvSpPr>
              <p:spPr bwMode="auto">
                <a:xfrm>
                  <a:off x="11218" y="8502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10792" y="8840"/>
                  <a:ext cx="2982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097"/>
                <p:cNvGrpSpPr>
                  <a:grpSpLocks/>
                </p:cNvGrpSpPr>
                <p:nvPr/>
              </p:nvGrpSpPr>
              <p:grpSpPr bwMode="auto">
                <a:xfrm flipH="1" flipV="1">
                  <a:off x="13618" y="7846"/>
                  <a:ext cx="1223" cy="710"/>
                  <a:chOff x="11786" y="9235"/>
                  <a:chExt cx="2929" cy="1037"/>
                </a:xfrm>
              </p:grpSpPr>
              <p:sp>
                <p:nvSpPr>
                  <p:cNvPr id="61" name="Arc 1098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1577 w 21419"/>
                      <a:gd name="T3" fmla="*/ 536 h 21600"/>
                      <a:gd name="T4" fmla="*/ 0 w 21419"/>
                      <a:gd name="T5" fmla="*/ 616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Arc 109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133 w 21589"/>
                      <a:gd name="T1" fmla="*/ 0 h 21215"/>
                      <a:gd name="T2" fmla="*/ 705 w 21589"/>
                      <a:gd name="T3" fmla="*/ 1323 h 21215"/>
                      <a:gd name="T4" fmla="*/ 0 w 21589"/>
                      <a:gd name="T5" fmla="*/ 1367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100"/>
                <p:cNvGrpSpPr>
                  <a:grpSpLocks/>
                </p:cNvGrpSpPr>
                <p:nvPr/>
              </p:nvGrpSpPr>
              <p:grpSpPr bwMode="auto">
                <a:xfrm flipV="1">
                  <a:off x="10120" y="7846"/>
                  <a:ext cx="1121" cy="733"/>
                  <a:chOff x="11786" y="9235"/>
                  <a:chExt cx="2929" cy="1037"/>
                </a:xfrm>
              </p:grpSpPr>
              <p:sp>
                <p:nvSpPr>
                  <p:cNvPr id="59" name="Arc 1101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1577 w 21419"/>
                      <a:gd name="T3" fmla="*/ 536 h 21600"/>
                      <a:gd name="T4" fmla="*/ 0 w 21419"/>
                      <a:gd name="T5" fmla="*/ 616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Arc 1102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133 w 21589"/>
                      <a:gd name="T1" fmla="*/ 0 h 21215"/>
                      <a:gd name="T2" fmla="*/ 705 w 21589"/>
                      <a:gd name="T3" fmla="*/ 1323 h 21215"/>
                      <a:gd name="T4" fmla="*/ 0 w 21589"/>
                      <a:gd name="T5" fmla="*/ 1367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" name="Text Box 1103"/>
                <p:cNvSpPr txBox="1">
                  <a:spLocks noChangeArrowheads="1"/>
                </p:cNvSpPr>
                <p:nvPr/>
              </p:nvSpPr>
              <p:spPr bwMode="auto">
                <a:xfrm>
                  <a:off x="13064" y="10118"/>
                  <a:ext cx="568" cy="4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k</a:t>
                  </a:r>
                  <a:r>
                    <a:rPr lang="it-IT" sz="1200" b="0" baseline="-25000"/>
                    <a:t>F</a:t>
                  </a:r>
                  <a:r>
                    <a:rPr lang="it-IT" sz="1200" b="0"/>
                    <a:t> </a:t>
                  </a:r>
                </a:p>
              </p:txBody>
            </p:sp>
            <p:sp>
              <p:nvSpPr>
                <p:cNvPr id="50" name="Text Box 1104"/>
                <p:cNvSpPr txBox="1">
                  <a:spLocks noChangeArrowheads="1"/>
                </p:cNvSpPr>
                <p:nvPr/>
              </p:nvSpPr>
              <p:spPr bwMode="auto">
                <a:xfrm>
                  <a:off x="11076" y="10118"/>
                  <a:ext cx="671" cy="4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-k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51" name="Text Box 1105"/>
                <p:cNvSpPr txBox="1">
                  <a:spLocks noChangeArrowheads="1"/>
                </p:cNvSpPr>
                <p:nvPr/>
              </p:nvSpPr>
              <p:spPr bwMode="auto">
                <a:xfrm>
                  <a:off x="13916" y="8556"/>
                  <a:ext cx="489" cy="4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600" dirty="0" smtClean="0"/>
                    <a:t>E</a:t>
                  </a:r>
                  <a:r>
                    <a:rPr lang="it-IT" sz="1600" baseline="-25000" dirty="0" smtClean="0"/>
                    <a:t>F</a:t>
                  </a:r>
                  <a:endParaRPr lang="it-IT" sz="1100" b="0" baseline="-25000" dirty="0"/>
                </a:p>
                <a:p>
                  <a:pPr eaLnBrk="0" hangingPunct="0"/>
                  <a:endParaRPr lang="it-IT" sz="1200" b="0" dirty="0"/>
                </a:p>
              </p:txBody>
            </p:sp>
            <p:grpSp>
              <p:nvGrpSpPr>
                <p:cNvPr id="8" name="Group 1106"/>
                <p:cNvGrpSpPr>
                  <a:grpSpLocks/>
                </p:cNvGrpSpPr>
                <p:nvPr/>
              </p:nvGrpSpPr>
              <p:grpSpPr bwMode="auto">
                <a:xfrm>
                  <a:off x="11247" y="9119"/>
                  <a:ext cx="1076" cy="897"/>
                  <a:chOff x="11241" y="9365"/>
                  <a:chExt cx="1165" cy="896"/>
                </a:xfrm>
              </p:grpSpPr>
              <p:sp>
                <p:nvSpPr>
                  <p:cNvPr id="57" name="Arc 1107"/>
                  <p:cNvSpPr>
                    <a:spLocks/>
                  </p:cNvSpPr>
                  <p:nvPr/>
                </p:nvSpPr>
                <p:spPr bwMode="auto">
                  <a:xfrm flipH="1" flipV="1">
                    <a:off x="11596" y="9561"/>
                    <a:ext cx="810" cy="700"/>
                  </a:xfrm>
                  <a:custGeom>
                    <a:avLst/>
                    <a:gdLst>
                      <a:gd name="T0" fmla="*/ 0 w 21600"/>
                      <a:gd name="T1" fmla="*/ 0 h 22380"/>
                      <a:gd name="T2" fmla="*/ 809 w 21600"/>
                      <a:gd name="T3" fmla="*/ 700 h 22380"/>
                      <a:gd name="T4" fmla="*/ 0 w 21600"/>
                      <a:gd name="T5" fmla="*/ 676 h 2238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2380"/>
                      <a:gd name="T11" fmla="*/ 21600 w 21600"/>
                      <a:gd name="T12" fmla="*/ 22380 h 223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238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</a:path>
                      <a:path w="21600" h="2238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Arc 1108"/>
                  <p:cNvSpPr>
                    <a:spLocks/>
                  </p:cNvSpPr>
                  <p:nvPr/>
                </p:nvSpPr>
                <p:spPr bwMode="auto">
                  <a:xfrm>
                    <a:off x="11241" y="9365"/>
                    <a:ext cx="360" cy="242"/>
                  </a:xfrm>
                  <a:custGeom>
                    <a:avLst/>
                    <a:gdLst>
                      <a:gd name="T0" fmla="*/ 0 w 21600"/>
                      <a:gd name="T1" fmla="*/ 0 h 23178"/>
                      <a:gd name="T2" fmla="*/ 359 w 21600"/>
                      <a:gd name="T3" fmla="*/ 242 h 23178"/>
                      <a:gd name="T4" fmla="*/ 0 w 21600"/>
                      <a:gd name="T5" fmla="*/ 226 h 2317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178"/>
                      <a:gd name="T11" fmla="*/ 21600 w 21600"/>
                      <a:gd name="T12" fmla="*/ 23178 h 2317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17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</a:path>
                      <a:path w="21600" h="2317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Arc 1110"/>
                <p:cNvSpPr>
                  <a:spLocks/>
                </p:cNvSpPr>
                <p:nvPr/>
              </p:nvSpPr>
              <p:spPr bwMode="auto">
                <a:xfrm flipV="1">
                  <a:off x="12321" y="9302"/>
                  <a:ext cx="846" cy="714"/>
                </a:xfrm>
                <a:custGeom>
                  <a:avLst/>
                  <a:gdLst>
                    <a:gd name="T0" fmla="*/ 0 w 21516"/>
                    <a:gd name="T1" fmla="*/ 0 h 21600"/>
                    <a:gd name="T2" fmla="*/ 897 w 21516"/>
                    <a:gd name="T3" fmla="*/ 659 h 21600"/>
                    <a:gd name="T4" fmla="*/ 0 w 21516"/>
                    <a:gd name="T5" fmla="*/ 723 h 21600"/>
                    <a:gd name="T6" fmla="*/ 0 60000 65536"/>
                    <a:gd name="T7" fmla="*/ 0 60000 65536"/>
                    <a:gd name="T8" fmla="*/ 0 60000 65536"/>
                    <a:gd name="T9" fmla="*/ 0 w 21516"/>
                    <a:gd name="T10" fmla="*/ 0 h 21600"/>
                    <a:gd name="T11" fmla="*/ 21516 w 215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6" h="21600" fill="none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</a:path>
                    <a:path w="21516" h="21600" stroke="0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112"/>
                <p:cNvSpPr>
                  <a:spLocks noChangeShapeType="1"/>
                </p:cNvSpPr>
                <p:nvPr/>
              </p:nvSpPr>
              <p:spPr bwMode="auto">
                <a:xfrm>
                  <a:off x="10521" y="10019"/>
                  <a:ext cx="43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12321" y="7679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114"/>
                <p:cNvSpPr>
                  <a:spLocks noChangeShapeType="1"/>
                </p:cNvSpPr>
                <p:nvPr/>
              </p:nvSpPr>
              <p:spPr bwMode="auto">
                <a:xfrm>
                  <a:off x="13581" y="8579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3" name="Arc 1108"/>
            <p:cNvSpPr>
              <a:spLocks/>
            </p:cNvSpPr>
            <p:nvPr/>
          </p:nvSpPr>
          <p:spPr bwMode="auto">
            <a:xfrm flipH="1">
              <a:off x="7164288" y="5805264"/>
              <a:ext cx="279725" cy="107806"/>
            </a:xfrm>
            <a:custGeom>
              <a:avLst/>
              <a:gdLst>
                <a:gd name="T0" fmla="*/ 0 w 21600"/>
                <a:gd name="T1" fmla="*/ 0 h 23178"/>
                <a:gd name="T2" fmla="*/ 359 w 21600"/>
                <a:gd name="T3" fmla="*/ 242 h 23178"/>
                <a:gd name="T4" fmla="*/ 0 w 21600"/>
                <a:gd name="T5" fmla="*/ 226 h 231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8"/>
                <a:gd name="T11" fmla="*/ 21600 w 21600"/>
                <a:gd name="T12" fmla="*/ 23178 h 23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6"/>
                    <a:pt x="21580" y="22652"/>
                    <a:pt x="21542" y="23178"/>
                  </a:cubicBezTo>
                </a:path>
                <a:path w="21600" h="2317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6"/>
                    <a:pt x="21580" y="22652"/>
                    <a:pt x="21542" y="2317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916832"/>
            <a:ext cx="4427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3733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355976" y="2420888"/>
            <a:ext cx="460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Excellent fitting similar to NbSe3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= 3.4 nm=9a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32040" y="3501008"/>
          <a:ext cx="3911724" cy="505395"/>
        </p:xfrm>
        <a:graphic>
          <a:graphicData uri="http://schemas.openxmlformats.org/presentationml/2006/ole">
            <p:oleObj spid="_x0000_s228354" name="Équation" r:id="rId5" imgW="1422360" imgH="20304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Hopping </a:t>
            </a:r>
            <a:r>
              <a:rPr lang="en-US" sz="2400" dirty="0" smtClean="0">
                <a:solidFill>
                  <a:srgbClr val="C00000"/>
                </a:solidFill>
              </a:rPr>
              <a:t>of  solitons’ was noticed – mobile intrinsic defect </a:t>
            </a:r>
            <a:r>
              <a:rPr lang="en-US" sz="2400" dirty="0" smtClean="0"/>
              <a:t>! </a:t>
            </a:r>
            <a:endParaRPr lang="en-US" sz="24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23928" y="27809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355976" y="328498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7308304" y="2852936"/>
          <a:ext cx="931604" cy="432048"/>
        </p:xfrm>
        <a:graphic>
          <a:graphicData uri="http://schemas.openxmlformats.org/presentationml/2006/ole">
            <p:oleObj spid="_x0000_s228355" name="Équation" r:id="rId6" imgW="558720" imgH="20304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427984" y="476672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Strong defect immobilizes 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at a below chain</a:t>
            </a:r>
            <a:endParaRPr lang="en-US" sz="28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203848" y="764704"/>
            <a:ext cx="129614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779912" y="1700808"/>
            <a:ext cx="57606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051720" y="1628800"/>
            <a:ext cx="7200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932040" y="4365104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Amplified central view</a:t>
            </a:r>
            <a:endParaRPr lang="en-US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339752" y="278092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355976" y="393305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0800" y="-27384"/>
            <a:ext cx="9093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Arrays of amplitude solitons </a:t>
            </a:r>
            <a:r>
              <a:rPr lang="en-US" sz="2400" dirty="0" smtClean="0">
                <a:solidFill>
                  <a:schemeClr val="accent2"/>
                </a:solidFill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</a:rPr>
              <a:t>Fulde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Ferrel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Lakin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Ovchinnikov</a:t>
            </a:r>
            <a:r>
              <a:rPr lang="en-US" sz="2400" dirty="0" smtClean="0">
                <a:solidFill>
                  <a:schemeClr val="accent2"/>
                </a:solidFill>
              </a:rPr>
              <a:t>) unit </a:t>
            </a:r>
            <a:r>
              <a:rPr lang="en-US" sz="2400" dirty="0">
                <a:solidFill>
                  <a:schemeClr val="accent2"/>
                </a:solidFill>
              </a:rPr>
              <a:t>for </a:t>
            </a:r>
            <a:r>
              <a:rPr lang="en-US" sz="2400" dirty="0" smtClean="0">
                <a:solidFill>
                  <a:schemeClr val="accent2"/>
                </a:solidFill>
              </a:rPr>
              <a:t>spin-polarized superconductors</a:t>
            </a:r>
            <a:endParaRPr lang="en-US" sz="2400" i="1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Unit of CDW superstructure in </a:t>
            </a:r>
            <a:r>
              <a:rPr lang="en-US" sz="2400" dirty="0" err="1">
                <a:solidFill>
                  <a:srgbClr val="003300"/>
                </a:solidFill>
              </a:rPr>
              <a:t>HMF</a:t>
            </a:r>
            <a:r>
              <a:rPr lang="en-US" sz="2400" i="1" dirty="0">
                <a:solidFill>
                  <a:srgbClr val="003300"/>
                </a:solidFill>
              </a:rPr>
              <a:t> (</a:t>
            </a:r>
            <a:r>
              <a:rPr lang="en-US" sz="2200" i="1" dirty="0">
                <a:solidFill>
                  <a:srgbClr val="003300"/>
                </a:solidFill>
              </a:rPr>
              <a:t>new experiments </a:t>
            </a:r>
            <a:r>
              <a:rPr lang="en-US" sz="2200" i="1" dirty="0" smtClean="0">
                <a:solidFill>
                  <a:srgbClr val="003300"/>
                </a:solidFill>
              </a:rPr>
              <a:t>on organics</a:t>
            </a:r>
            <a:r>
              <a:rPr lang="en-US" sz="2400" i="1" dirty="0" smtClean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Soliton lattice unit in spin-Peierls systems in </a:t>
            </a:r>
            <a:r>
              <a:rPr lang="en-US" sz="2400" dirty="0" smtClean="0">
                <a:solidFill>
                  <a:srgbClr val="003300"/>
                </a:solidFill>
              </a:rPr>
              <a:t>magnetic field</a:t>
            </a:r>
            <a:r>
              <a:rPr lang="en-US" sz="2400" i="1" dirty="0" smtClean="0">
                <a:solidFill>
                  <a:srgbClr val="003300"/>
                </a:solidFill>
              </a:rPr>
              <a:t/>
            </a:r>
            <a:br>
              <a:rPr lang="en-US" sz="2400" i="1" dirty="0" smtClean="0">
                <a:solidFill>
                  <a:srgbClr val="003300"/>
                </a:solidFill>
              </a:rPr>
            </a:br>
            <a:r>
              <a:rPr lang="en-US" sz="2400" i="1" dirty="0" smtClean="0">
                <a:solidFill>
                  <a:srgbClr val="003300"/>
                </a:solidFill>
              </a:rPr>
              <a:t>(</a:t>
            </a:r>
            <a:r>
              <a:rPr lang="en-US" sz="2400" i="1" dirty="0" err="1" smtClean="0">
                <a:solidFill>
                  <a:srgbClr val="003300"/>
                </a:solidFill>
              </a:rPr>
              <a:t>NMR</a:t>
            </a:r>
            <a:r>
              <a:rPr lang="en-US" sz="2400" i="1" dirty="0">
                <a:solidFill>
                  <a:srgbClr val="003300"/>
                </a:solidFill>
              </a:rPr>
              <a:t>, neutrons – C. </a:t>
            </a:r>
            <a:r>
              <a:rPr lang="en-US" sz="2400" i="1" dirty="0" err="1">
                <a:solidFill>
                  <a:srgbClr val="003300"/>
                </a:solidFill>
              </a:rPr>
              <a:t>Berthier</a:t>
            </a:r>
            <a:r>
              <a:rPr lang="en-US" sz="2400" i="1" dirty="0">
                <a:solidFill>
                  <a:srgbClr val="003300"/>
                </a:solidFill>
              </a:rPr>
              <a:t> et al, Grenoble; J.P. </a:t>
            </a:r>
            <a:r>
              <a:rPr lang="en-US" sz="2400" i="1" dirty="0" err="1">
                <a:solidFill>
                  <a:srgbClr val="003300"/>
                </a:solidFill>
              </a:rPr>
              <a:t>Pouget</a:t>
            </a:r>
            <a:r>
              <a:rPr lang="en-US" sz="2400" i="1" dirty="0">
                <a:solidFill>
                  <a:srgbClr val="003300"/>
                </a:solidFill>
              </a:rPr>
              <a:t> et </a:t>
            </a:r>
            <a:r>
              <a:rPr lang="en-US" sz="2400" i="1" dirty="0" smtClean="0">
                <a:solidFill>
                  <a:srgbClr val="003300"/>
                </a:solidFill>
              </a:rPr>
              <a:t>al).</a:t>
            </a:r>
            <a:endParaRPr lang="en-US" sz="2400" i="1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996633"/>
                </a:solidFill>
              </a:rPr>
              <a:t>Very new </a:t>
            </a:r>
            <a:r>
              <a:rPr lang="en-US" sz="2400" dirty="0" smtClean="0">
                <a:solidFill>
                  <a:srgbClr val="996633"/>
                </a:solidFill>
              </a:rPr>
              <a:t>(</a:t>
            </a:r>
            <a:r>
              <a:rPr lang="en-US" sz="2400" dirty="0" err="1" smtClean="0">
                <a:solidFill>
                  <a:srgbClr val="996633"/>
                </a:solidFill>
              </a:rPr>
              <a:t>Orsay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>
                <a:solidFill>
                  <a:srgbClr val="996633"/>
                </a:solidFill>
              </a:rPr>
              <a:t>– Jerome, </a:t>
            </a:r>
            <a:r>
              <a:rPr lang="en-US" sz="2400" dirty="0" err="1" smtClean="0">
                <a:solidFill>
                  <a:srgbClr val="996633"/>
                </a:solidFill>
              </a:rPr>
              <a:t>Pasquier</a:t>
            </a:r>
            <a:r>
              <a:rPr lang="en-US" sz="2400" dirty="0">
                <a:solidFill>
                  <a:srgbClr val="996633"/>
                </a:solidFill>
              </a:rPr>
              <a:t>,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S.B</a:t>
            </a:r>
            <a:r>
              <a:rPr lang="en-US" sz="2400" dirty="0" err="1" smtClean="0">
                <a:solidFill>
                  <a:srgbClr val="996633"/>
                </a:solidFill>
              </a:rPr>
              <a:t>.</a:t>
            </a:r>
            <a:r>
              <a:rPr lang="en-US" sz="2400" dirty="0" smtClean="0">
                <a:solidFill>
                  <a:srgbClr val="996633"/>
                </a:solidFill>
              </a:rPr>
              <a:t>, et al): </a:t>
            </a:r>
            <a:br>
              <a:rPr lang="en-US" sz="2400" dirty="0" smtClean="0">
                <a:solidFill>
                  <a:srgbClr val="996633"/>
                </a:solidFill>
              </a:rPr>
            </a:br>
            <a:r>
              <a:rPr lang="en-US" sz="2400" dirty="0" smtClean="0">
                <a:solidFill>
                  <a:srgbClr val="996633"/>
                </a:solidFill>
              </a:rPr>
              <a:t>Solitonic </a:t>
            </a:r>
            <a:r>
              <a:rPr lang="en-US" sz="2400" dirty="0">
                <a:solidFill>
                  <a:srgbClr val="996633"/>
                </a:solidFill>
              </a:rPr>
              <a:t>lattice as a support for superconductivity </a:t>
            </a:r>
            <a:r>
              <a:rPr lang="en-US" sz="2400" dirty="0" smtClean="0">
                <a:solidFill>
                  <a:srgbClr val="996633"/>
                </a:solidFill>
              </a:rPr>
              <a:t>near</a:t>
            </a:r>
            <a:br>
              <a:rPr lang="en-US" sz="2400" dirty="0" smtClean="0">
                <a:solidFill>
                  <a:srgbClr val="996633"/>
                </a:solidFill>
              </a:rPr>
            </a:br>
            <a:r>
              <a:rPr lang="en-US" sz="2400" dirty="0" smtClean="0">
                <a:solidFill>
                  <a:srgbClr val="996633"/>
                </a:solidFill>
              </a:rPr>
              <a:t>SDW </a:t>
            </a:r>
            <a:r>
              <a:rPr lang="en-US" sz="2400" dirty="0">
                <a:solidFill>
                  <a:srgbClr val="996633"/>
                </a:solidFill>
              </a:rPr>
              <a:t>insulator-metal transition</a:t>
            </a:r>
          </a:p>
        </p:txBody>
      </p:sp>
      <p:grpSp>
        <p:nvGrpSpPr>
          <p:cNvPr id="2" name="Groupe 7"/>
          <p:cNvGrpSpPr/>
          <p:nvPr/>
        </p:nvGrpSpPr>
        <p:grpSpPr>
          <a:xfrm>
            <a:off x="-36513" y="3068960"/>
            <a:ext cx="3671888" cy="2549525"/>
            <a:chOff x="-36513" y="3763963"/>
            <a:chExt cx="3671888" cy="2549525"/>
          </a:xfrm>
        </p:grpSpPr>
        <p:pic>
          <p:nvPicPr>
            <p:cNvPr id="15363" name="Picture 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8" y="3941787"/>
              <a:ext cx="3240087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31750" y="4854575"/>
              <a:ext cx="311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  <a:endParaRPr lang="fr-FR" dirty="0"/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1750" y="37639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endParaRPr lang="fr-FR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-36513" y="5946775"/>
              <a:ext cx="38735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-1</a:t>
              </a:r>
              <a:endParaRPr lang="fr-FR" dirty="0"/>
            </a:p>
          </p:txBody>
        </p:sp>
      </p:grp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51275" y="2924944"/>
            <a:ext cx="51133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CDW or SC under slightly supercritical Zeeman splitting.	</a:t>
            </a:r>
            <a:r>
              <a:rPr lang="en-US" sz="2200" i="1" dirty="0"/>
              <a:t>plotted</a:t>
            </a:r>
            <a:r>
              <a:rPr lang="en-US" sz="2200" dirty="0"/>
              <a:t>:</a:t>
            </a:r>
          </a:p>
          <a:p>
            <a:r>
              <a:rPr lang="en-US" sz="2200" dirty="0">
                <a:solidFill>
                  <a:schemeClr val="tx2"/>
                </a:solidFill>
              </a:rPr>
              <a:t>Solitonic lattice of the order parameter,</a:t>
            </a:r>
          </a:p>
          <a:p>
            <a:r>
              <a:rPr lang="en-US" sz="2200" dirty="0">
                <a:solidFill>
                  <a:schemeClr val="folHlink"/>
                </a:solidFill>
              </a:rPr>
              <a:t>Unpaired spins = mid-gap states density distributed near 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folHlink"/>
                </a:solidFill>
              </a:rPr>
              <a:t>the gap zeros.</a:t>
            </a:r>
          </a:p>
          <a:p>
            <a:endParaRPr lang="en-US" sz="900" dirty="0">
              <a:solidFill>
                <a:schemeClr val="folHlink"/>
              </a:solidFill>
            </a:endParaRPr>
          </a:p>
          <a:p>
            <a:r>
              <a:rPr lang="en-US" sz="2200" dirty="0"/>
              <a:t>If melted, each element becomes a particle - Amplitude Soliton = </a:t>
            </a:r>
            <a:r>
              <a:rPr lang="en-US" sz="2200" dirty="0" err="1"/>
              <a:t>Spinon</a:t>
            </a:r>
            <a:endParaRPr lang="fr-FR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Equivalent picture in Peierls systems: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charged spinless solitons introduced by </a:t>
            </a:r>
            <a:r>
              <a:rPr lang="en-US" sz="2400" dirty="0" err="1" smtClean="0">
                <a:solidFill>
                  <a:srgbClr val="C00000"/>
                </a:solidFill>
              </a:rPr>
              <a:t>dopping</a:t>
            </a:r>
            <a:r>
              <a:rPr lang="en-US" sz="2400" dirty="0" smtClean="0">
                <a:solidFill>
                  <a:srgbClr val="C00000"/>
                </a:solidFill>
              </a:rPr>
              <a:t> or field effect </a:t>
            </a:r>
          </a:p>
          <a:p>
            <a:r>
              <a:rPr lang="en-US" sz="2400" i="1" dirty="0" smtClean="0">
                <a:solidFill>
                  <a:srgbClr val="003300"/>
                </a:solidFill>
              </a:rPr>
              <a:t>SB, </a:t>
            </a:r>
            <a:r>
              <a:rPr lang="en-US" sz="2400" i="1" dirty="0" err="1" smtClean="0">
                <a:solidFill>
                  <a:srgbClr val="003300"/>
                </a:solidFill>
              </a:rPr>
              <a:t>Gordunin</a:t>
            </a:r>
            <a:r>
              <a:rPr lang="en-US" sz="2400" i="1" dirty="0" smtClean="0">
                <a:solidFill>
                  <a:srgbClr val="003300"/>
                </a:solidFill>
              </a:rPr>
              <a:t>, Kirova</a:t>
            </a:r>
            <a:endParaRPr lang="en-US" sz="2400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5725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8604250" cy="194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2348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Surfers’ hunt:	Overlapping </a:t>
            </a:r>
            <a:r>
              <a:rPr lang="en-US" sz="2400" dirty="0" err="1" smtClean="0"/>
              <a:t>soliton</a:t>
            </a:r>
            <a:r>
              <a:rPr lang="en-US" sz="2400" dirty="0" smtClean="0"/>
              <a:t> modulates sequence of waves.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Combination of charge doping and spin injection: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Soliton upon a periodic structure: two limiting regimes.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908720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Soliton</a:t>
            </a:r>
            <a:r>
              <a:rPr lang="en-US" sz="2400" dirty="0" smtClean="0"/>
              <a:t> embedded into a rare array of waves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79715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Whatever regime or </a:t>
            </a:r>
            <a:r>
              <a:rPr lang="en-US" sz="2200" dirty="0" err="1" smtClean="0"/>
              <a:t>soliton’s</a:t>
            </a:r>
            <a:r>
              <a:rPr lang="en-US" sz="2200" dirty="0" smtClean="0"/>
              <a:t> position, the array shift across </a:t>
            </a:r>
            <a:br>
              <a:rPr lang="en-US" sz="2200" dirty="0" smtClean="0"/>
            </a:br>
            <a:r>
              <a:rPr lang="en-US" sz="2200" dirty="0" smtClean="0"/>
              <a:t>the soliton is always half of the period . The soliton is topologically nontrivial but is not topologically stable. It is stable energetically accommodating the unpaired spin ½ at the split off level.</a:t>
            </a:r>
          </a:p>
          <a:p>
            <a:r>
              <a:rPr lang="en-US" sz="2200" dirty="0" smtClean="0">
                <a:solidFill>
                  <a:srgbClr val="CC0000"/>
                </a:solidFill>
              </a:rPr>
              <a:t>The charge is variable: evolves from e to zero.</a:t>
            </a:r>
          </a:p>
          <a:p>
            <a:r>
              <a:rPr lang="en-US" sz="2200" i="1" dirty="0" smtClean="0">
                <a:solidFill>
                  <a:srgbClr val="003300"/>
                </a:solidFill>
              </a:rPr>
              <a:t>SB, </a:t>
            </a:r>
            <a:r>
              <a:rPr lang="en-US" sz="2200" i="1" dirty="0" err="1" smtClean="0">
                <a:solidFill>
                  <a:srgbClr val="003300"/>
                </a:solidFill>
              </a:rPr>
              <a:t>Dzyaloshinskii</a:t>
            </a:r>
            <a:r>
              <a:rPr lang="en-US" sz="2200" i="1" dirty="0" smtClean="0">
                <a:solidFill>
                  <a:srgbClr val="003300"/>
                </a:solidFill>
              </a:rPr>
              <a:t>, Kirova</a:t>
            </a:r>
            <a:endParaRPr lang="en-US" sz="2200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upload.wikimedia.org/wikipedia/commons/thumb/b/b4/Undular_bore_Araguari_River-Brazil-USGS-bws00026.jpg/1280px-Undular_bore_Araguari_River-Brazil-USGS-bws0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160" y="-1845941"/>
            <a:ext cx="7391400" cy="4914901"/>
          </a:xfrm>
          <a:prstGeom prst="rect">
            <a:avLst/>
          </a:prstGeom>
          <a:noFill/>
        </p:spPr>
      </p:pic>
      <p:pic>
        <p:nvPicPr>
          <p:cNvPr id="118790" name="Picture 6" descr="http://extra.globo.com/noticias/mundo/1260684-ef2-ead/w976h550/01_11_ghg_mun_tsun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36912"/>
            <a:ext cx="4499992" cy="2532283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834C-22E6-4DB3-A18D-E4C6EABA2A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0" y="-1015663"/>
            <a:ext cx="1957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Tidal wave in a </a:t>
            </a:r>
            <a:br>
              <a:rPr lang="en-US" sz="2000" dirty="0" smtClean="0"/>
            </a:br>
            <a:r>
              <a:rPr lang="en-US" sz="2000" dirty="0" smtClean="0"/>
              <a:t>“small river”</a:t>
            </a:r>
          </a:p>
          <a:p>
            <a:r>
              <a:rPr lang="en-US" sz="2000" dirty="0" smtClean="0"/>
              <a:t>of Brazil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132856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Tsunami coming</a:t>
            </a:r>
            <a:endParaRPr lang="en-US" sz="20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5229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Solitons</a:t>
            </a:r>
            <a:r>
              <a:rPr lang="en-US" altLang="ko-KR" sz="2400" dirty="0">
                <a:ea typeface="Gulim" pitchFamily="34" charset="-127"/>
              </a:rPr>
              <a:t> in general : propagating isolated profiles –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ea typeface="Gulim" pitchFamily="34" charset="-127"/>
              </a:rPr>
              <a:t>from the </a:t>
            </a:r>
            <a:r>
              <a:rPr lang="en-US" altLang="ko-KR" sz="2400" dirty="0">
                <a:solidFill>
                  <a:srgbClr val="990000"/>
                </a:solidFill>
                <a:ea typeface="Gulim" pitchFamily="34" charset="-127"/>
              </a:rPr>
              <a:t>tsunami wave</a:t>
            </a:r>
            <a:r>
              <a:rPr lang="en-US" altLang="ko-KR" sz="2400" dirty="0">
                <a:ea typeface="Gulim" pitchFamily="34" charset="-127"/>
              </a:rPr>
              <a:t> (</a:t>
            </a:r>
            <a:r>
              <a:rPr lang="en-US" altLang="ko-KR" sz="2400" dirty="0" err="1">
                <a:ea typeface="Gulim" pitchFamily="34" charset="-127"/>
              </a:rPr>
              <a:t>Russel</a:t>
            </a:r>
            <a:r>
              <a:rPr lang="en-US" altLang="ko-KR" sz="2400" dirty="0">
                <a:ea typeface="Gulim" pitchFamily="34" charset="-127"/>
              </a:rPr>
              <a:t> 1834) to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solidFill>
                  <a:srgbClr val="990000"/>
                </a:solidFill>
                <a:ea typeface="Gulim" pitchFamily="34" charset="-127"/>
              </a:rPr>
              <a:t>magnetic domain walls</a:t>
            </a:r>
            <a:r>
              <a:rPr lang="en-US" altLang="ko-KR" sz="2400" dirty="0">
                <a:ea typeface="Gulim" pitchFamily="34" charset="-127"/>
              </a:rPr>
              <a:t> and to hypothetic</a:t>
            </a:r>
            <a:endParaRPr lang="en-US" altLang="ko-KR" sz="2400" i="1" dirty="0">
              <a:ea typeface="Gulim" pitchFamily="34" charset="-127"/>
            </a:endParaRPr>
          </a:p>
          <a:p>
            <a:r>
              <a:rPr lang="en-US" altLang="ko-KR" sz="2400" dirty="0" err="1">
                <a:solidFill>
                  <a:srgbClr val="990000"/>
                </a:solidFill>
                <a:ea typeface="Gulim" pitchFamily="34" charset="-127"/>
              </a:rPr>
              <a:t>holons</a:t>
            </a:r>
            <a:r>
              <a:rPr lang="en-US" altLang="ko-KR" sz="2400" dirty="0">
                <a:ea typeface="Gulim" pitchFamily="34" charset="-127"/>
              </a:rPr>
              <a:t> and </a:t>
            </a:r>
            <a:r>
              <a:rPr lang="en-US" altLang="ko-KR" sz="2400" dirty="0" err="1">
                <a:solidFill>
                  <a:srgbClr val="990000"/>
                </a:solidFill>
                <a:ea typeface="Gulim" pitchFamily="34" charset="-127"/>
              </a:rPr>
              <a:t>spinons</a:t>
            </a:r>
            <a:r>
              <a:rPr lang="en-US" altLang="ko-KR" sz="2400" dirty="0">
                <a:ea typeface="Gulim" pitchFamily="34" charset="-127"/>
              </a:rPr>
              <a:t> in strongly correlated systems</a:t>
            </a:r>
            <a:endParaRPr lang="fr-FR" altLang="ko-KR" sz="2400" dirty="0">
              <a:ea typeface="Gulim" pitchFamily="34" charset="-127"/>
            </a:endParaRPr>
          </a:p>
        </p:txBody>
      </p:sp>
      <p:pic>
        <p:nvPicPr>
          <p:cNvPr id="9" name="Picture 2" descr="http://www.freewallpaperpic.com/wp/wave/31680/mavericks-ccby-SteveJurvet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4181475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Limitation of the above cases of discrete symmetry breaking :</a:t>
            </a:r>
          </a:p>
          <a:p>
            <a:r>
              <a:rPr lang="en-US" sz="2400" dirty="0" err="1"/>
              <a:t>Solitons</a:t>
            </a:r>
            <a:r>
              <a:rPr lang="en-US" sz="2400" dirty="0"/>
              <a:t> can be created </a:t>
            </a:r>
            <a:r>
              <a:rPr lang="en-US" sz="2400" dirty="0">
                <a:solidFill>
                  <a:srgbClr val="990000"/>
                </a:solidFill>
              </a:rPr>
              <a:t>only in pairs</a:t>
            </a:r>
            <a:r>
              <a:rPr lang="en-US" sz="2400" dirty="0"/>
              <a:t>, even in 1D.</a:t>
            </a:r>
          </a:p>
          <a:p>
            <a:r>
              <a:rPr lang="en-US" sz="2400" dirty="0"/>
              <a:t>In D&gt;1 they are either </a:t>
            </a:r>
            <a:r>
              <a:rPr lang="en-US" sz="2400" dirty="0">
                <a:solidFill>
                  <a:srgbClr val="990000"/>
                </a:solidFill>
              </a:rPr>
              <a:t>permanently confined</a:t>
            </a:r>
            <a:r>
              <a:rPr lang="en-US" sz="2400" dirty="0"/>
              <a:t> in pairs </a:t>
            </a:r>
            <a:br>
              <a:rPr lang="en-US" sz="2400" dirty="0"/>
            </a:br>
            <a:r>
              <a:rPr lang="en-US" sz="2400" dirty="0"/>
              <a:t>or aggregated into macroscopic domain walls.</a:t>
            </a:r>
            <a:endParaRPr lang="fr-FR" sz="2400" dirty="0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0" y="234888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higher continuous degeneracy -</a:t>
            </a:r>
          </a:p>
          <a:p>
            <a:r>
              <a:rPr lang="en-US" sz="2400" dirty="0"/>
              <a:t>superconductors, SDWs, incommensurate CDWs -</a:t>
            </a:r>
            <a:br>
              <a:rPr lang="en-US" sz="2400" dirty="0"/>
            </a:br>
            <a:r>
              <a:rPr lang="en-US" sz="2400" dirty="0"/>
              <a:t>allows for existence and creation of isolated </a:t>
            </a:r>
            <a:r>
              <a:rPr lang="en-US" sz="2400" dirty="0" err="1"/>
              <a:t>solitons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of </a:t>
            </a:r>
            <a:r>
              <a:rPr lang="en-US" sz="2400" dirty="0">
                <a:solidFill>
                  <a:srgbClr val="990000"/>
                </a:solidFill>
              </a:rPr>
              <a:t>direct conversion of a single electron into a single </a:t>
            </a:r>
            <a:r>
              <a:rPr lang="en-US" sz="2400" dirty="0" err="1">
                <a:solidFill>
                  <a:srgbClr val="990000"/>
                </a:solidFill>
              </a:rPr>
              <a:t>soliton</a:t>
            </a:r>
            <a:r>
              <a:rPr lang="en-US" sz="2400" dirty="0"/>
              <a:t>.</a:t>
            </a:r>
            <a:endParaRPr lang="fr-FR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0" y="4077072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In 1D, a single electron becomes unstable with respect to its </a:t>
            </a:r>
            <a:r>
              <a:rPr lang="en-US" sz="2400" dirty="0" err="1"/>
              <a:t>selftrapping</a:t>
            </a:r>
            <a:r>
              <a:rPr lang="en-US" sz="2400" dirty="0"/>
              <a:t> - transformation into a </a:t>
            </a:r>
            <a:r>
              <a:rPr lang="en-US" sz="2400" dirty="0" err="1"/>
              <a:t>soliton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In D&gt;1 an undressed electron is </a:t>
            </a:r>
            <a:r>
              <a:rPr lang="en-US" sz="2400" dirty="0" err="1"/>
              <a:t>metastable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hence </a:t>
            </a:r>
            <a:r>
              <a:rPr lang="en-US" sz="2400" dirty="0">
                <a:solidFill>
                  <a:srgbClr val="990000"/>
                </a:solidFill>
              </a:rPr>
              <a:t>both particles may be observed simultaneously</a:t>
            </a:r>
            <a:endParaRPr lang="fr-FR" sz="2400" dirty="0">
              <a:solidFill>
                <a:srgbClr val="990000"/>
              </a:solidFill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1195388" y="115888"/>
            <a:ext cx="607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CASES OF CONTINUOUS DEGENERACY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1296144" cy="181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35696" y="260648"/>
            <a:ext cx="720080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John Bardeen’s Grand Unification:</a:t>
            </a:r>
          </a:p>
          <a:p>
            <a:r>
              <a:rPr lang="en-US" sz="2000" i="1" dirty="0" smtClean="0"/>
              <a:t>……</a:t>
            </a:r>
          </a:p>
          <a:p>
            <a:r>
              <a:rPr lang="en-US" sz="2000" i="1" dirty="0" smtClean="0"/>
              <a:t>1940’s 	</a:t>
            </a:r>
            <a:r>
              <a:rPr lang="en-US" sz="2000" i="1" dirty="0" smtClean="0">
                <a:sym typeface="Wingdings" pitchFamily="2" charset="2"/>
              </a:rPr>
              <a:t>		- </a:t>
            </a:r>
            <a:r>
              <a:rPr lang="en-US" sz="2000" b="1" i="1" dirty="0" smtClean="0">
                <a:sym typeface="Wingdings" pitchFamily="2" charset="2"/>
              </a:rPr>
              <a:t>transistor</a:t>
            </a:r>
            <a:r>
              <a:rPr lang="en-US" sz="2000" i="1" dirty="0" smtClean="0"/>
              <a:t> </a:t>
            </a:r>
          </a:p>
          <a:p>
            <a:r>
              <a:rPr lang="en-US" sz="2000" i="1" dirty="0" smtClean="0"/>
              <a:t>1950’s			- </a:t>
            </a:r>
            <a:r>
              <a:rPr lang="en-US" sz="2000" b="1" i="1" dirty="0" smtClean="0"/>
              <a:t>Superconductivity</a:t>
            </a:r>
          </a:p>
          <a:p>
            <a:r>
              <a:rPr lang="en-US" sz="2000" i="1" dirty="0" smtClean="0"/>
              <a:t>1976 – 30/01/1991-	- </a:t>
            </a:r>
            <a:r>
              <a:rPr lang="en-US" sz="2000" b="1" i="1" dirty="0" smtClean="0"/>
              <a:t>Charge Density Waves</a:t>
            </a:r>
            <a:endParaRPr lang="en-US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Common features of incommensurate CDWs and the superconductors: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400" b="1" dirty="0" err="1" smtClean="0">
                <a:solidFill>
                  <a:srgbClr val="002060"/>
                </a:solidFill>
              </a:rPr>
              <a:t>O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cdw</a:t>
            </a:r>
            <a:r>
              <a:rPr lang="en-US" sz="2400" dirty="0" smtClean="0">
                <a:solidFill>
                  <a:srgbClr val="002060"/>
                </a:solidFill>
              </a:rPr>
              <a:t> =</a:t>
            </a:r>
            <a:r>
              <a:rPr lang="en-US" sz="2400" dirty="0" err="1" smtClean="0">
                <a:solidFill>
                  <a:srgbClr val="002060"/>
                </a:solidFill>
              </a:rPr>
              <a:t>Acos</a:t>
            </a:r>
            <a:r>
              <a:rPr lang="en-US" sz="2400" dirty="0" smtClean="0">
                <a:solidFill>
                  <a:srgbClr val="002060"/>
                </a:solidFill>
              </a:rPr>
              <a:t>(2K</a:t>
            </a:r>
            <a:r>
              <a:rPr lang="en-US" sz="2400" baseline="-25000" dirty="0" smtClean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x+ φ) </a:t>
            </a:r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dirty="0" smtClean="0"/>
              <a:t>complex order parameters </a:t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cdw,sc</a:t>
            </a:r>
            <a:r>
              <a:rPr lang="en-US" sz="2400" b="1" baseline="-25000" dirty="0" smtClean="0"/>
              <a:t> </a:t>
            </a:r>
            <a:r>
              <a:rPr lang="en-US" sz="2400" b="1" dirty="0" smtClean="0">
                <a:sym typeface="Symbol" pitchFamily="18" charset="2"/>
              </a:rPr>
              <a:t>~ A</a:t>
            </a:r>
            <a:r>
              <a:rPr lang="en-US" sz="2400" b="1" dirty="0" smtClean="0"/>
              <a:t> exp[</a:t>
            </a:r>
            <a:r>
              <a:rPr lang="en-US" sz="2400" b="1" dirty="0" err="1" smtClean="0"/>
              <a:t>i</a:t>
            </a:r>
            <a:r>
              <a:rPr lang="en-US" sz="2400" b="1" dirty="0" smtClean="0">
                <a:sym typeface="Symbol" pitchFamily="18" charset="2"/>
              </a:rPr>
              <a:t></a:t>
            </a:r>
            <a:r>
              <a:rPr lang="en-US" sz="2400" b="1" dirty="0" smtClean="0"/>
              <a:t>]</a:t>
            </a:r>
            <a:r>
              <a:rPr lang="en-US" sz="2000" b="1" dirty="0" smtClean="0"/>
              <a:t> </a:t>
            </a:r>
          </a:p>
          <a:p>
            <a:pPr marL="342900" indent="-342900"/>
            <a:endParaRPr lang="en-US" sz="2000" b="1" dirty="0" smtClean="0"/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hence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vortices</a:t>
            </a:r>
            <a:r>
              <a:rPr lang="en-US" sz="2000" b="1" dirty="0" smtClean="0">
                <a:sym typeface="Wingdings" pitchFamily="2" charset="2"/>
              </a:rPr>
              <a:t>  </a:t>
            </a:r>
            <a:r>
              <a:rPr lang="en-US" sz="2000" dirty="0" smtClean="0">
                <a:sym typeface="Wingdings" pitchFamily="2" charset="2"/>
              </a:rPr>
              <a:t>dislocations, phase slips </a:t>
            </a:r>
            <a:r>
              <a:rPr lang="en-US" sz="2000" b="1" dirty="0" smtClean="0">
                <a:sym typeface="Wingdings" pitchFamily="2" charset="2"/>
              </a:rPr>
              <a:t> </a:t>
            </a:r>
            <a:r>
              <a:rPr lang="en-US" sz="2000" dirty="0" smtClean="0">
                <a:sym typeface="Wingdings" pitchFamily="2" charset="2"/>
              </a:rPr>
              <a:t>phase </a:t>
            </a:r>
            <a:r>
              <a:rPr lang="en-US" sz="2000" dirty="0" err="1" smtClean="0">
                <a:sym typeface="Wingdings" pitchFamily="2" charset="2"/>
              </a:rPr>
              <a:t>solitons</a:t>
            </a:r>
            <a:endParaRPr lang="en-US" sz="2000" dirty="0" smtClean="0">
              <a:sym typeface="Wingdings" pitchFamily="2" charset="2"/>
            </a:endParaRPr>
          </a:p>
          <a:p>
            <a:pPr marL="342900" indent="-342900"/>
            <a:endParaRPr lang="en-US" sz="2000" b="1" dirty="0" smtClean="0"/>
          </a:p>
          <a:p>
            <a:pPr marL="342900" indent="-342900"/>
            <a:r>
              <a:rPr lang="en-US" sz="2000" dirty="0" smtClean="0"/>
              <a:t>Similar microscopic theories: </a:t>
            </a:r>
            <a:r>
              <a:rPr lang="en-US" sz="2000" dirty="0" err="1" smtClean="0"/>
              <a:t>Peierls-Frohlich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BSC</a:t>
            </a:r>
          </a:p>
          <a:p>
            <a:pPr marL="342900" indent="-342900"/>
            <a:r>
              <a:rPr lang="en-US" sz="2000" dirty="0" smtClean="0"/>
              <a:t>Pair-breaking gaps </a:t>
            </a:r>
            <a:r>
              <a:rPr lang="en-US" sz="2000" b="1" dirty="0" smtClean="0"/>
              <a:t>2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 , hence tunneling, FFLO </a:t>
            </a:r>
            <a:r>
              <a:rPr lang="en-US" sz="2000" dirty="0" smtClean="0">
                <a:sym typeface="Wingdings" pitchFamily="2" charset="2"/>
              </a:rPr>
              <a:t> </a:t>
            </a:r>
            <a:r>
              <a:rPr lang="en-US" sz="2000" dirty="0" err="1" smtClean="0">
                <a:sym typeface="Wingdings" pitchFamily="2" charset="2"/>
              </a:rPr>
              <a:t>solitonic</a:t>
            </a:r>
            <a:r>
              <a:rPr lang="en-US" sz="2000" dirty="0" smtClean="0">
                <a:sym typeface="Wingdings" pitchFamily="2" charset="2"/>
              </a:rPr>
              <a:t> lattices</a:t>
            </a:r>
            <a:r>
              <a:rPr lang="en-US" sz="2000" dirty="0" smtClean="0"/>
              <a:t> 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Tighter links at </a:t>
            </a:r>
            <a:r>
              <a:rPr lang="en-US" sz="2000" b="1" dirty="0" smtClean="0">
                <a:solidFill>
                  <a:srgbClr val="002060"/>
                </a:solidFill>
              </a:rPr>
              <a:t>D=1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phases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cdw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sc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in conjugation:	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[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, 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x</a:t>
            </a:r>
            <a:r>
              <a:rPr lang="en-US" sz="24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]~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(x)</a:t>
            </a:r>
          </a:p>
          <a:p>
            <a:pPr marL="342900" indent="-342900"/>
            <a:endParaRPr lang="en-US" sz="8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becomes the common spin gap; broken pair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becomes 2 free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spinons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Spinons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amplitude </a:t>
            </a:r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solitons</a:t>
            </a: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82" name="Text Box 50"/>
          <p:cNvSpPr txBox="1">
            <a:spLocks noChangeArrowheads="1"/>
          </p:cNvSpPr>
          <p:nvPr/>
        </p:nvSpPr>
        <p:spPr bwMode="auto">
          <a:xfrm>
            <a:off x="0" y="4437112"/>
            <a:ext cx="9144000" cy="212365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US" sz="2200" i="0" dirty="0" smtClean="0"/>
              <a:t>Sequence </a:t>
            </a:r>
            <a:r>
              <a:rPr lang="en-US" sz="2200" i="0" dirty="0"/>
              <a:t>of </a:t>
            </a:r>
            <a:r>
              <a:rPr lang="en-US" sz="2200" i="0" dirty="0" err="1">
                <a:solidFill>
                  <a:srgbClr val="FF3300"/>
                </a:solidFill>
              </a:rPr>
              <a:t>chordus</a:t>
            </a:r>
            <a:r>
              <a:rPr lang="en-US" sz="2200" i="0" dirty="0">
                <a:solidFill>
                  <a:srgbClr val="FF3300"/>
                </a:solidFill>
              </a:rPr>
              <a:t> solitons</a:t>
            </a:r>
            <a:r>
              <a:rPr lang="en-US" sz="2200" i="0" dirty="0"/>
              <a:t> develops from bare </a:t>
            </a:r>
            <a:r>
              <a:rPr lang="el-GR" sz="2200" b="1" i="0" dirty="0">
                <a:cs typeface="Arial" pitchFamily="34" charset="0"/>
              </a:rPr>
              <a:t>θ</a:t>
            </a:r>
            <a:r>
              <a:rPr lang="en-US" sz="2200" b="1" i="0" dirty="0">
                <a:cs typeface="Arial" pitchFamily="34" charset="0"/>
              </a:rPr>
              <a:t>=0 </a:t>
            </a:r>
            <a:r>
              <a:rPr lang="en-US" sz="2200" i="0" dirty="0">
                <a:cs typeface="Arial" pitchFamily="34" charset="0"/>
              </a:rPr>
              <a:t>through </a:t>
            </a:r>
            <a:endParaRPr lang="en-US" sz="2200" i="0" dirty="0" smtClean="0">
              <a:cs typeface="Arial" pitchFamily="34" charset="0"/>
            </a:endParaRPr>
          </a:p>
          <a:p>
            <a:pPr marL="342900" indent="-342900">
              <a:buFontTx/>
              <a:buNone/>
            </a:pPr>
            <a:r>
              <a:rPr lang="en-US" sz="2200" dirty="0" smtClean="0">
                <a:cs typeface="Arial" pitchFamily="34" charset="0"/>
              </a:rPr>
              <a:t>the amplitude </a:t>
            </a:r>
            <a:r>
              <a:rPr lang="en-US" sz="2200" dirty="0" err="1" smtClean="0">
                <a:cs typeface="Arial" pitchFamily="34" charset="0"/>
              </a:rPr>
              <a:t>soliton</a:t>
            </a:r>
            <a:r>
              <a:rPr lang="en-US" sz="2200" i="0" dirty="0" smtClean="0">
                <a:cs typeface="Arial" pitchFamily="34" charset="0"/>
              </a:rPr>
              <a:t> at </a:t>
            </a:r>
            <a:r>
              <a:rPr lang="en-US" sz="2200" b="1" i="0" dirty="0">
                <a:cs typeface="Arial" pitchFamily="34" charset="0"/>
              </a:rPr>
              <a:t>2</a:t>
            </a:r>
            <a:r>
              <a:rPr lang="el-GR" sz="2200" b="1" i="0" dirty="0">
                <a:cs typeface="Arial" pitchFamily="34" charset="0"/>
              </a:rPr>
              <a:t>θ</a:t>
            </a:r>
            <a:r>
              <a:rPr lang="en-US" sz="2200" b="1" i="0" dirty="0">
                <a:cs typeface="Arial" pitchFamily="34" charset="0"/>
              </a:rPr>
              <a:t>=</a:t>
            </a:r>
            <a:r>
              <a:rPr lang="el-GR" sz="2200" b="1" i="0" dirty="0" smtClean="0">
                <a:cs typeface="Arial" pitchFamily="34" charset="0"/>
              </a:rPr>
              <a:t>π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i="0" dirty="0" smtClean="0">
                <a:cs typeface="Arial" pitchFamily="34" charset="0"/>
              </a:rPr>
              <a:t>to </a:t>
            </a:r>
            <a:r>
              <a:rPr lang="en-US" sz="2200" i="0" dirty="0">
                <a:cs typeface="Arial" pitchFamily="34" charset="0"/>
              </a:rPr>
              <a:t>the full </a:t>
            </a:r>
            <a:r>
              <a:rPr lang="en-US" sz="2200" i="0" dirty="0">
                <a:solidFill>
                  <a:schemeClr val="accent2"/>
                </a:solidFill>
                <a:cs typeface="Arial" pitchFamily="34" charset="0"/>
              </a:rPr>
              <a:t>phase slip</a:t>
            </a:r>
            <a:r>
              <a:rPr lang="en-US" sz="2200" i="0" dirty="0">
                <a:cs typeface="Arial" pitchFamily="34" charset="0"/>
              </a:rPr>
              <a:t> </a:t>
            </a:r>
            <a:r>
              <a:rPr lang="en-US" sz="2200" b="1" i="0" dirty="0"/>
              <a:t>2</a:t>
            </a:r>
            <a:r>
              <a:rPr lang="el-GR" sz="2200" b="1" i="0" dirty="0"/>
              <a:t>θ</a:t>
            </a:r>
            <a:r>
              <a:rPr lang="en-US" sz="2200" b="1" i="0" dirty="0"/>
              <a:t>=2</a:t>
            </a:r>
            <a:r>
              <a:rPr lang="el-GR" sz="2200" b="1" i="0" dirty="0"/>
              <a:t>π</a:t>
            </a:r>
            <a:r>
              <a:rPr lang="en-US" sz="2200" i="0" dirty="0"/>
              <a:t>. </a:t>
            </a:r>
            <a:endParaRPr lang="en-US" sz="2200" i="0" dirty="0" smtClean="0"/>
          </a:p>
          <a:p>
            <a:pPr marL="342900" indent="-342900">
              <a:buFontTx/>
              <a:buNone/>
            </a:pPr>
            <a:r>
              <a:rPr lang="en-US" sz="2200" dirty="0" smtClean="0"/>
              <a:t>Intra-</a:t>
            </a:r>
            <a:r>
              <a:rPr lang="en-US" sz="2200" i="0" dirty="0" smtClean="0"/>
              <a:t>gap split-off state E evolves </a:t>
            </a:r>
            <a:r>
              <a:rPr lang="en-US" sz="2200" i="0" dirty="0"/>
              <a:t>from  </a:t>
            </a:r>
            <a:r>
              <a:rPr lang="en-US" sz="2200" b="1" i="0" dirty="0">
                <a:sym typeface="Symbol" pitchFamily="18" charset="2"/>
              </a:rPr>
              <a:t></a:t>
            </a:r>
            <a:r>
              <a:rPr lang="en-US" sz="2200" b="1" i="0" baseline="-25000" dirty="0">
                <a:sym typeface="Symbol" pitchFamily="18" charset="2"/>
              </a:rPr>
              <a:t>0</a:t>
            </a:r>
            <a:r>
              <a:rPr lang="en-US" sz="2200" i="0" dirty="0"/>
              <a:t> to </a:t>
            </a:r>
            <a:r>
              <a:rPr lang="en-US" sz="2200" b="1" i="0" dirty="0"/>
              <a:t>-</a:t>
            </a:r>
            <a:r>
              <a:rPr lang="en-US" sz="2200" b="1" i="0" dirty="0">
                <a:sym typeface="Symbol" pitchFamily="18" charset="2"/>
              </a:rPr>
              <a:t></a:t>
            </a:r>
            <a:r>
              <a:rPr lang="en-US" sz="2200" b="1" i="0" baseline="-25000" dirty="0">
                <a:sym typeface="Symbol" pitchFamily="18" charset="2"/>
              </a:rPr>
              <a:t>0</a:t>
            </a:r>
            <a:r>
              <a:rPr lang="en-US" sz="2200" i="0" dirty="0">
                <a:sym typeface="Symbol" pitchFamily="18" charset="2"/>
              </a:rPr>
              <a:t> providing spectral flow </a:t>
            </a:r>
            <a:r>
              <a:rPr lang="en-US" sz="2200" i="0" dirty="0" smtClean="0">
                <a:sym typeface="Symbol" pitchFamily="18" charset="2"/>
              </a:rPr>
              <a:t>across the gap together with the electrons’ conversion.</a:t>
            </a:r>
          </a:p>
          <a:p>
            <a:pPr marL="342900" indent="-342900"/>
            <a:r>
              <a:rPr lang="en-GB" altLang="ko-KR" sz="2200" dirty="0" err="1" smtClean="0">
                <a:ea typeface="Gulim" pitchFamily="34" charset="-127"/>
                <a:sym typeface="Symbol" pitchFamily="18" charset="2"/>
              </a:rPr>
              <a:t>V</a:t>
            </a:r>
            <a:r>
              <a:rPr lang="en-GB" altLang="ko-KR" sz="2200" baseline="-25000" dirty="0" err="1" smtClean="0">
                <a:ea typeface="Gulim" pitchFamily="34" charset="-127"/>
                <a:sym typeface="Symbol" pitchFamily="18" charset="2"/>
              </a:rPr>
              <a:t>n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(</a:t>
            </a:r>
            <a:r>
              <a:rPr lang="en-GB" altLang="ko-KR" sz="2200" dirty="0" smtClean="0">
                <a:ea typeface="Gulim" pitchFamily="34" charset="-127"/>
              </a:rPr>
              <a:t>) - </a:t>
            </a:r>
            <a:r>
              <a:rPr lang="en-GB" altLang="ko-KR" sz="2200" dirty="0" err="1" smtClean="0">
                <a:ea typeface="Gulim" pitchFamily="34" charset="-127"/>
                <a:sym typeface="Symbol" pitchFamily="18" charset="2"/>
              </a:rPr>
              <a:t>selftrapping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 branches of the total energy </a:t>
            </a:r>
            <a:r>
              <a:rPr lang="en-GB" altLang="ko-KR" sz="2200" dirty="0" smtClean="0">
                <a:ea typeface="Gulim" pitchFamily="34" charset="-127"/>
              </a:rPr>
              <a:t>for </a:t>
            </a:r>
            <a:r>
              <a:rPr lang="en-GB" altLang="ko-KR" sz="2200" dirty="0" err="1" smtClean="0">
                <a:ea typeface="Gulim" pitchFamily="34" charset="-127"/>
              </a:rPr>
              <a:t>chordus</a:t>
            </a:r>
            <a:r>
              <a:rPr lang="en-GB" altLang="ko-KR" sz="2200" dirty="0" smtClean="0">
                <a:ea typeface="Gulim" pitchFamily="34" charset="-127"/>
              </a:rPr>
              <a:t> solitons</a:t>
            </a:r>
            <a:r>
              <a:rPr lang="en-GB" altLang="ko-KR" sz="22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GB" altLang="ko-KR" sz="2200" dirty="0" smtClean="0">
                <a:ea typeface="Gulim" pitchFamily="34" charset="-127"/>
              </a:rPr>
              <a:t>with         </a:t>
            </a:r>
          </a:p>
          <a:p>
            <a:pPr marL="342900" indent="-342900"/>
            <a:r>
              <a:rPr lang="en-GB" altLang="ko-KR" sz="2200" dirty="0" smtClean="0">
                <a:ea typeface="Gulim" pitchFamily="34" charset="-127"/>
              </a:rPr>
              <a:t>           the intragap state fillings</a:t>
            </a:r>
            <a:r>
              <a:rPr lang="en-GB" altLang="ko-KR" sz="2200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  n =1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 </a:t>
            </a:r>
            <a:r>
              <a:rPr lang="en-GB" altLang="ko-KR" sz="2200" dirty="0" smtClean="0">
                <a:solidFill>
                  <a:srgbClr val="336600"/>
                </a:solidFill>
                <a:ea typeface="Gulim" pitchFamily="34" charset="-127"/>
                <a:sym typeface="Symbol" pitchFamily="18" charset="2"/>
              </a:rPr>
              <a:t>and n=2.</a:t>
            </a:r>
            <a:endParaRPr lang="en-GB" altLang="ko-KR" sz="2200" dirty="0" smtClean="0">
              <a:ea typeface="Gulim" pitchFamily="34" charset="-127"/>
              <a:sym typeface="Symbol" pitchFamily="18" charset="2"/>
            </a:endParaRPr>
          </a:p>
        </p:txBody>
      </p:sp>
      <p:graphicFrame>
        <p:nvGraphicFramePr>
          <p:cNvPr id="172083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9474" name="Equation" r:id="rId4" imgW="114120" imgH="2156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alibri"/>
              </a:rPr>
              <a:t>Continuous symmetries. The </a:t>
            </a:r>
            <a:r>
              <a:rPr lang="en-US" sz="2400" b="1" dirty="0" err="1" smtClean="0">
                <a:solidFill>
                  <a:srgbClr val="002060"/>
                </a:solidFill>
                <a:latin typeface="Calibri"/>
              </a:rPr>
              <a:t>Instanton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Solitons are stable energetically but not topologically.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Special significance: allowance for a direct transformation of one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electron  into one soliton.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</a:rPr>
              <a:t> (Only 2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  <a:sym typeface="Wingdings" pitchFamily="2" charset="2"/>
              </a:rPr>
              <a:t>2 allowed for dimerization kinks)</a:t>
            </a:r>
            <a:endParaRPr lang="en-US" sz="2400" i="1" dirty="0">
              <a:solidFill>
                <a:srgbClr val="C00000"/>
              </a:solidFill>
              <a:latin typeface="Calibri"/>
              <a:sym typeface="Wingdings" pitchFamily="2" charset="2"/>
            </a:endParaRPr>
          </a:p>
        </p:txBody>
      </p:sp>
      <p:grpSp>
        <p:nvGrpSpPr>
          <p:cNvPr id="2" name="Groupe 14"/>
          <p:cNvGrpSpPr/>
          <p:nvPr/>
        </p:nvGrpSpPr>
        <p:grpSpPr>
          <a:xfrm>
            <a:off x="323528" y="1628800"/>
            <a:ext cx="2648831" cy="2664470"/>
            <a:chOff x="34925" y="44450"/>
            <a:chExt cx="3097213" cy="3060700"/>
          </a:xfrm>
        </p:grpSpPr>
        <p:grpSp>
          <p:nvGrpSpPr>
            <p:cNvPr id="3" name="Group 323"/>
            <p:cNvGrpSpPr>
              <a:grpSpLocks/>
            </p:cNvGrpSpPr>
            <p:nvPr/>
          </p:nvGrpSpPr>
          <p:grpSpPr bwMode="auto">
            <a:xfrm>
              <a:off x="34925" y="44450"/>
              <a:ext cx="3097213" cy="3060700"/>
              <a:chOff x="22" y="28"/>
              <a:chExt cx="1951" cy="1928"/>
            </a:xfrm>
          </p:grpSpPr>
          <p:sp>
            <p:nvSpPr>
              <p:cNvPr id="20" name="AutoShape 324"/>
              <p:cNvSpPr>
                <a:spLocks noChangeAspect="1" noChangeArrowheads="1" noTextEdit="1"/>
              </p:cNvSpPr>
              <p:nvPr/>
            </p:nvSpPr>
            <p:spPr bwMode="auto">
              <a:xfrm>
                <a:off x="22" y="28"/>
                <a:ext cx="1951" cy="19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25"/>
              <p:cNvGrpSpPr>
                <a:grpSpLocks/>
              </p:cNvGrpSpPr>
              <p:nvPr/>
            </p:nvGrpSpPr>
            <p:grpSpPr bwMode="auto">
              <a:xfrm>
                <a:off x="33" y="181"/>
                <a:ext cx="1345" cy="1655"/>
                <a:chOff x="140" y="176"/>
                <a:chExt cx="1345" cy="1655"/>
              </a:xfrm>
            </p:grpSpPr>
            <p:sp>
              <p:nvSpPr>
                <p:cNvPr id="725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" y="176"/>
                  <a:ext cx="1" cy="1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fr-FR" altLang="ko-KR">
                    <a:ea typeface="Gulim" pitchFamily="34" charset="-127"/>
                  </a:endParaRPr>
                </a:p>
              </p:txBody>
            </p:sp>
            <p:sp>
              <p:nvSpPr>
                <p:cNvPr id="726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979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328"/>
                <p:cNvSpPr>
                  <a:spLocks noChangeShapeType="1"/>
                </p:cNvSpPr>
                <p:nvPr/>
              </p:nvSpPr>
              <p:spPr bwMode="auto">
                <a:xfrm>
                  <a:off x="953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329"/>
                <p:cNvSpPr>
                  <a:spLocks noChangeShapeType="1"/>
                </p:cNvSpPr>
                <p:nvPr/>
              </p:nvSpPr>
              <p:spPr bwMode="auto">
                <a:xfrm>
                  <a:off x="927" y="1828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330"/>
                <p:cNvSpPr>
                  <a:spLocks noChangeShapeType="1"/>
                </p:cNvSpPr>
                <p:nvPr/>
              </p:nvSpPr>
              <p:spPr bwMode="auto">
                <a:xfrm>
                  <a:off x="901" y="1826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331"/>
                <p:cNvSpPr>
                  <a:spLocks noChangeShapeType="1"/>
                </p:cNvSpPr>
                <p:nvPr/>
              </p:nvSpPr>
              <p:spPr bwMode="auto">
                <a:xfrm>
                  <a:off x="876" y="1823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332"/>
                <p:cNvSpPr>
                  <a:spLocks noChangeShapeType="1"/>
                </p:cNvSpPr>
                <p:nvPr/>
              </p:nvSpPr>
              <p:spPr bwMode="auto">
                <a:xfrm>
                  <a:off x="850" y="1820"/>
                  <a:ext cx="26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333"/>
                <p:cNvSpPr>
                  <a:spLocks noChangeShapeType="1"/>
                </p:cNvSpPr>
                <p:nvPr/>
              </p:nvSpPr>
              <p:spPr bwMode="auto">
                <a:xfrm>
                  <a:off x="825" y="1815"/>
                  <a:ext cx="2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334"/>
                <p:cNvSpPr>
                  <a:spLocks noChangeShapeType="1"/>
                </p:cNvSpPr>
                <p:nvPr/>
              </p:nvSpPr>
              <p:spPr bwMode="auto">
                <a:xfrm>
                  <a:off x="800" y="1809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335"/>
                <p:cNvSpPr>
                  <a:spLocks noChangeShapeType="1"/>
                </p:cNvSpPr>
                <p:nvPr/>
              </p:nvSpPr>
              <p:spPr bwMode="auto">
                <a:xfrm>
                  <a:off x="775" y="1803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336"/>
                <p:cNvSpPr>
                  <a:spLocks noChangeShapeType="1"/>
                </p:cNvSpPr>
                <p:nvPr/>
              </p:nvSpPr>
              <p:spPr bwMode="auto">
                <a:xfrm>
                  <a:off x="750" y="1796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337"/>
                <p:cNvSpPr>
                  <a:spLocks noChangeShapeType="1"/>
                </p:cNvSpPr>
                <p:nvPr/>
              </p:nvSpPr>
              <p:spPr bwMode="auto">
                <a:xfrm>
                  <a:off x="725" y="1788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338"/>
                <p:cNvSpPr>
                  <a:spLocks noChangeShapeType="1"/>
                </p:cNvSpPr>
                <p:nvPr/>
              </p:nvSpPr>
              <p:spPr bwMode="auto">
                <a:xfrm>
                  <a:off x="701" y="1780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339"/>
                <p:cNvSpPr>
                  <a:spLocks noChangeShapeType="1"/>
                </p:cNvSpPr>
                <p:nvPr/>
              </p:nvSpPr>
              <p:spPr bwMode="auto">
                <a:xfrm>
                  <a:off x="677" y="177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340"/>
                <p:cNvSpPr>
                  <a:spLocks noChangeShapeType="1"/>
                </p:cNvSpPr>
                <p:nvPr/>
              </p:nvSpPr>
              <p:spPr bwMode="auto">
                <a:xfrm>
                  <a:off x="653" y="176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341"/>
                <p:cNvSpPr>
                  <a:spLocks noChangeShapeType="1"/>
                </p:cNvSpPr>
                <p:nvPr/>
              </p:nvSpPr>
              <p:spPr bwMode="auto">
                <a:xfrm>
                  <a:off x="630" y="1749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342"/>
                <p:cNvSpPr>
                  <a:spLocks noChangeShapeType="1"/>
                </p:cNvSpPr>
                <p:nvPr/>
              </p:nvSpPr>
              <p:spPr bwMode="auto">
                <a:xfrm>
                  <a:off x="607" y="1738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343"/>
                <p:cNvSpPr>
                  <a:spLocks noChangeShapeType="1"/>
                </p:cNvSpPr>
                <p:nvPr/>
              </p:nvSpPr>
              <p:spPr bwMode="auto">
                <a:xfrm>
                  <a:off x="584" y="1725"/>
                  <a:ext cx="23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344"/>
                <p:cNvSpPr>
                  <a:spLocks noChangeShapeType="1"/>
                </p:cNvSpPr>
                <p:nvPr/>
              </p:nvSpPr>
              <p:spPr bwMode="auto">
                <a:xfrm>
                  <a:off x="562" y="1712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345"/>
                <p:cNvSpPr>
                  <a:spLocks noChangeShapeType="1"/>
                </p:cNvSpPr>
                <p:nvPr/>
              </p:nvSpPr>
              <p:spPr bwMode="auto">
                <a:xfrm>
                  <a:off x="540" y="1698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346"/>
                <p:cNvSpPr>
                  <a:spLocks noChangeShapeType="1"/>
                </p:cNvSpPr>
                <p:nvPr/>
              </p:nvSpPr>
              <p:spPr bwMode="auto">
                <a:xfrm>
                  <a:off x="519" y="1684"/>
                  <a:ext cx="21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347"/>
                <p:cNvSpPr>
                  <a:spLocks noChangeShapeType="1"/>
                </p:cNvSpPr>
                <p:nvPr/>
              </p:nvSpPr>
              <p:spPr bwMode="auto">
                <a:xfrm>
                  <a:off x="498" y="1669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348"/>
                <p:cNvSpPr>
                  <a:spLocks noChangeShapeType="1"/>
                </p:cNvSpPr>
                <p:nvPr/>
              </p:nvSpPr>
              <p:spPr bwMode="auto">
                <a:xfrm>
                  <a:off x="477" y="1653"/>
                  <a:ext cx="21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349"/>
                <p:cNvSpPr>
                  <a:spLocks noChangeShapeType="1"/>
                </p:cNvSpPr>
                <p:nvPr/>
              </p:nvSpPr>
              <p:spPr bwMode="auto">
                <a:xfrm>
                  <a:off x="458" y="1637"/>
                  <a:ext cx="19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350"/>
                <p:cNvSpPr>
                  <a:spLocks noChangeShapeType="1"/>
                </p:cNvSpPr>
                <p:nvPr/>
              </p:nvSpPr>
              <p:spPr bwMode="auto">
                <a:xfrm>
                  <a:off x="438" y="1619"/>
                  <a:ext cx="2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351"/>
                <p:cNvSpPr>
                  <a:spLocks noChangeShapeType="1"/>
                </p:cNvSpPr>
                <p:nvPr/>
              </p:nvSpPr>
              <p:spPr bwMode="auto">
                <a:xfrm>
                  <a:off x="419" y="1602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352"/>
                <p:cNvSpPr>
                  <a:spLocks noChangeShapeType="1"/>
                </p:cNvSpPr>
                <p:nvPr/>
              </p:nvSpPr>
              <p:spPr bwMode="auto">
                <a:xfrm>
                  <a:off x="401" y="1583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353"/>
                <p:cNvSpPr>
                  <a:spLocks noChangeShapeType="1"/>
                </p:cNvSpPr>
                <p:nvPr/>
              </p:nvSpPr>
              <p:spPr bwMode="auto">
                <a:xfrm>
                  <a:off x="383" y="1565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354"/>
                <p:cNvSpPr>
                  <a:spLocks noChangeShapeType="1"/>
                </p:cNvSpPr>
                <p:nvPr/>
              </p:nvSpPr>
              <p:spPr bwMode="auto">
                <a:xfrm>
                  <a:off x="366" y="1545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355"/>
                <p:cNvSpPr>
                  <a:spLocks noChangeShapeType="1"/>
                </p:cNvSpPr>
                <p:nvPr/>
              </p:nvSpPr>
              <p:spPr bwMode="auto">
                <a:xfrm>
                  <a:off x="350" y="152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356"/>
                <p:cNvSpPr>
                  <a:spLocks noChangeShapeType="1"/>
                </p:cNvSpPr>
                <p:nvPr/>
              </p:nvSpPr>
              <p:spPr bwMode="auto">
                <a:xfrm>
                  <a:off x="334" y="150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357"/>
                <p:cNvSpPr>
                  <a:spLocks noChangeShapeType="1"/>
                </p:cNvSpPr>
                <p:nvPr/>
              </p:nvSpPr>
              <p:spPr bwMode="auto">
                <a:xfrm>
                  <a:off x="319" y="1484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358"/>
                <p:cNvSpPr>
                  <a:spLocks noChangeShapeType="1"/>
                </p:cNvSpPr>
                <p:nvPr/>
              </p:nvSpPr>
              <p:spPr bwMode="auto">
                <a:xfrm>
                  <a:off x="305" y="14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Line 359"/>
                <p:cNvSpPr>
                  <a:spLocks noChangeShapeType="1"/>
                </p:cNvSpPr>
                <p:nvPr/>
              </p:nvSpPr>
              <p:spPr bwMode="auto">
                <a:xfrm>
                  <a:off x="291" y="1440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360"/>
                <p:cNvSpPr>
                  <a:spLocks noChangeShapeType="1"/>
                </p:cNvSpPr>
                <p:nvPr/>
              </p:nvSpPr>
              <p:spPr bwMode="auto">
                <a:xfrm>
                  <a:off x="278" y="1418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361"/>
                <p:cNvSpPr>
                  <a:spLocks noChangeShapeType="1"/>
                </p:cNvSpPr>
                <p:nvPr/>
              </p:nvSpPr>
              <p:spPr bwMode="auto">
                <a:xfrm>
                  <a:off x="266" y="1396"/>
                  <a:ext cx="12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362"/>
                <p:cNvSpPr>
                  <a:spLocks noChangeShapeType="1"/>
                </p:cNvSpPr>
                <p:nvPr/>
              </p:nvSpPr>
              <p:spPr bwMode="auto">
                <a:xfrm>
                  <a:off x="254" y="1372"/>
                  <a:ext cx="12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363"/>
                <p:cNvSpPr>
                  <a:spLocks noChangeShapeType="1"/>
                </p:cNvSpPr>
                <p:nvPr/>
              </p:nvSpPr>
              <p:spPr bwMode="auto">
                <a:xfrm>
                  <a:off x="243" y="1349"/>
                  <a:ext cx="11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364"/>
                <p:cNvSpPr>
                  <a:spLocks noChangeShapeType="1"/>
                </p:cNvSpPr>
                <p:nvPr/>
              </p:nvSpPr>
              <p:spPr bwMode="auto">
                <a:xfrm>
                  <a:off x="234" y="132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365"/>
                <p:cNvSpPr>
                  <a:spLocks noChangeShapeType="1"/>
                </p:cNvSpPr>
                <p:nvPr/>
              </p:nvSpPr>
              <p:spPr bwMode="auto">
                <a:xfrm>
                  <a:off x="224" y="1301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366"/>
                <p:cNvSpPr>
                  <a:spLocks noChangeShapeType="1"/>
                </p:cNvSpPr>
                <p:nvPr/>
              </p:nvSpPr>
              <p:spPr bwMode="auto">
                <a:xfrm>
                  <a:off x="216" y="1277"/>
                  <a:ext cx="8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367"/>
                <p:cNvSpPr>
                  <a:spLocks noChangeShapeType="1"/>
                </p:cNvSpPr>
                <p:nvPr/>
              </p:nvSpPr>
              <p:spPr bwMode="auto">
                <a:xfrm>
                  <a:off x="208" y="1252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368"/>
                <p:cNvSpPr>
                  <a:spLocks noChangeShapeType="1"/>
                </p:cNvSpPr>
                <p:nvPr/>
              </p:nvSpPr>
              <p:spPr bwMode="auto">
                <a:xfrm>
                  <a:off x="201" y="1227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369"/>
                <p:cNvSpPr>
                  <a:spLocks noChangeShapeType="1"/>
                </p:cNvSpPr>
                <p:nvPr/>
              </p:nvSpPr>
              <p:spPr bwMode="auto">
                <a:xfrm>
                  <a:off x="195" y="1202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370"/>
                <p:cNvSpPr>
                  <a:spLocks noChangeShapeType="1"/>
                </p:cNvSpPr>
                <p:nvPr/>
              </p:nvSpPr>
              <p:spPr bwMode="auto">
                <a:xfrm>
                  <a:off x="190" y="1177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371"/>
                <p:cNvSpPr>
                  <a:spLocks noChangeShapeType="1"/>
                </p:cNvSpPr>
                <p:nvPr/>
              </p:nvSpPr>
              <p:spPr bwMode="auto">
                <a:xfrm>
                  <a:off x="185" y="1152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372"/>
                <p:cNvSpPr>
                  <a:spLocks noChangeShapeType="1"/>
                </p:cNvSpPr>
                <p:nvPr/>
              </p:nvSpPr>
              <p:spPr bwMode="auto">
                <a:xfrm>
                  <a:off x="181" y="1126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373"/>
                <p:cNvSpPr>
                  <a:spLocks noChangeShapeType="1"/>
                </p:cNvSpPr>
                <p:nvPr/>
              </p:nvSpPr>
              <p:spPr bwMode="auto">
                <a:xfrm>
                  <a:off x="178" y="1101"/>
                  <a:ext cx="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374"/>
                <p:cNvSpPr>
                  <a:spLocks noChangeShapeType="1"/>
                </p:cNvSpPr>
                <p:nvPr/>
              </p:nvSpPr>
              <p:spPr bwMode="auto">
                <a:xfrm>
                  <a:off x="176" y="1075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375"/>
                <p:cNvSpPr>
                  <a:spLocks noChangeShapeType="1"/>
                </p:cNvSpPr>
                <p:nvPr/>
              </p:nvSpPr>
              <p:spPr bwMode="auto">
                <a:xfrm>
                  <a:off x="175" y="1049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376"/>
                <p:cNvSpPr>
                  <a:spLocks noChangeShapeType="1"/>
                </p:cNvSpPr>
                <p:nvPr/>
              </p:nvSpPr>
              <p:spPr bwMode="auto">
                <a:xfrm>
                  <a:off x="174" y="1023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74" y="997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75" y="972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176" y="946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380"/>
                <p:cNvSpPr>
                  <a:spLocks noChangeShapeType="1"/>
                </p:cNvSpPr>
                <p:nvPr/>
              </p:nvSpPr>
              <p:spPr bwMode="auto">
                <a:xfrm flipH="1">
                  <a:off x="178" y="920"/>
                  <a:ext cx="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381"/>
                <p:cNvSpPr>
                  <a:spLocks noChangeShapeType="1"/>
                </p:cNvSpPr>
                <p:nvPr/>
              </p:nvSpPr>
              <p:spPr bwMode="auto">
                <a:xfrm flipH="1">
                  <a:off x="181" y="895"/>
                  <a:ext cx="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185" y="869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189" y="844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384"/>
                <p:cNvSpPr>
                  <a:spLocks noChangeShapeType="1"/>
                </p:cNvSpPr>
                <p:nvPr/>
              </p:nvSpPr>
              <p:spPr bwMode="auto">
                <a:xfrm flipH="1">
                  <a:off x="194" y="819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200" y="794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386"/>
                <p:cNvSpPr>
                  <a:spLocks noChangeShapeType="1"/>
                </p:cNvSpPr>
                <p:nvPr/>
              </p:nvSpPr>
              <p:spPr bwMode="auto">
                <a:xfrm flipH="1">
                  <a:off x="208" y="769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387"/>
                <p:cNvSpPr>
                  <a:spLocks noChangeShapeType="1"/>
                </p:cNvSpPr>
                <p:nvPr/>
              </p:nvSpPr>
              <p:spPr bwMode="auto">
                <a:xfrm flipH="1">
                  <a:off x="215" y="74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224" y="721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389"/>
                <p:cNvSpPr>
                  <a:spLocks noChangeShapeType="1"/>
                </p:cNvSpPr>
                <p:nvPr/>
              </p:nvSpPr>
              <p:spPr bwMode="auto">
                <a:xfrm flipH="1">
                  <a:off x="233" y="697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243" y="674"/>
                  <a:ext cx="1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253" y="651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265" y="628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393"/>
                <p:cNvSpPr>
                  <a:spLocks noChangeShapeType="1"/>
                </p:cNvSpPr>
                <p:nvPr/>
              </p:nvSpPr>
              <p:spPr bwMode="auto">
                <a:xfrm flipH="1">
                  <a:off x="277" y="606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394"/>
                <p:cNvSpPr>
                  <a:spLocks noChangeShapeType="1"/>
                </p:cNvSpPr>
                <p:nvPr/>
              </p:nvSpPr>
              <p:spPr bwMode="auto">
                <a:xfrm flipH="1">
                  <a:off x="290" y="584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395"/>
                <p:cNvSpPr>
                  <a:spLocks noChangeShapeType="1"/>
                </p:cNvSpPr>
                <p:nvPr/>
              </p:nvSpPr>
              <p:spPr bwMode="auto">
                <a:xfrm flipH="1">
                  <a:off x="304" y="5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396"/>
                <p:cNvSpPr>
                  <a:spLocks noChangeShapeType="1"/>
                </p:cNvSpPr>
                <p:nvPr/>
              </p:nvSpPr>
              <p:spPr bwMode="auto">
                <a:xfrm flipH="1">
                  <a:off x="318" y="541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397"/>
                <p:cNvSpPr>
                  <a:spLocks noChangeShapeType="1"/>
                </p:cNvSpPr>
                <p:nvPr/>
              </p:nvSpPr>
              <p:spPr bwMode="auto">
                <a:xfrm flipH="1">
                  <a:off x="333" y="52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349" y="50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399"/>
                <p:cNvSpPr>
                  <a:spLocks noChangeShapeType="1"/>
                </p:cNvSpPr>
                <p:nvPr/>
              </p:nvSpPr>
              <p:spPr bwMode="auto">
                <a:xfrm flipH="1">
                  <a:off x="365" y="481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400"/>
                <p:cNvSpPr>
                  <a:spLocks noChangeShapeType="1"/>
                </p:cNvSpPr>
                <p:nvPr/>
              </p:nvSpPr>
              <p:spPr bwMode="auto">
                <a:xfrm flipH="1">
                  <a:off x="382" y="462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401"/>
                <p:cNvSpPr>
                  <a:spLocks noChangeShapeType="1"/>
                </p:cNvSpPr>
                <p:nvPr/>
              </p:nvSpPr>
              <p:spPr bwMode="auto">
                <a:xfrm flipH="1">
                  <a:off x="400" y="444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418" y="426"/>
                  <a:ext cx="19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437" y="409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456" y="393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476" y="377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496" y="362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517" y="347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538" y="333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560" y="320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582" y="308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605" y="296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628" y="285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413"/>
                <p:cNvSpPr>
                  <a:spLocks noChangeShapeType="1"/>
                </p:cNvSpPr>
                <p:nvPr/>
              </p:nvSpPr>
              <p:spPr bwMode="auto">
                <a:xfrm flipH="1">
                  <a:off x="651" y="27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675" y="26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415"/>
                <p:cNvSpPr>
                  <a:spLocks noChangeShapeType="1"/>
                </p:cNvSpPr>
                <p:nvPr/>
              </p:nvSpPr>
              <p:spPr bwMode="auto">
                <a:xfrm flipH="1">
                  <a:off x="699" y="257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723" y="249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748" y="242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773" y="236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798" y="230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823" y="225"/>
                  <a:ext cx="26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421"/>
                <p:cNvSpPr>
                  <a:spLocks noChangeShapeType="1"/>
                </p:cNvSpPr>
                <p:nvPr/>
              </p:nvSpPr>
              <p:spPr bwMode="auto">
                <a:xfrm flipH="1">
                  <a:off x="849" y="221"/>
                  <a:ext cx="2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422"/>
                <p:cNvSpPr>
                  <a:spLocks noChangeShapeType="1"/>
                </p:cNvSpPr>
                <p:nvPr/>
              </p:nvSpPr>
              <p:spPr bwMode="auto">
                <a:xfrm flipH="1">
                  <a:off x="874" y="219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423"/>
                <p:cNvSpPr>
                  <a:spLocks noChangeShapeType="1"/>
                </p:cNvSpPr>
                <p:nvPr/>
              </p:nvSpPr>
              <p:spPr bwMode="auto">
                <a:xfrm flipH="1">
                  <a:off x="900" y="216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925" y="215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951" y="214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475" y="38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1464" y="40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454" y="41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1444" y="4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434" y="4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424" y="4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413" y="46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403" y="479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1393" y="493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383" y="50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372" y="51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1362" y="53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352" y="54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342" y="55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331" y="57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321" y="58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311" y="5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300" y="60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290" y="62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1280" y="634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270" y="648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1259" y="66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1249" y="67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239" y="68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1229" y="69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1219" y="71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1208" y="72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198" y="73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188" y="75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1178" y="76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456"/>
                <p:cNvSpPr>
                  <a:spLocks noChangeShapeType="1"/>
                </p:cNvSpPr>
                <p:nvPr/>
              </p:nvSpPr>
              <p:spPr bwMode="auto">
                <a:xfrm flipV="1">
                  <a:off x="1167" y="77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157" y="7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1147" y="8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136" y="816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1126" y="8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1116" y="8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106" y="8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1095" y="86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1085" y="88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1075" y="89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1065" y="90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55" y="9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1044" y="93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1034" y="9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1024" y="9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1014" y="97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003" y="98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993" y="9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983" y="100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475"/>
                <p:cNvSpPr>
                  <a:spLocks noChangeShapeType="1"/>
                </p:cNvSpPr>
                <p:nvPr/>
              </p:nvSpPr>
              <p:spPr bwMode="auto">
                <a:xfrm>
                  <a:off x="1475" y="16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476"/>
                <p:cNvSpPr>
                  <a:spLocks noChangeShapeType="1"/>
                </p:cNvSpPr>
                <p:nvPr/>
              </p:nvSpPr>
              <p:spPr bwMode="auto">
                <a:xfrm>
                  <a:off x="1464" y="162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477"/>
                <p:cNvSpPr>
                  <a:spLocks noChangeShapeType="1"/>
                </p:cNvSpPr>
                <p:nvPr/>
              </p:nvSpPr>
              <p:spPr bwMode="auto">
                <a:xfrm>
                  <a:off x="1454" y="1617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478"/>
                <p:cNvSpPr>
                  <a:spLocks noChangeShapeType="1"/>
                </p:cNvSpPr>
                <p:nvPr/>
              </p:nvSpPr>
              <p:spPr bwMode="auto">
                <a:xfrm>
                  <a:off x="1444" y="160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479"/>
                <p:cNvSpPr>
                  <a:spLocks noChangeShapeType="1"/>
                </p:cNvSpPr>
                <p:nvPr/>
              </p:nvSpPr>
              <p:spPr bwMode="auto">
                <a:xfrm>
                  <a:off x="1434" y="159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480"/>
                <p:cNvSpPr>
                  <a:spLocks noChangeShapeType="1"/>
                </p:cNvSpPr>
                <p:nvPr/>
              </p:nvSpPr>
              <p:spPr bwMode="auto">
                <a:xfrm>
                  <a:off x="1424" y="157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481"/>
                <p:cNvSpPr>
                  <a:spLocks noChangeShapeType="1"/>
                </p:cNvSpPr>
                <p:nvPr/>
              </p:nvSpPr>
              <p:spPr bwMode="auto">
                <a:xfrm>
                  <a:off x="1413" y="156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482"/>
                <p:cNvSpPr>
                  <a:spLocks noChangeShapeType="1"/>
                </p:cNvSpPr>
                <p:nvPr/>
              </p:nvSpPr>
              <p:spPr bwMode="auto">
                <a:xfrm>
                  <a:off x="1403" y="155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483"/>
                <p:cNvSpPr>
                  <a:spLocks noChangeShapeType="1"/>
                </p:cNvSpPr>
                <p:nvPr/>
              </p:nvSpPr>
              <p:spPr bwMode="auto">
                <a:xfrm>
                  <a:off x="1393" y="153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484"/>
                <p:cNvSpPr>
                  <a:spLocks noChangeShapeType="1"/>
                </p:cNvSpPr>
                <p:nvPr/>
              </p:nvSpPr>
              <p:spPr bwMode="auto">
                <a:xfrm>
                  <a:off x="1383" y="152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485"/>
                <p:cNvSpPr>
                  <a:spLocks noChangeShapeType="1"/>
                </p:cNvSpPr>
                <p:nvPr/>
              </p:nvSpPr>
              <p:spPr bwMode="auto">
                <a:xfrm>
                  <a:off x="1372" y="151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486"/>
                <p:cNvSpPr>
                  <a:spLocks noChangeShapeType="1"/>
                </p:cNvSpPr>
                <p:nvPr/>
              </p:nvSpPr>
              <p:spPr bwMode="auto">
                <a:xfrm>
                  <a:off x="1362" y="150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487"/>
                <p:cNvSpPr>
                  <a:spLocks noChangeShapeType="1"/>
                </p:cNvSpPr>
                <p:nvPr/>
              </p:nvSpPr>
              <p:spPr bwMode="auto">
                <a:xfrm>
                  <a:off x="1352" y="14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488"/>
                <p:cNvSpPr>
                  <a:spLocks noChangeShapeType="1"/>
                </p:cNvSpPr>
                <p:nvPr/>
              </p:nvSpPr>
              <p:spPr bwMode="auto">
                <a:xfrm>
                  <a:off x="1342" y="14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489"/>
                <p:cNvSpPr>
                  <a:spLocks noChangeShapeType="1"/>
                </p:cNvSpPr>
                <p:nvPr/>
              </p:nvSpPr>
              <p:spPr bwMode="auto">
                <a:xfrm>
                  <a:off x="1331" y="1462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490"/>
                <p:cNvSpPr>
                  <a:spLocks noChangeShapeType="1"/>
                </p:cNvSpPr>
                <p:nvPr/>
              </p:nvSpPr>
              <p:spPr bwMode="auto">
                <a:xfrm>
                  <a:off x="1321" y="144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491"/>
                <p:cNvSpPr>
                  <a:spLocks noChangeShapeType="1"/>
                </p:cNvSpPr>
                <p:nvPr/>
              </p:nvSpPr>
              <p:spPr bwMode="auto">
                <a:xfrm>
                  <a:off x="1311" y="143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492"/>
                <p:cNvSpPr>
                  <a:spLocks noChangeShapeType="1"/>
                </p:cNvSpPr>
                <p:nvPr/>
              </p:nvSpPr>
              <p:spPr bwMode="auto">
                <a:xfrm>
                  <a:off x="1300" y="142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493"/>
                <p:cNvSpPr>
                  <a:spLocks noChangeShapeType="1"/>
                </p:cNvSpPr>
                <p:nvPr/>
              </p:nvSpPr>
              <p:spPr bwMode="auto">
                <a:xfrm>
                  <a:off x="1290" y="141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494"/>
                <p:cNvSpPr>
                  <a:spLocks noChangeShapeType="1"/>
                </p:cNvSpPr>
                <p:nvPr/>
              </p:nvSpPr>
              <p:spPr bwMode="auto">
                <a:xfrm>
                  <a:off x="1280" y="139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495"/>
                <p:cNvSpPr>
                  <a:spLocks noChangeShapeType="1"/>
                </p:cNvSpPr>
                <p:nvPr/>
              </p:nvSpPr>
              <p:spPr bwMode="auto">
                <a:xfrm>
                  <a:off x="1270" y="138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496"/>
                <p:cNvSpPr>
                  <a:spLocks noChangeShapeType="1"/>
                </p:cNvSpPr>
                <p:nvPr/>
              </p:nvSpPr>
              <p:spPr bwMode="auto">
                <a:xfrm>
                  <a:off x="1259" y="1371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497"/>
                <p:cNvSpPr>
                  <a:spLocks noChangeShapeType="1"/>
                </p:cNvSpPr>
                <p:nvPr/>
              </p:nvSpPr>
              <p:spPr bwMode="auto">
                <a:xfrm>
                  <a:off x="1249" y="13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498"/>
                <p:cNvSpPr>
                  <a:spLocks noChangeShapeType="1"/>
                </p:cNvSpPr>
                <p:nvPr/>
              </p:nvSpPr>
              <p:spPr bwMode="auto">
                <a:xfrm>
                  <a:off x="1239" y="13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499"/>
                <p:cNvSpPr>
                  <a:spLocks noChangeShapeType="1"/>
                </p:cNvSpPr>
                <p:nvPr/>
              </p:nvSpPr>
              <p:spPr bwMode="auto">
                <a:xfrm>
                  <a:off x="1229" y="133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500"/>
                <p:cNvSpPr>
                  <a:spLocks noChangeShapeType="1"/>
                </p:cNvSpPr>
                <p:nvPr/>
              </p:nvSpPr>
              <p:spPr bwMode="auto">
                <a:xfrm>
                  <a:off x="1219" y="13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501"/>
                <p:cNvSpPr>
                  <a:spLocks noChangeShapeType="1"/>
                </p:cNvSpPr>
                <p:nvPr/>
              </p:nvSpPr>
              <p:spPr bwMode="auto">
                <a:xfrm>
                  <a:off x="1208" y="130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502"/>
                <p:cNvSpPr>
                  <a:spLocks noChangeShapeType="1"/>
                </p:cNvSpPr>
                <p:nvPr/>
              </p:nvSpPr>
              <p:spPr bwMode="auto">
                <a:xfrm>
                  <a:off x="1198" y="129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503"/>
                <p:cNvSpPr>
                  <a:spLocks noChangeShapeType="1"/>
                </p:cNvSpPr>
                <p:nvPr/>
              </p:nvSpPr>
              <p:spPr bwMode="auto">
                <a:xfrm>
                  <a:off x="1188" y="128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504"/>
                <p:cNvSpPr>
                  <a:spLocks noChangeShapeType="1"/>
                </p:cNvSpPr>
                <p:nvPr/>
              </p:nvSpPr>
              <p:spPr bwMode="auto">
                <a:xfrm>
                  <a:off x="1178" y="126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505"/>
                <p:cNvSpPr>
                  <a:spLocks noChangeShapeType="1"/>
                </p:cNvSpPr>
                <p:nvPr/>
              </p:nvSpPr>
              <p:spPr bwMode="auto">
                <a:xfrm>
                  <a:off x="1167" y="125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506"/>
                <p:cNvSpPr>
                  <a:spLocks noChangeShapeType="1"/>
                </p:cNvSpPr>
                <p:nvPr/>
              </p:nvSpPr>
              <p:spPr bwMode="auto">
                <a:xfrm>
                  <a:off x="1157" y="12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507"/>
                <p:cNvSpPr>
                  <a:spLocks noChangeShapeType="1"/>
                </p:cNvSpPr>
                <p:nvPr/>
              </p:nvSpPr>
              <p:spPr bwMode="auto">
                <a:xfrm>
                  <a:off x="1147" y="122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508"/>
                <p:cNvSpPr>
                  <a:spLocks noChangeShapeType="1"/>
                </p:cNvSpPr>
                <p:nvPr/>
              </p:nvSpPr>
              <p:spPr bwMode="auto">
                <a:xfrm>
                  <a:off x="1136" y="1216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509"/>
                <p:cNvSpPr>
                  <a:spLocks noChangeShapeType="1"/>
                </p:cNvSpPr>
                <p:nvPr/>
              </p:nvSpPr>
              <p:spPr bwMode="auto">
                <a:xfrm>
                  <a:off x="1126" y="12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510"/>
                <p:cNvSpPr>
                  <a:spLocks noChangeShapeType="1"/>
                </p:cNvSpPr>
                <p:nvPr/>
              </p:nvSpPr>
              <p:spPr bwMode="auto">
                <a:xfrm>
                  <a:off x="1116" y="11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511"/>
                <p:cNvSpPr>
                  <a:spLocks noChangeShapeType="1"/>
                </p:cNvSpPr>
                <p:nvPr/>
              </p:nvSpPr>
              <p:spPr bwMode="auto">
                <a:xfrm>
                  <a:off x="1106" y="117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512"/>
                <p:cNvSpPr>
                  <a:spLocks noChangeShapeType="1"/>
                </p:cNvSpPr>
                <p:nvPr/>
              </p:nvSpPr>
              <p:spPr bwMode="auto">
                <a:xfrm>
                  <a:off x="1095" y="1164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513"/>
                <p:cNvSpPr>
                  <a:spLocks noChangeShapeType="1"/>
                </p:cNvSpPr>
                <p:nvPr/>
              </p:nvSpPr>
              <p:spPr bwMode="auto">
                <a:xfrm>
                  <a:off x="1085" y="115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514"/>
                <p:cNvSpPr>
                  <a:spLocks noChangeShapeType="1"/>
                </p:cNvSpPr>
                <p:nvPr/>
              </p:nvSpPr>
              <p:spPr bwMode="auto">
                <a:xfrm>
                  <a:off x="1075" y="113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515"/>
                <p:cNvSpPr>
                  <a:spLocks noChangeShapeType="1"/>
                </p:cNvSpPr>
                <p:nvPr/>
              </p:nvSpPr>
              <p:spPr bwMode="auto">
                <a:xfrm>
                  <a:off x="1065" y="112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516"/>
                <p:cNvSpPr>
                  <a:spLocks noChangeShapeType="1"/>
                </p:cNvSpPr>
                <p:nvPr/>
              </p:nvSpPr>
              <p:spPr bwMode="auto">
                <a:xfrm>
                  <a:off x="1055" y="111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517"/>
                <p:cNvSpPr>
                  <a:spLocks noChangeShapeType="1"/>
                </p:cNvSpPr>
                <p:nvPr/>
              </p:nvSpPr>
              <p:spPr bwMode="auto">
                <a:xfrm>
                  <a:off x="1044" y="110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518"/>
                <p:cNvSpPr>
                  <a:spLocks noChangeShapeType="1"/>
                </p:cNvSpPr>
                <p:nvPr/>
              </p:nvSpPr>
              <p:spPr bwMode="auto">
                <a:xfrm>
                  <a:off x="1034" y="10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519"/>
                <p:cNvSpPr>
                  <a:spLocks noChangeShapeType="1"/>
                </p:cNvSpPr>
                <p:nvPr/>
              </p:nvSpPr>
              <p:spPr bwMode="auto">
                <a:xfrm>
                  <a:off x="1024" y="10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520"/>
                <p:cNvSpPr>
                  <a:spLocks noChangeShapeType="1"/>
                </p:cNvSpPr>
                <p:nvPr/>
              </p:nvSpPr>
              <p:spPr bwMode="auto">
                <a:xfrm>
                  <a:off x="1014" y="106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521"/>
                <p:cNvSpPr>
                  <a:spLocks noChangeShapeType="1"/>
                </p:cNvSpPr>
                <p:nvPr/>
              </p:nvSpPr>
              <p:spPr bwMode="auto">
                <a:xfrm>
                  <a:off x="1003" y="104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522"/>
                <p:cNvSpPr>
                  <a:spLocks noChangeShapeType="1"/>
                </p:cNvSpPr>
                <p:nvPr/>
              </p:nvSpPr>
              <p:spPr bwMode="auto">
                <a:xfrm>
                  <a:off x="993" y="103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523"/>
                <p:cNvSpPr>
                  <a:spLocks noChangeShapeType="1"/>
                </p:cNvSpPr>
                <p:nvPr/>
              </p:nvSpPr>
              <p:spPr bwMode="auto">
                <a:xfrm>
                  <a:off x="983" y="102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983" y="21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983" y="24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526"/>
              <p:cNvGrpSpPr>
                <a:grpSpLocks/>
              </p:cNvGrpSpPr>
              <p:nvPr/>
            </p:nvGrpSpPr>
            <p:grpSpPr bwMode="auto">
              <a:xfrm>
                <a:off x="870" y="211"/>
                <a:ext cx="823" cy="1632"/>
                <a:chOff x="977" y="206"/>
                <a:chExt cx="823" cy="1632"/>
              </a:xfrm>
            </p:grpSpPr>
            <p:sp>
              <p:nvSpPr>
                <p:cNvPr id="525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983" y="28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983" y="31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983" y="34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983" y="37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983" y="41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983" y="44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983" y="47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983" y="51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983" y="54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983" y="57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983" y="61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983" y="64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983" y="67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983" y="70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983" y="74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983" y="77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983" y="80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983" y="84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983" y="87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983" y="90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983" y="94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983" y="97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983" y="100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983" y="103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983" y="107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983" y="110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983" y="113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983" y="117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983" y="120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983" y="123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983" y="127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983" y="1303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983" y="1335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983" y="136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983" y="140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983" y="1435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983" y="146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983" y="1500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983" y="153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983" y="1567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983" y="159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983" y="163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983" y="166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983" y="169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983" y="173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983" y="176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983" y="179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574"/>
                <p:cNvSpPr>
                  <a:spLocks noChangeShapeType="1"/>
                </p:cNvSpPr>
                <p:nvPr/>
              </p:nvSpPr>
              <p:spPr bwMode="auto">
                <a:xfrm flipH="1" flipV="1">
                  <a:off x="1485" y="389"/>
                  <a:ext cx="12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575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399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576"/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408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577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418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578"/>
                <p:cNvSpPr>
                  <a:spLocks noChangeShapeType="1"/>
                </p:cNvSpPr>
                <p:nvPr/>
              </p:nvSpPr>
              <p:spPr bwMode="auto">
                <a:xfrm flipH="1" flipV="1">
                  <a:off x="1530" y="4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579"/>
                <p:cNvSpPr>
                  <a:spLocks noChangeShapeType="1"/>
                </p:cNvSpPr>
                <p:nvPr/>
              </p:nvSpPr>
              <p:spPr bwMode="auto">
                <a:xfrm flipH="1" flipV="1">
                  <a:off x="1541" y="437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580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448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581"/>
                <p:cNvSpPr>
                  <a:spLocks noChangeShapeType="1"/>
                </p:cNvSpPr>
                <p:nvPr/>
              </p:nvSpPr>
              <p:spPr bwMode="auto">
                <a:xfrm flipH="1" flipV="1">
                  <a:off x="1561" y="458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Line 582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469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Line 583"/>
                <p:cNvSpPr>
                  <a:spLocks noChangeShapeType="1"/>
                </p:cNvSpPr>
                <p:nvPr/>
              </p:nvSpPr>
              <p:spPr bwMode="auto">
                <a:xfrm flipH="1" flipV="1">
                  <a:off x="1582" y="479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Line 584"/>
                <p:cNvSpPr>
                  <a:spLocks noChangeShapeType="1"/>
                </p:cNvSpPr>
                <p:nvPr/>
              </p:nvSpPr>
              <p:spPr bwMode="auto">
                <a:xfrm flipH="1" flipV="1">
                  <a:off x="1591" y="490"/>
                  <a:ext cx="10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585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50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586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513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58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24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536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Line 589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54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590"/>
                <p:cNvSpPr>
                  <a:spLocks noChangeShapeType="1"/>
                </p:cNvSpPr>
                <p:nvPr/>
              </p:nvSpPr>
              <p:spPr bwMode="auto">
                <a:xfrm flipH="1" flipV="1">
                  <a:off x="1646" y="560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Line 591"/>
                <p:cNvSpPr>
                  <a:spLocks noChangeShapeType="1"/>
                </p:cNvSpPr>
                <p:nvPr/>
              </p:nvSpPr>
              <p:spPr bwMode="auto">
                <a:xfrm flipH="1" flipV="1">
                  <a:off x="1654" y="572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Line 592"/>
                <p:cNvSpPr>
                  <a:spLocks noChangeShapeType="1"/>
                </p:cNvSpPr>
                <p:nvPr/>
              </p:nvSpPr>
              <p:spPr bwMode="auto">
                <a:xfrm flipH="1" flipV="1">
                  <a:off x="1662" y="584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597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594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609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622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596"/>
                <p:cNvSpPr>
                  <a:spLocks noChangeShapeType="1"/>
                </p:cNvSpPr>
                <p:nvPr/>
              </p:nvSpPr>
              <p:spPr bwMode="auto">
                <a:xfrm flipH="1" flipV="1">
                  <a:off x="1692" y="6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597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648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598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6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59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2" y="67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600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687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60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4" y="70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714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1735" y="728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1741" y="742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605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75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606"/>
                <p:cNvSpPr>
                  <a:spLocks noChangeShapeType="1"/>
                </p:cNvSpPr>
                <p:nvPr/>
              </p:nvSpPr>
              <p:spPr bwMode="auto">
                <a:xfrm flipH="1" flipV="1">
                  <a:off x="1750" y="76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607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783"/>
                  <a:ext cx="4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608"/>
                <p:cNvSpPr>
                  <a:spLocks noChangeShapeType="1"/>
                </p:cNvSpPr>
                <p:nvPr/>
              </p:nvSpPr>
              <p:spPr bwMode="auto">
                <a:xfrm flipH="1" flipV="1">
                  <a:off x="1759" y="798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63" y="812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610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82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61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84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61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85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6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869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9" y="88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61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1" y="89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3" y="91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617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" y="927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618"/>
                <p:cNvSpPr>
                  <a:spLocks noChangeShapeType="1"/>
                </p:cNvSpPr>
                <p:nvPr/>
              </p:nvSpPr>
              <p:spPr bwMode="auto">
                <a:xfrm flipH="1" flipV="1">
                  <a:off x="1787" y="942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6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956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620"/>
                <p:cNvSpPr>
                  <a:spLocks noChangeShapeType="1"/>
                </p:cNvSpPr>
                <p:nvPr/>
              </p:nvSpPr>
              <p:spPr bwMode="auto">
                <a:xfrm flipH="1" flipV="1">
                  <a:off x="1789" y="971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621"/>
                <p:cNvSpPr>
                  <a:spLocks noChangeShapeType="1"/>
                </p:cNvSpPr>
                <p:nvPr/>
              </p:nvSpPr>
              <p:spPr bwMode="auto">
                <a:xfrm flipH="1" flipV="1">
                  <a:off x="1790" y="986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622"/>
                <p:cNvSpPr>
                  <a:spLocks noChangeShapeType="1"/>
                </p:cNvSpPr>
                <p:nvPr/>
              </p:nvSpPr>
              <p:spPr bwMode="auto">
                <a:xfrm flipH="1" flipV="1">
                  <a:off x="1791" y="1000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1791" y="1015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1791" y="1030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790" y="1044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1789" y="1059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1788" y="1074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787" y="1088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1785" y="110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1783" y="111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1781" y="113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1779" y="1147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1776" y="1161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1773" y="117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635"/>
                <p:cNvSpPr>
                  <a:spLocks noChangeShapeType="1"/>
                </p:cNvSpPr>
                <p:nvPr/>
              </p:nvSpPr>
              <p:spPr bwMode="auto">
                <a:xfrm flipV="1">
                  <a:off x="1770" y="119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1767" y="120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1763" y="1219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759" y="1233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639"/>
                <p:cNvSpPr>
                  <a:spLocks noChangeShapeType="1"/>
                </p:cNvSpPr>
                <p:nvPr/>
              </p:nvSpPr>
              <p:spPr bwMode="auto">
                <a:xfrm flipV="1">
                  <a:off x="1755" y="1247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1750" y="1261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746" y="127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1741" y="128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1735" y="1303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1730" y="1317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1724" y="133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1718" y="134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1712" y="1357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1706" y="137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1699" y="1384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Line 650"/>
                <p:cNvSpPr>
                  <a:spLocks noChangeShapeType="1"/>
                </p:cNvSpPr>
                <p:nvPr/>
              </p:nvSpPr>
              <p:spPr bwMode="auto">
                <a:xfrm flipV="1">
                  <a:off x="1692" y="1397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1685" y="1410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Line 652"/>
                <p:cNvSpPr>
                  <a:spLocks noChangeShapeType="1"/>
                </p:cNvSpPr>
                <p:nvPr/>
              </p:nvSpPr>
              <p:spPr bwMode="auto">
                <a:xfrm flipV="1">
                  <a:off x="1677" y="1422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1670" y="14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Line 654"/>
                <p:cNvSpPr>
                  <a:spLocks noChangeShapeType="1"/>
                </p:cNvSpPr>
                <p:nvPr/>
              </p:nvSpPr>
              <p:spPr bwMode="auto">
                <a:xfrm flipV="1">
                  <a:off x="1662" y="1448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1654" y="1460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656"/>
                <p:cNvSpPr>
                  <a:spLocks noChangeShapeType="1"/>
                </p:cNvSpPr>
                <p:nvPr/>
              </p:nvSpPr>
              <p:spPr bwMode="auto">
                <a:xfrm flipV="1">
                  <a:off x="1646" y="1473"/>
                  <a:ext cx="8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1637" y="1484"/>
                  <a:ext cx="9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1628" y="1497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1619" y="150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1610" y="1520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1601" y="153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1591" y="1543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1582" y="1554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1571" y="1565"/>
                  <a:ext cx="11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1561" y="1576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1551" y="1586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1541" y="1597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1530" y="160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1519" y="161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1508" y="16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1497" y="1637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672"/>
                <p:cNvSpPr>
                  <a:spLocks noChangeShapeType="1"/>
                </p:cNvSpPr>
                <p:nvPr/>
              </p:nvSpPr>
              <p:spPr bwMode="auto">
                <a:xfrm flipV="1">
                  <a:off x="1485" y="1646"/>
                  <a:ext cx="12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673"/>
                <p:cNvSpPr>
                  <a:spLocks noChangeShapeType="1"/>
                </p:cNvSpPr>
                <p:nvPr/>
              </p:nvSpPr>
              <p:spPr bwMode="auto">
                <a:xfrm flipH="1" flipV="1">
                  <a:off x="977" y="206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674"/>
                <p:cNvSpPr>
                  <a:spLocks noChangeShapeType="1"/>
                </p:cNvSpPr>
                <p:nvPr/>
              </p:nvSpPr>
              <p:spPr bwMode="auto">
                <a:xfrm flipH="1" flipV="1">
                  <a:off x="1029" y="207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6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" y="212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676"/>
                <p:cNvSpPr>
                  <a:spLocks noChangeShapeType="1"/>
                </p:cNvSpPr>
                <p:nvPr/>
              </p:nvSpPr>
              <p:spPr bwMode="auto">
                <a:xfrm flipH="1" flipV="1">
                  <a:off x="1134" y="220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677"/>
                <p:cNvSpPr>
                  <a:spLocks noChangeShapeType="1"/>
                </p:cNvSpPr>
                <p:nvPr/>
              </p:nvSpPr>
              <p:spPr bwMode="auto">
                <a:xfrm flipH="1" flipV="1">
                  <a:off x="1185" y="231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67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246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679"/>
                <p:cNvSpPr>
                  <a:spLocks noChangeShapeType="1"/>
                </p:cNvSpPr>
                <p:nvPr/>
              </p:nvSpPr>
              <p:spPr bwMode="auto">
                <a:xfrm flipH="1" flipV="1">
                  <a:off x="1285" y="264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680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28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6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309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682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336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6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68" y="366"/>
                  <a:ext cx="4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684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" y="399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685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434"/>
                  <a:ext cx="37" cy="3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68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5" y="471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1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68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55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689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597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690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43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69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690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692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739"/>
                  <a:ext cx="17" cy="5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693"/>
                <p:cNvSpPr>
                  <a:spLocks noChangeShapeType="1"/>
                </p:cNvSpPr>
                <p:nvPr/>
              </p:nvSpPr>
              <p:spPr bwMode="auto">
                <a:xfrm flipH="1" flipV="1">
                  <a:off x="1765" y="789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69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8" y="840"/>
                  <a:ext cx="10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891"/>
                  <a:ext cx="7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1795" y="944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1799" y="996"/>
                  <a:ext cx="1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1795" y="1049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1788" y="1101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1778" y="1153"/>
                  <a:ext cx="10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1765" y="1205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1748" y="1256"/>
                  <a:ext cx="17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1728" y="1305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704"/>
                <p:cNvSpPr>
                  <a:spLocks noChangeShapeType="1"/>
                </p:cNvSpPr>
                <p:nvPr/>
              </p:nvSpPr>
              <p:spPr bwMode="auto">
                <a:xfrm flipV="1">
                  <a:off x="1706" y="1354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1680" y="1401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1651" y="1447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1619" y="149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1585" y="1533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1548" y="1573"/>
                  <a:ext cx="37" cy="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1509" y="1611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1468" y="1646"/>
                  <a:ext cx="4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1425" y="1678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1380" y="1708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1333" y="173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1285" y="1759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1236" y="1780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1185" y="1798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1134" y="1813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1082" y="1824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1029" y="1832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977" y="1837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7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896"/>
                  <a:ext cx="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7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88" y="899"/>
                  <a:ext cx="4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7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92" y="903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97" y="907"/>
                  <a:ext cx="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726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912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Line 727"/>
              <p:cNvSpPr>
                <a:spLocks noChangeShapeType="1"/>
              </p:cNvSpPr>
              <p:nvPr/>
            </p:nvSpPr>
            <p:spPr bwMode="auto">
              <a:xfrm flipH="1" flipV="1">
                <a:off x="998" y="92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28"/>
              <p:cNvSpPr>
                <a:spLocks noChangeShapeType="1"/>
              </p:cNvSpPr>
              <p:nvPr/>
            </p:nvSpPr>
            <p:spPr bwMode="auto">
              <a:xfrm flipH="1" flipV="1">
                <a:off x="1002" y="926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29"/>
              <p:cNvSpPr>
                <a:spLocks noChangeShapeType="1"/>
              </p:cNvSpPr>
              <p:nvPr/>
            </p:nvSpPr>
            <p:spPr bwMode="auto">
              <a:xfrm flipH="1" flipV="1">
                <a:off x="1005" y="93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30"/>
              <p:cNvSpPr>
                <a:spLocks noChangeShapeType="1"/>
              </p:cNvSpPr>
              <p:nvPr/>
            </p:nvSpPr>
            <p:spPr bwMode="auto">
              <a:xfrm flipH="1" flipV="1">
                <a:off x="1009" y="93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31"/>
              <p:cNvSpPr>
                <a:spLocks noChangeShapeType="1"/>
              </p:cNvSpPr>
              <p:nvPr/>
            </p:nvSpPr>
            <p:spPr bwMode="auto">
              <a:xfrm flipH="1" flipV="1">
                <a:off x="1012" y="94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32"/>
              <p:cNvSpPr>
                <a:spLocks noChangeShapeType="1"/>
              </p:cNvSpPr>
              <p:nvPr/>
            </p:nvSpPr>
            <p:spPr bwMode="auto">
              <a:xfrm flipH="1" flipV="1">
                <a:off x="1015" y="94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33"/>
              <p:cNvSpPr>
                <a:spLocks noChangeShapeType="1"/>
              </p:cNvSpPr>
              <p:nvPr/>
            </p:nvSpPr>
            <p:spPr bwMode="auto">
              <a:xfrm flipH="1" flipV="1">
                <a:off x="1018" y="95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34"/>
              <p:cNvSpPr>
                <a:spLocks noChangeShapeType="1"/>
              </p:cNvSpPr>
              <p:nvPr/>
            </p:nvSpPr>
            <p:spPr bwMode="auto">
              <a:xfrm flipH="1" flipV="1">
                <a:off x="1020" y="95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35"/>
              <p:cNvSpPr>
                <a:spLocks noChangeShapeType="1"/>
              </p:cNvSpPr>
              <p:nvPr/>
            </p:nvSpPr>
            <p:spPr bwMode="auto">
              <a:xfrm flipH="1" flipV="1">
                <a:off x="1023" y="96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736"/>
              <p:cNvSpPr>
                <a:spLocks noChangeShapeType="1"/>
              </p:cNvSpPr>
              <p:nvPr/>
            </p:nvSpPr>
            <p:spPr bwMode="auto">
              <a:xfrm flipH="1" flipV="1">
                <a:off x="1026" y="96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37"/>
              <p:cNvSpPr>
                <a:spLocks noChangeShapeType="1"/>
              </p:cNvSpPr>
              <p:nvPr/>
            </p:nvSpPr>
            <p:spPr bwMode="auto">
              <a:xfrm flipH="1" flipV="1">
                <a:off x="1028" y="97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38"/>
              <p:cNvSpPr>
                <a:spLocks noChangeShapeType="1"/>
              </p:cNvSpPr>
              <p:nvPr/>
            </p:nvSpPr>
            <p:spPr bwMode="auto">
              <a:xfrm flipH="1" flipV="1">
                <a:off x="1029" y="9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39"/>
              <p:cNvSpPr>
                <a:spLocks noChangeShapeType="1"/>
              </p:cNvSpPr>
              <p:nvPr/>
            </p:nvSpPr>
            <p:spPr bwMode="auto">
              <a:xfrm flipH="1" flipV="1">
                <a:off x="1031" y="98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40"/>
              <p:cNvSpPr>
                <a:spLocks noChangeShapeType="1"/>
              </p:cNvSpPr>
              <p:nvPr/>
            </p:nvSpPr>
            <p:spPr bwMode="auto">
              <a:xfrm flipH="1" flipV="1">
                <a:off x="1033" y="98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41"/>
              <p:cNvSpPr>
                <a:spLocks noChangeShapeType="1"/>
              </p:cNvSpPr>
              <p:nvPr/>
            </p:nvSpPr>
            <p:spPr bwMode="auto">
              <a:xfrm flipH="1" flipV="1">
                <a:off x="1034" y="99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42"/>
              <p:cNvSpPr>
                <a:spLocks noChangeShapeType="1"/>
              </p:cNvSpPr>
              <p:nvPr/>
            </p:nvSpPr>
            <p:spPr bwMode="auto">
              <a:xfrm flipH="1" flipV="1">
                <a:off x="1035" y="100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43"/>
              <p:cNvSpPr>
                <a:spLocks noChangeShapeType="1"/>
              </p:cNvSpPr>
              <p:nvPr/>
            </p:nvSpPr>
            <p:spPr bwMode="auto">
              <a:xfrm flipH="1" flipV="1">
                <a:off x="1036" y="10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44"/>
              <p:cNvSpPr>
                <a:spLocks noChangeShapeType="1"/>
              </p:cNvSpPr>
              <p:nvPr/>
            </p:nvSpPr>
            <p:spPr bwMode="auto">
              <a:xfrm flipH="1" flipV="1">
                <a:off x="1037" y="101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45"/>
              <p:cNvSpPr>
                <a:spLocks noChangeShapeType="1"/>
              </p:cNvSpPr>
              <p:nvPr/>
            </p:nvSpPr>
            <p:spPr bwMode="auto">
              <a:xfrm flipH="1" flipV="1">
                <a:off x="1037" y="101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46"/>
              <p:cNvSpPr>
                <a:spLocks noChangeShapeType="1"/>
              </p:cNvSpPr>
              <p:nvPr/>
            </p:nvSpPr>
            <p:spPr bwMode="auto">
              <a:xfrm flipV="1">
                <a:off x="1037" y="102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47"/>
              <p:cNvSpPr>
                <a:spLocks noChangeShapeType="1"/>
              </p:cNvSpPr>
              <p:nvPr/>
            </p:nvSpPr>
            <p:spPr bwMode="auto">
              <a:xfrm flipV="1">
                <a:off x="1037" y="103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748"/>
              <p:cNvSpPr>
                <a:spLocks noChangeShapeType="1"/>
              </p:cNvSpPr>
              <p:nvPr/>
            </p:nvSpPr>
            <p:spPr bwMode="auto">
              <a:xfrm flipV="1">
                <a:off x="1037" y="103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749"/>
              <p:cNvSpPr>
                <a:spLocks noChangeShapeType="1"/>
              </p:cNvSpPr>
              <p:nvPr/>
            </p:nvSpPr>
            <p:spPr bwMode="auto">
              <a:xfrm flipV="1">
                <a:off x="1036" y="104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50"/>
              <p:cNvSpPr>
                <a:spLocks noChangeShapeType="1"/>
              </p:cNvSpPr>
              <p:nvPr/>
            </p:nvSpPr>
            <p:spPr bwMode="auto">
              <a:xfrm flipV="1">
                <a:off x="1035" y="104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751"/>
              <p:cNvSpPr>
                <a:spLocks noChangeShapeType="1"/>
              </p:cNvSpPr>
              <p:nvPr/>
            </p:nvSpPr>
            <p:spPr bwMode="auto">
              <a:xfrm flipV="1">
                <a:off x="1034" y="105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52"/>
              <p:cNvSpPr>
                <a:spLocks noChangeShapeType="1"/>
              </p:cNvSpPr>
              <p:nvPr/>
            </p:nvSpPr>
            <p:spPr bwMode="auto">
              <a:xfrm flipV="1">
                <a:off x="1033" y="106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53"/>
              <p:cNvSpPr>
                <a:spLocks noChangeShapeType="1"/>
              </p:cNvSpPr>
              <p:nvPr/>
            </p:nvSpPr>
            <p:spPr bwMode="auto">
              <a:xfrm flipV="1">
                <a:off x="1031" y="106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54"/>
              <p:cNvSpPr>
                <a:spLocks noChangeShapeType="1"/>
              </p:cNvSpPr>
              <p:nvPr/>
            </p:nvSpPr>
            <p:spPr bwMode="auto">
              <a:xfrm flipV="1">
                <a:off x="1029" y="107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55"/>
              <p:cNvSpPr>
                <a:spLocks noChangeShapeType="1"/>
              </p:cNvSpPr>
              <p:nvPr/>
            </p:nvSpPr>
            <p:spPr bwMode="auto">
              <a:xfrm flipV="1">
                <a:off x="1028" y="107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756"/>
              <p:cNvSpPr>
                <a:spLocks noChangeShapeType="1"/>
              </p:cNvSpPr>
              <p:nvPr/>
            </p:nvSpPr>
            <p:spPr bwMode="auto">
              <a:xfrm flipV="1">
                <a:off x="1026" y="108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757"/>
              <p:cNvSpPr>
                <a:spLocks noChangeShapeType="1"/>
              </p:cNvSpPr>
              <p:nvPr/>
            </p:nvSpPr>
            <p:spPr bwMode="auto">
              <a:xfrm flipV="1">
                <a:off x="1023" y="1088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58"/>
              <p:cNvSpPr>
                <a:spLocks noChangeShapeType="1"/>
              </p:cNvSpPr>
              <p:nvPr/>
            </p:nvSpPr>
            <p:spPr bwMode="auto">
              <a:xfrm flipV="1">
                <a:off x="1018" y="109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59"/>
              <p:cNvSpPr>
                <a:spLocks noChangeShapeType="1"/>
              </p:cNvSpPr>
              <p:nvPr/>
            </p:nvSpPr>
            <p:spPr bwMode="auto">
              <a:xfrm flipV="1">
                <a:off x="1015" y="110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60"/>
              <p:cNvSpPr>
                <a:spLocks noChangeShapeType="1"/>
              </p:cNvSpPr>
              <p:nvPr/>
            </p:nvSpPr>
            <p:spPr bwMode="auto">
              <a:xfrm flipV="1">
                <a:off x="1012" y="110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61"/>
              <p:cNvSpPr>
                <a:spLocks noChangeShapeType="1"/>
              </p:cNvSpPr>
              <p:nvPr/>
            </p:nvSpPr>
            <p:spPr bwMode="auto">
              <a:xfrm flipV="1">
                <a:off x="1066" y="104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62"/>
              <p:cNvSpPr>
                <a:spLocks noChangeShapeType="1"/>
              </p:cNvSpPr>
              <p:nvPr/>
            </p:nvSpPr>
            <p:spPr bwMode="auto">
              <a:xfrm flipV="1">
                <a:off x="1005" y="111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63"/>
              <p:cNvSpPr>
                <a:spLocks noChangeShapeType="1"/>
              </p:cNvSpPr>
              <p:nvPr/>
            </p:nvSpPr>
            <p:spPr bwMode="auto">
              <a:xfrm flipV="1">
                <a:off x="1002" y="112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764"/>
              <p:cNvSpPr>
                <a:spLocks noChangeShapeType="1"/>
              </p:cNvSpPr>
              <p:nvPr/>
            </p:nvSpPr>
            <p:spPr bwMode="auto">
              <a:xfrm flipV="1">
                <a:off x="998" y="112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65"/>
              <p:cNvSpPr>
                <a:spLocks noChangeShapeType="1"/>
              </p:cNvSpPr>
              <p:nvPr/>
            </p:nvSpPr>
            <p:spPr bwMode="auto">
              <a:xfrm flipV="1">
                <a:off x="993" y="11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766"/>
              <p:cNvSpPr>
                <a:spLocks noChangeShapeType="1"/>
              </p:cNvSpPr>
              <p:nvPr/>
            </p:nvSpPr>
            <p:spPr bwMode="auto">
              <a:xfrm flipV="1">
                <a:off x="990" y="11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767"/>
              <p:cNvSpPr>
                <a:spLocks noChangeShapeType="1"/>
              </p:cNvSpPr>
              <p:nvPr/>
            </p:nvSpPr>
            <p:spPr bwMode="auto">
              <a:xfrm flipV="1">
                <a:off x="985" y="114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768"/>
              <p:cNvSpPr>
                <a:spLocks noChangeShapeType="1"/>
              </p:cNvSpPr>
              <p:nvPr/>
            </p:nvSpPr>
            <p:spPr bwMode="auto">
              <a:xfrm flipV="1">
                <a:off x="981" y="114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769"/>
              <p:cNvSpPr>
                <a:spLocks noChangeShapeType="1"/>
              </p:cNvSpPr>
              <p:nvPr/>
            </p:nvSpPr>
            <p:spPr bwMode="auto">
              <a:xfrm flipV="1">
                <a:off x="976" y="11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770"/>
              <p:cNvSpPr>
                <a:spLocks noChangeShapeType="1"/>
              </p:cNvSpPr>
              <p:nvPr/>
            </p:nvSpPr>
            <p:spPr bwMode="auto">
              <a:xfrm>
                <a:off x="1383" y="400"/>
                <a:ext cx="1" cy="1238"/>
              </a:xfrm>
              <a:prstGeom prst="line">
                <a:avLst/>
              </a:prstGeom>
              <a:noFill/>
              <a:ln w="222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71"/>
              <p:cNvSpPr>
                <a:spLocks noEditPoints="1"/>
              </p:cNvSpPr>
              <p:nvPr/>
            </p:nvSpPr>
            <p:spPr bwMode="auto">
              <a:xfrm>
                <a:off x="839" y="1366"/>
                <a:ext cx="91" cy="136"/>
              </a:xfrm>
              <a:custGeom>
                <a:avLst/>
                <a:gdLst>
                  <a:gd name="T0" fmla="*/ 4478 w 38"/>
                  <a:gd name="T1" fmla="*/ 0 h 73"/>
                  <a:gd name="T2" fmla="*/ 4478 w 38"/>
                  <a:gd name="T3" fmla="*/ 1714 h 73"/>
                  <a:gd name="T4" fmla="*/ 2668 w 38"/>
                  <a:gd name="T5" fmla="*/ 1714 h 73"/>
                  <a:gd name="T6" fmla="*/ 2668 w 38"/>
                  <a:gd name="T7" fmla="*/ 0 h 73"/>
                  <a:gd name="T8" fmla="*/ 4478 w 38"/>
                  <a:gd name="T9" fmla="*/ 0 h 73"/>
                  <a:gd name="T10" fmla="*/ 7167 w 38"/>
                  <a:gd name="T11" fmla="*/ 1408 h 73"/>
                  <a:gd name="T12" fmla="*/ 3614 w 38"/>
                  <a:gd name="T13" fmla="*/ 3044 h 73"/>
                  <a:gd name="T14" fmla="*/ 0 w 38"/>
                  <a:gd name="T15" fmla="*/ 1408 h 73"/>
                  <a:gd name="T16" fmla="*/ 7167 w 38"/>
                  <a:gd name="T17" fmla="*/ 1408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3"/>
                  <a:gd name="T29" fmla="*/ 38 w 3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3">
                    <a:moveTo>
                      <a:pt x="24" y="0"/>
                    </a:moveTo>
                    <a:lnTo>
                      <a:pt x="24" y="41"/>
                    </a:lnTo>
                    <a:lnTo>
                      <a:pt x="14" y="41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  <a:moveTo>
                      <a:pt x="38" y="34"/>
                    </a:moveTo>
                    <a:lnTo>
                      <a:pt x="19" y="73"/>
                    </a:lnTo>
                    <a:lnTo>
                      <a:pt x="0" y="34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72"/>
              <p:cNvGrpSpPr>
                <a:grpSpLocks/>
              </p:cNvGrpSpPr>
              <p:nvPr/>
            </p:nvGrpSpPr>
            <p:grpSpPr bwMode="auto">
              <a:xfrm>
                <a:off x="33" y="181"/>
                <a:ext cx="1345" cy="1655"/>
                <a:chOff x="140" y="176"/>
                <a:chExt cx="1345" cy="1655"/>
              </a:xfrm>
            </p:grpSpPr>
            <p:sp>
              <p:nvSpPr>
                <p:cNvPr id="325" name="Rectangle 773"/>
                <p:cNvSpPr>
                  <a:spLocks noChangeArrowheads="1"/>
                </p:cNvSpPr>
                <p:nvPr/>
              </p:nvSpPr>
              <p:spPr bwMode="auto">
                <a:xfrm>
                  <a:off x="140" y="176"/>
                  <a:ext cx="1" cy="1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fr-FR" altLang="ko-KR">
                    <a:ea typeface="Gulim" pitchFamily="34" charset="-127"/>
                  </a:endParaRPr>
                </a:p>
              </p:txBody>
            </p:sp>
            <p:sp>
              <p:nvSpPr>
                <p:cNvPr id="326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979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775"/>
                <p:cNvSpPr>
                  <a:spLocks noChangeShapeType="1"/>
                </p:cNvSpPr>
                <p:nvPr/>
              </p:nvSpPr>
              <p:spPr bwMode="auto">
                <a:xfrm>
                  <a:off x="953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776"/>
                <p:cNvSpPr>
                  <a:spLocks noChangeShapeType="1"/>
                </p:cNvSpPr>
                <p:nvPr/>
              </p:nvSpPr>
              <p:spPr bwMode="auto">
                <a:xfrm>
                  <a:off x="927" y="1828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777"/>
                <p:cNvSpPr>
                  <a:spLocks noChangeShapeType="1"/>
                </p:cNvSpPr>
                <p:nvPr/>
              </p:nvSpPr>
              <p:spPr bwMode="auto">
                <a:xfrm>
                  <a:off x="901" y="1826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778"/>
                <p:cNvSpPr>
                  <a:spLocks noChangeShapeType="1"/>
                </p:cNvSpPr>
                <p:nvPr/>
              </p:nvSpPr>
              <p:spPr bwMode="auto">
                <a:xfrm>
                  <a:off x="876" y="1823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779"/>
                <p:cNvSpPr>
                  <a:spLocks noChangeShapeType="1"/>
                </p:cNvSpPr>
                <p:nvPr/>
              </p:nvSpPr>
              <p:spPr bwMode="auto">
                <a:xfrm>
                  <a:off x="850" y="1820"/>
                  <a:ext cx="26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780"/>
                <p:cNvSpPr>
                  <a:spLocks noChangeShapeType="1"/>
                </p:cNvSpPr>
                <p:nvPr/>
              </p:nvSpPr>
              <p:spPr bwMode="auto">
                <a:xfrm>
                  <a:off x="825" y="1815"/>
                  <a:ext cx="2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781"/>
                <p:cNvSpPr>
                  <a:spLocks noChangeShapeType="1"/>
                </p:cNvSpPr>
                <p:nvPr/>
              </p:nvSpPr>
              <p:spPr bwMode="auto">
                <a:xfrm>
                  <a:off x="800" y="1809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782"/>
                <p:cNvSpPr>
                  <a:spLocks noChangeShapeType="1"/>
                </p:cNvSpPr>
                <p:nvPr/>
              </p:nvSpPr>
              <p:spPr bwMode="auto">
                <a:xfrm>
                  <a:off x="775" y="1803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783"/>
                <p:cNvSpPr>
                  <a:spLocks noChangeShapeType="1"/>
                </p:cNvSpPr>
                <p:nvPr/>
              </p:nvSpPr>
              <p:spPr bwMode="auto">
                <a:xfrm>
                  <a:off x="750" y="1796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784"/>
                <p:cNvSpPr>
                  <a:spLocks noChangeShapeType="1"/>
                </p:cNvSpPr>
                <p:nvPr/>
              </p:nvSpPr>
              <p:spPr bwMode="auto">
                <a:xfrm>
                  <a:off x="725" y="1788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785"/>
                <p:cNvSpPr>
                  <a:spLocks noChangeShapeType="1"/>
                </p:cNvSpPr>
                <p:nvPr/>
              </p:nvSpPr>
              <p:spPr bwMode="auto">
                <a:xfrm>
                  <a:off x="701" y="1780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786"/>
                <p:cNvSpPr>
                  <a:spLocks noChangeShapeType="1"/>
                </p:cNvSpPr>
                <p:nvPr/>
              </p:nvSpPr>
              <p:spPr bwMode="auto">
                <a:xfrm>
                  <a:off x="677" y="177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787"/>
                <p:cNvSpPr>
                  <a:spLocks noChangeShapeType="1"/>
                </p:cNvSpPr>
                <p:nvPr/>
              </p:nvSpPr>
              <p:spPr bwMode="auto">
                <a:xfrm>
                  <a:off x="653" y="176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788"/>
                <p:cNvSpPr>
                  <a:spLocks noChangeShapeType="1"/>
                </p:cNvSpPr>
                <p:nvPr/>
              </p:nvSpPr>
              <p:spPr bwMode="auto">
                <a:xfrm>
                  <a:off x="630" y="1749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789"/>
                <p:cNvSpPr>
                  <a:spLocks noChangeShapeType="1"/>
                </p:cNvSpPr>
                <p:nvPr/>
              </p:nvSpPr>
              <p:spPr bwMode="auto">
                <a:xfrm>
                  <a:off x="607" y="1738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790"/>
                <p:cNvSpPr>
                  <a:spLocks noChangeShapeType="1"/>
                </p:cNvSpPr>
                <p:nvPr/>
              </p:nvSpPr>
              <p:spPr bwMode="auto">
                <a:xfrm>
                  <a:off x="584" y="1725"/>
                  <a:ext cx="23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791"/>
                <p:cNvSpPr>
                  <a:spLocks noChangeShapeType="1"/>
                </p:cNvSpPr>
                <p:nvPr/>
              </p:nvSpPr>
              <p:spPr bwMode="auto">
                <a:xfrm>
                  <a:off x="562" y="1712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792"/>
                <p:cNvSpPr>
                  <a:spLocks noChangeShapeType="1"/>
                </p:cNvSpPr>
                <p:nvPr/>
              </p:nvSpPr>
              <p:spPr bwMode="auto">
                <a:xfrm>
                  <a:off x="540" y="1698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793"/>
                <p:cNvSpPr>
                  <a:spLocks noChangeShapeType="1"/>
                </p:cNvSpPr>
                <p:nvPr/>
              </p:nvSpPr>
              <p:spPr bwMode="auto">
                <a:xfrm>
                  <a:off x="519" y="1684"/>
                  <a:ext cx="21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794"/>
                <p:cNvSpPr>
                  <a:spLocks noChangeShapeType="1"/>
                </p:cNvSpPr>
                <p:nvPr/>
              </p:nvSpPr>
              <p:spPr bwMode="auto">
                <a:xfrm>
                  <a:off x="498" y="1669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795"/>
                <p:cNvSpPr>
                  <a:spLocks noChangeShapeType="1"/>
                </p:cNvSpPr>
                <p:nvPr/>
              </p:nvSpPr>
              <p:spPr bwMode="auto">
                <a:xfrm>
                  <a:off x="477" y="1653"/>
                  <a:ext cx="21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796"/>
                <p:cNvSpPr>
                  <a:spLocks noChangeShapeType="1"/>
                </p:cNvSpPr>
                <p:nvPr/>
              </p:nvSpPr>
              <p:spPr bwMode="auto">
                <a:xfrm>
                  <a:off x="458" y="1637"/>
                  <a:ext cx="19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797"/>
                <p:cNvSpPr>
                  <a:spLocks noChangeShapeType="1"/>
                </p:cNvSpPr>
                <p:nvPr/>
              </p:nvSpPr>
              <p:spPr bwMode="auto">
                <a:xfrm>
                  <a:off x="438" y="1619"/>
                  <a:ext cx="2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798"/>
                <p:cNvSpPr>
                  <a:spLocks noChangeShapeType="1"/>
                </p:cNvSpPr>
                <p:nvPr/>
              </p:nvSpPr>
              <p:spPr bwMode="auto">
                <a:xfrm>
                  <a:off x="419" y="1602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799"/>
                <p:cNvSpPr>
                  <a:spLocks noChangeShapeType="1"/>
                </p:cNvSpPr>
                <p:nvPr/>
              </p:nvSpPr>
              <p:spPr bwMode="auto">
                <a:xfrm>
                  <a:off x="401" y="1583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800"/>
                <p:cNvSpPr>
                  <a:spLocks noChangeShapeType="1"/>
                </p:cNvSpPr>
                <p:nvPr/>
              </p:nvSpPr>
              <p:spPr bwMode="auto">
                <a:xfrm>
                  <a:off x="383" y="1565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801"/>
                <p:cNvSpPr>
                  <a:spLocks noChangeShapeType="1"/>
                </p:cNvSpPr>
                <p:nvPr/>
              </p:nvSpPr>
              <p:spPr bwMode="auto">
                <a:xfrm>
                  <a:off x="366" y="1545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802"/>
                <p:cNvSpPr>
                  <a:spLocks noChangeShapeType="1"/>
                </p:cNvSpPr>
                <p:nvPr/>
              </p:nvSpPr>
              <p:spPr bwMode="auto">
                <a:xfrm>
                  <a:off x="350" y="152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803"/>
                <p:cNvSpPr>
                  <a:spLocks noChangeShapeType="1"/>
                </p:cNvSpPr>
                <p:nvPr/>
              </p:nvSpPr>
              <p:spPr bwMode="auto">
                <a:xfrm>
                  <a:off x="334" y="150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804"/>
                <p:cNvSpPr>
                  <a:spLocks noChangeShapeType="1"/>
                </p:cNvSpPr>
                <p:nvPr/>
              </p:nvSpPr>
              <p:spPr bwMode="auto">
                <a:xfrm>
                  <a:off x="319" y="1484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805"/>
                <p:cNvSpPr>
                  <a:spLocks noChangeShapeType="1"/>
                </p:cNvSpPr>
                <p:nvPr/>
              </p:nvSpPr>
              <p:spPr bwMode="auto">
                <a:xfrm>
                  <a:off x="305" y="14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806"/>
                <p:cNvSpPr>
                  <a:spLocks noChangeShapeType="1"/>
                </p:cNvSpPr>
                <p:nvPr/>
              </p:nvSpPr>
              <p:spPr bwMode="auto">
                <a:xfrm>
                  <a:off x="291" y="1440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807"/>
                <p:cNvSpPr>
                  <a:spLocks noChangeShapeType="1"/>
                </p:cNvSpPr>
                <p:nvPr/>
              </p:nvSpPr>
              <p:spPr bwMode="auto">
                <a:xfrm>
                  <a:off x="278" y="1418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808"/>
                <p:cNvSpPr>
                  <a:spLocks noChangeShapeType="1"/>
                </p:cNvSpPr>
                <p:nvPr/>
              </p:nvSpPr>
              <p:spPr bwMode="auto">
                <a:xfrm>
                  <a:off x="266" y="1396"/>
                  <a:ext cx="12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809"/>
                <p:cNvSpPr>
                  <a:spLocks noChangeShapeType="1"/>
                </p:cNvSpPr>
                <p:nvPr/>
              </p:nvSpPr>
              <p:spPr bwMode="auto">
                <a:xfrm>
                  <a:off x="254" y="1372"/>
                  <a:ext cx="12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810"/>
                <p:cNvSpPr>
                  <a:spLocks noChangeShapeType="1"/>
                </p:cNvSpPr>
                <p:nvPr/>
              </p:nvSpPr>
              <p:spPr bwMode="auto">
                <a:xfrm>
                  <a:off x="243" y="1349"/>
                  <a:ext cx="11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811"/>
                <p:cNvSpPr>
                  <a:spLocks noChangeShapeType="1"/>
                </p:cNvSpPr>
                <p:nvPr/>
              </p:nvSpPr>
              <p:spPr bwMode="auto">
                <a:xfrm>
                  <a:off x="234" y="132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812"/>
                <p:cNvSpPr>
                  <a:spLocks noChangeShapeType="1"/>
                </p:cNvSpPr>
                <p:nvPr/>
              </p:nvSpPr>
              <p:spPr bwMode="auto">
                <a:xfrm>
                  <a:off x="224" y="1301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813"/>
                <p:cNvSpPr>
                  <a:spLocks noChangeShapeType="1"/>
                </p:cNvSpPr>
                <p:nvPr/>
              </p:nvSpPr>
              <p:spPr bwMode="auto">
                <a:xfrm>
                  <a:off x="216" y="1277"/>
                  <a:ext cx="8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814"/>
                <p:cNvSpPr>
                  <a:spLocks noChangeShapeType="1"/>
                </p:cNvSpPr>
                <p:nvPr/>
              </p:nvSpPr>
              <p:spPr bwMode="auto">
                <a:xfrm>
                  <a:off x="208" y="1252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815"/>
                <p:cNvSpPr>
                  <a:spLocks noChangeShapeType="1"/>
                </p:cNvSpPr>
                <p:nvPr/>
              </p:nvSpPr>
              <p:spPr bwMode="auto">
                <a:xfrm>
                  <a:off x="201" y="1227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816"/>
                <p:cNvSpPr>
                  <a:spLocks noChangeShapeType="1"/>
                </p:cNvSpPr>
                <p:nvPr/>
              </p:nvSpPr>
              <p:spPr bwMode="auto">
                <a:xfrm>
                  <a:off x="195" y="1202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817"/>
                <p:cNvSpPr>
                  <a:spLocks noChangeShapeType="1"/>
                </p:cNvSpPr>
                <p:nvPr/>
              </p:nvSpPr>
              <p:spPr bwMode="auto">
                <a:xfrm>
                  <a:off x="190" y="1177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818"/>
                <p:cNvSpPr>
                  <a:spLocks noChangeShapeType="1"/>
                </p:cNvSpPr>
                <p:nvPr/>
              </p:nvSpPr>
              <p:spPr bwMode="auto">
                <a:xfrm>
                  <a:off x="185" y="1152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819"/>
                <p:cNvSpPr>
                  <a:spLocks noChangeShapeType="1"/>
                </p:cNvSpPr>
                <p:nvPr/>
              </p:nvSpPr>
              <p:spPr bwMode="auto">
                <a:xfrm>
                  <a:off x="181" y="1126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820"/>
                <p:cNvSpPr>
                  <a:spLocks noChangeShapeType="1"/>
                </p:cNvSpPr>
                <p:nvPr/>
              </p:nvSpPr>
              <p:spPr bwMode="auto">
                <a:xfrm>
                  <a:off x="178" y="1101"/>
                  <a:ext cx="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821"/>
                <p:cNvSpPr>
                  <a:spLocks noChangeShapeType="1"/>
                </p:cNvSpPr>
                <p:nvPr/>
              </p:nvSpPr>
              <p:spPr bwMode="auto">
                <a:xfrm>
                  <a:off x="176" y="1075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822"/>
                <p:cNvSpPr>
                  <a:spLocks noChangeShapeType="1"/>
                </p:cNvSpPr>
                <p:nvPr/>
              </p:nvSpPr>
              <p:spPr bwMode="auto">
                <a:xfrm>
                  <a:off x="175" y="1049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823"/>
                <p:cNvSpPr>
                  <a:spLocks noChangeShapeType="1"/>
                </p:cNvSpPr>
                <p:nvPr/>
              </p:nvSpPr>
              <p:spPr bwMode="auto">
                <a:xfrm>
                  <a:off x="174" y="1023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74" y="997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825"/>
                <p:cNvSpPr>
                  <a:spLocks noChangeShapeType="1"/>
                </p:cNvSpPr>
                <p:nvPr/>
              </p:nvSpPr>
              <p:spPr bwMode="auto">
                <a:xfrm flipH="1">
                  <a:off x="175" y="972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76" y="946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78" y="920"/>
                  <a:ext cx="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81" y="895"/>
                  <a:ext cx="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185" y="869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89" y="844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194" y="819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200" y="794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208" y="769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215" y="74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835"/>
                <p:cNvSpPr>
                  <a:spLocks noChangeShapeType="1"/>
                </p:cNvSpPr>
                <p:nvPr/>
              </p:nvSpPr>
              <p:spPr bwMode="auto">
                <a:xfrm flipH="1">
                  <a:off x="224" y="721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233" y="697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837"/>
                <p:cNvSpPr>
                  <a:spLocks noChangeShapeType="1"/>
                </p:cNvSpPr>
                <p:nvPr/>
              </p:nvSpPr>
              <p:spPr bwMode="auto">
                <a:xfrm flipH="1">
                  <a:off x="243" y="674"/>
                  <a:ext cx="1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838"/>
                <p:cNvSpPr>
                  <a:spLocks noChangeShapeType="1"/>
                </p:cNvSpPr>
                <p:nvPr/>
              </p:nvSpPr>
              <p:spPr bwMode="auto">
                <a:xfrm flipH="1">
                  <a:off x="253" y="651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839"/>
                <p:cNvSpPr>
                  <a:spLocks noChangeShapeType="1"/>
                </p:cNvSpPr>
                <p:nvPr/>
              </p:nvSpPr>
              <p:spPr bwMode="auto">
                <a:xfrm flipH="1">
                  <a:off x="265" y="628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277" y="606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841"/>
                <p:cNvSpPr>
                  <a:spLocks noChangeShapeType="1"/>
                </p:cNvSpPr>
                <p:nvPr/>
              </p:nvSpPr>
              <p:spPr bwMode="auto">
                <a:xfrm flipH="1">
                  <a:off x="290" y="584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842"/>
                <p:cNvSpPr>
                  <a:spLocks noChangeShapeType="1"/>
                </p:cNvSpPr>
                <p:nvPr/>
              </p:nvSpPr>
              <p:spPr bwMode="auto">
                <a:xfrm flipH="1">
                  <a:off x="304" y="5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843"/>
                <p:cNvSpPr>
                  <a:spLocks noChangeShapeType="1"/>
                </p:cNvSpPr>
                <p:nvPr/>
              </p:nvSpPr>
              <p:spPr bwMode="auto">
                <a:xfrm flipH="1">
                  <a:off x="318" y="541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333" y="52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845"/>
                <p:cNvSpPr>
                  <a:spLocks noChangeShapeType="1"/>
                </p:cNvSpPr>
                <p:nvPr/>
              </p:nvSpPr>
              <p:spPr bwMode="auto">
                <a:xfrm flipH="1">
                  <a:off x="349" y="50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365" y="481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847"/>
                <p:cNvSpPr>
                  <a:spLocks noChangeShapeType="1"/>
                </p:cNvSpPr>
                <p:nvPr/>
              </p:nvSpPr>
              <p:spPr bwMode="auto">
                <a:xfrm flipH="1">
                  <a:off x="382" y="462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400" y="444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8" y="426"/>
                  <a:ext cx="19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437" y="409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456" y="393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476" y="377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853"/>
                <p:cNvSpPr>
                  <a:spLocks noChangeShapeType="1"/>
                </p:cNvSpPr>
                <p:nvPr/>
              </p:nvSpPr>
              <p:spPr bwMode="auto">
                <a:xfrm flipH="1">
                  <a:off x="496" y="362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517" y="347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538" y="333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560" y="320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857"/>
                <p:cNvSpPr>
                  <a:spLocks noChangeShapeType="1"/>
                </p:cNvSpPr>
                <p:nvPr/>
              </p:nvSpPr>
              <p:spPr bwMode="auto">
                <a:xfrm flipH="1">
                  <a:off x="582" y="308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858"/>
                <p:cNvSpPr>
                  <a:spLocks noChangeShapeType="1"/>
                </p:cNvSpPr>
                <p:nvPr/>
              </p:nvSpPr>
              <p:spPr bwMode="auto">
                <a:xfrm flipH="1">
                  <a:off x="605" y="296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628" y="285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860"/>
                <p:cNvSpPr>
                  <a:spLocks noChangeShapeType="1"/>
                </p:cNvSpPr>
                <p:nvPr/>
              </p:nvSpPr>
              <p:spPr bwMode="auto">
                <a:xfrm flipH="1">
                  <a:off x="651" y="27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861"/>
                <p:cNvSpPr>
                  <a:spLocks noChangeShapeType="1"/>
                </p:cNvSpPr>
                <p:nvPr/>
              </p:nvSpPr>
              <p:spPr bwMode="auto">
                <a:xfrm flipH="1">
                  <a:off x="675" y="26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699" y="257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863"/>
                <p:cNvSpPr>
                  <a:spLocks noChangeShapeType="1"/>
                </p:cNvSpPr>
                <p:nvPr/>
              </p:nvSpPr>
              <p:spPr bwMode="auto">
                <a:xfrm flipH="1">
                  <a:off x="723" y="249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748" y="242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865"/>
                <p:cNvSpPr>
                  <a:spLocks noChangeShapeType="1"/>
                </p:cNvSpPr>
                <p:nvPr/>
              </p:nvSpPr>
              <p:spPr bwMode="auto">
                <a:xfrm flipH="1">
                  <a:off x="773" y="236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866"/>
                <p:cNvSpPr>
                  <a:spLocks noChangeShapeType="1"/>
                </p:cNvSpPr>
                <p:nvPr/>
              </p:nvSpPr>
              <p:spPr bwMode="auto">
                <a:xfrm flipH="1">
                  <a:off x="798" y="230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867"/>
                <p:cNvSpPr>
                  <a:spLocks noChangeShapeType="1"/>
                </p:cNvSpPr>
                <p:nvPr/>
              </p:nvSpPr>
              <p:spPr bwMode="auto">
                <a:xfrm flipH="1">
                  <a:off x="823" y="225"/>
                  <a:ext cx="26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849" y="221"/>
                  <a:ext cx="2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869"/>
                <p:cNvSpPr>
                  <a:spLocks noChangeShapeType="1"/>
                </p:cNvSpPr>
                <p:nvPr/>
              </p:nvSpPr>
              <p:spPr bwMode="auto">
                <a:xfrm flipH="1">
                  <a:off x="874" y="219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870"/>
                <p:cNvSpPr>
                  <a:spLocks noChangeShapeType="1"/>
                </p:cNvSpPr>
                <p:nvPr/>
              </p:nvSpPr>
              <p:spPr bwMode="auto">
                <a:xfrm flipH="1">
                  <a:off x="900" y="216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871"/>
                <p:cNvSpPr>
                  <a:spLocks noChangeShapeType="1"/>
                </p:cNvSpPr>
                <p:nvPr/>
              </p:nvSpPr>
              <p:spPr bwMode="auto">
                <a:xfrm flipH="1">
                  <a:off x="925" y="215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872"/>
                <p:cNvSpPr>
                  <a:spLocks noChangeShapeType="1"/>
                </p:cNvSpPr>
                <p:nvPr/>
              </p:nvSpPr>
              <p:spPr bwMode="auto">
                <a:xfrm flipH="1">
                  <a:off x="951" y="214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1475" y="38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1464" y="40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1454" y="41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876"/>
                <p:cNvSpPr>
                  <a:spLocks noChangeShapeType="1"/>
                </p:cNvSpPr>
                <p:nvPr/>
              </p:nvSpPr>
              <p:spPr bwMode="auto">
                <a:xfrm flipV="1">
                  <a:off x="1444" y="4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1434" y="4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1424" y="4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1413" y="46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1403" y="479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393" y="493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1383" y="50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1372" y="51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1362" y="53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1352" y="54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1342" y="55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1331" y="57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1321" y="58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1311" y="5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890"/>
                <p:cNvSpPr>
                  <a:spLocks noChangeShapeType="1"/>
                </p:cNvSpPr>
                <p:nvPr/>
              </p:nvSpPr>
              <p:spPr bwMode="auto">
                <a:xfrm flipV="1">
                  <a:off x="1300" y="60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1290" y="62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1280" y="634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893"/>
                <p:cNvSpPr>
                  <a:spLocks noChangeShapeType="1"/>
                </p:cNvSpPr>
                <p:nvPr/>
              </p:nvSpPr>
              <p:spPr bwMode="auto">
                <a:xfrm flipV="1">
                  <a:off x="1270" y="648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1259" y="66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895"/>
                <p:cNvSpPr>
                  <a:spLocks noChangeShapeType="1"/>
                </p:cNvSpPr>
                <p:nvPr/>
              </p:nvSpPr>
              <p:spPr bwMode="auto">
                <a:xfrm flipV="1">
                  <a:off x="1249" y="67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1239" y="68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897"/>
                <p:cNvSpPr>
                  <a:spLocks noChangeShapeType="1"/>
                </p:cNvSpPr>
                <p:nvPr/>
              </p:nvSpPr>
              <p:spPr bwMode="auto">
                <a:xfrm flipV="1">
                  <a:off x="1229" y="69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1219" y="71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1208" y="72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1198" y="73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1188" y="75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1178" y="76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903"/>
                <p:cNvSpPr>
                  <a:spLocks noChangeShapeType="1"/>
                </p:cNvSpPr>
                <p:nvPr/>
              </p:nvSpPr>
              <p:spPr bwMode="auto">
                <a:xfrm flipV="1">
                  <a:off x="1167" y="77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1157" y="7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905"/>
                <p:cNvSpPr>
                  <a:spLocks noChangeShapeType="1"/>
                </p:cNvSpPr>
                <p:nvPr/>
              </p:nvSpPr>
              <p:spPr bwMode="auto">
                <a:xfrm flipV="1">
                  <a:off x="1147" y="8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906"/>
                <p:cNvSpPr>
                  <a:spLocks noChangeShapeType="1"/>
                </p:cNvSpPr>
                <p:nvPr/>
              </p:nvSpPr>
              <p:spPr bwMode="auto">
                <a:xfrm flipV="1">
                  <a:off x="1136" y="816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1126" y="8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908"/>
                <p:cNvSpPr>
                  <a:spLocks noChangeShapeType="1"/>
                </p:cNvSpPr>
                <p:nvPr/>
              </p:nvSpPr>
              <p:spPr bwMode="auto">
                <a:xfrm flipV="1">
                  <a:off x="1116" y="8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909"/>
                <p:cNvSpPr>
                  <a:spLocks noChangeShapeType="1"/>
                </p:cNvSpPr>
                <p:nvPr/>
              </p:nvSpPr>
              <p:spPr bwMode="auto">
                <a:xfrm flipV="1">
                  <a:off x="1106" y="8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1095" y="86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911"/>
                <p:cNvSpPr>
                  <a:spLocks noChangeShapeType="1"/>
                </p:cNvSpPr>
                <p:nvPr/>
              </p:nvSpPr>
              <p:spPr bwMode="auto">
                <a:xfrm flipV="1">
                  <a:off x="1085" y="88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912"/>
                <p:cNvSpPr>
                  <a:spLocks noChangeShapeType="1"/>
                </p:cNvSpPr>
                <p:nvPr/>
              </p:nvSpPr>
              <p:spPr bwMode="auto">
                <a:xfrm flipV="1">
                  <a:off x="1075" y="89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913"/>
                <p:cNvSpPr>
                  <a:spLocks noChangeShapeType="1"/>
                </p:cNvSpPr>
                <p:nvPr/>
              </p:nvSpPr>
              <p:spPr bwMode="auto">
                <a:xfrm flipV="1">
                  <a:off x="1065" y="90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1055" y="9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915"/>
                <p:cNvSpPr>
                  <a:spLocks noChangeShapeType="1"/>
                </p:cNvSpPr>
                <p:nvPr/>
              </p:nvSpPr>
              <p:spPr bwMode="auto">
                <a:xfrm flipV="1">
                  <a:off x="1044" y="93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1034" y="9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917"/>
                <p:cNvSpPr>
                  <a:spLocks noChangeShapeType="1"/>
                </p:cNvSpPr>
                <p:nvPr/>
              </p:nvSpPr>
              <p:spPr bwMode="auto">
                <a:xfrm flipV="1">
                  <a:off x="1024" y="9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918"/>
                <p:cNvSpPr>
                  <a:spLocks noChangeShapeType="1"/>
                </p:cNvSpPr>
                <p:nvPr/>
              </p:nvSpPr>
              <p:spPr bwMode="auto">
                <a:xfrm flipV="1">
                  <a:off x="1014" y="97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1003" y="98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920"/>
                <p:cNvSpPr>
                  <a:spLocks noChangeShapeType="1"/>
                </p:cNvSpPr>
                <p:nvPr/>
              </p:nvSpPr>
              <p:spPr bwMode="auto">
                <a:xfrm flipV="1">
                  <a:off x="993" y="9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983" y="100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922"/>
                <p:cNvSpPr>
                  <a:spLocks noChangeShapeType="1"/>
                </p:cNvSpPr>
                <p:nvPr/>
              </p:nvSpPr>
              <p:spPr bwMode="auto">
                <a:xfrm>
                  <a:off x="1475" y="16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923"/>
                <p:cNvSpPr>
                  <a:spLocks noChangeShapeType="1"/>
                </p:cNvSpPr>
                <p:nvPr/>
              </p:nvSpPr>
              <p:spPr bwMode="auto">
                <a:xfrm>
                  <a:off x="1464" y="162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924"/>
                <p:cNvSpPr>
                  <a:spLocks noChangeShapeType="1"/>
                </p:cNvSpPr>
                <p:nvPr/>
              </p:nvSpPr>
              <p:spPr bwMode="auto">
                <a:xfrm>
                  <a:off x="1454" y="1617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925"/>
                <p:cNvSpPr>
                  <a:spLocks noChangeShapeType="1"/>
                </p:cNvSpPr>
                <p:nvPr/>
              </p:nvSpPr>
              <p:spPr bwMode="auto">
                <a:xfrm>
                  <a:off x="1444" y="160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Line 926"/>
                <p:cNvSpPr>
                  <a:spLocks noChangeShapeType="1"/>
                </p:cNvSpPr>
                <p:nvPr/>
              </p:nvSpPr>
              <p:spPr bwMode="auto">
                <a:xfrm>
                  <a:off x="1434" y="159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Line 927"/>
                <p:cNvSpPr>
                  <a:spLocks noChangeShapeType="1"/>
                </p:cNvSpPr>
                <p:nvPr/>
              </p:nvSpPr>
              <p:spPr bwMode="auto">
                <a:xfrm>
                  <a:off x="1424" y="157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928"/>
                <p:cNvSpPr>
                  <a:spLocks noChangeShapeType="1"/>
                </p:cNvSpPr>
                <p:nvPr/>
              </p:nvSpPr>
              <p:spPr bwMode="auto">
                <a:xfrm>
                  <a:off x="1413" y="156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929"/>
                <p:cNvSpPr>
                  <a:spLocks noChangeShapeType="1"/>
                </p:cNvSpPr>
                <p:nvPr/>
              </p:nvSpPr>
              <p:spPr bwMode="auto">
                <a:xfrm>
                  <a:off x="1403" y="155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930"/>
                <p:cNvSpPr>
                  <a:spLocks noChangeShapeType="1"/>
                </p:cNvSpPr>
                <p:nvPr/>
              </p:nvSpPr>
              <p:spPr bwMode="auto">
                <a:xfrm>
                  <a:off x="1393" y="153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931"/>
                <p:cNvSpPr>
                  <a:spLocks noChangeShapeType="1"/>
                </p:cNvSpPr>
                <p:nvPr/>
              </p:nvSpPr>
              <p:spPr bwMode="auto">
                <a:xfrm>
                  <a:off x="1383" y="152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932"/>
                <p:cNvSpPr>
                  <a:spLocks noChangeShapeType="1"/>
                </p:cNvSpPr>
                <p:nvPr/>
              </p:nvSpPr>
              <p:spPr bwMode="auto">
                <a:xfrm>
                  <a:off x="1372" y="151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933"/>
                <p:cNvSpPr>
                  <a:spLocks noChangeShapeType="1"/>
                </p:cNvSpPr>
                <p:nvPr/>
              </p:nvSpPr>
              <p:spPr bwMode="auto">
                <a:xfrm>
                  <a:off x="1362" y="150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934"/>
                <p:cNvSpPr>
                  <a:spLocks noChangeShapeType="1"/>
                </p:cNvSpPr>
                <p:nvPr/>
              </p:nvSpPr>
              <p:spPr bwMode="auto">
                <a:xfrm>
                  <a:off x="1352" y="14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935"/>
                <p:cNvSpPr>
                  <a:spLocks noChangeShapeType="1"/>
                </p:cNvSpPr>
                <p:nvPr/>
              </p:nvSpPr>
              <p:spPr bwMode="auto">
                <a:xfrm>
                  <a:off x="1342" y="14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936"/>
                <p:cNvSpPr>
                  <a:spLocks noChangeShapeType="1"/>
                </p:cNvSpPr>
                <p:nvPr/>
              </p:nvSpPr>
              <p:spPr bwMode="auto">
                <a:xfrm>
                  <a:off x="1331" y="1462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937"/>
                <p:cNvSpPr>
                  <a:spLocks noChangeShapeType="1"/>
                </p:cNvSpPr>
                <p:nvPr/>
              </p:nvSpPr>
              <p:spPr bwMode="auto">
                <a:xfrm>
                  <a:off x="1321" y="144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938"/>
                <p:cNvSpPr>
                  <a:spLocks noChangeShapeType="1"/>
                </p:cNvSpPr>
                <p:nvPr/>
              </p:nvSpPr>
              <p:spPr bwMode="auto">
                <a:xfrm>
                  <a:off x="1311" y="143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939"/>
                <p:cNvSpPr>
                  <a:spLocks noChangeShapeType="1"/>
                </p:cNvSpPr>
                <p:nvPr/>
              </p:nvSpPr>
              <p:spPr bwMode="auto">
                <a:xfrm>
                  <a:off x="1300" y="142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940"/>
                <p:cNvSpPr>
                  <a:spLocks noChangeShapeType="1"/>
                </p:cNvSpPr>
                <p:nvPr/>
              </p:nvSpPr>
              <p:spPr bwMode="auto">
                <a:xfrm>
                  <a:off x="1290" y="141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941"/>
                <p:cNvSpPr>
                  <a:spLocks noChangeShapeType="1"/>
                </p:cNvSpPr>
                <p:nvPr/>
              </p:nvSpPr>
              <p:spPr bwMode="auto">
                <a:xfrm>
                  <a:off x="1280" y="139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942"/>
                <p:cNvSpPr>
                  <a:spLocks noChangeShapeType="1"/>
                </p:cNvSpPr>
                <p:nvPr/>
              </p:nvSpPr>
              <p:spPr bwMode="auto">
                <a:xfrm>
                  <a:off x="1270" y="138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943"/>
                <p:cNvSpPr>
                  <a:spLocks noChangeShapeType="1"/>
                </p:cNvSpPr>
                <p:nvPr/>
              </p:nvSpPr>
              <p:spPr bwMode="auto">
                <a:xfrm>
                  <a:off x="1259" y="1371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944"/>
                <p:cNvSpPr>
                  <a:spLocks noChangeShapeType="1"/>
                </p:cNvSpPr>
                <p:nvPr/>
              </p:nvSpPr>
              <p:spPr bwMode="auto">
                <a:xfrm>
                  <a:off x="1249" y="13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945"/>
                <p:cNvSpPr>
                  <a:spLocks noChangeShapeType="1"/>
                </p:cNvSpPr>
                <p:nvPr/>
              </p:nvSpPr>
              <p:spPr bwMode="auto">
                <a:xfrm>
                  <a:off x="1239" y="13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946"/>
                <p:cNvSpPr>
                  <a:spLocks noChangeShapeType="1"/>
                </p:cNvSpPr>
                <p:nvPr/>
              </p:nvSpPr>
              <p:spPr bwMode="auto">
                <a:xfrm>
                  <a:off x="1229" y="133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947"/>
                <p:cNvSpPr>
                  <a:spLocks noChangeShapeType="1"/>
                </p:cNvSpPr>
                <p:nvPr/>
              </p:nvSpPr>
              <p:spPr bwMode="auto">
                <a:xfrm>
                  <a:off x="1219" y="13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948"/>
                <p:cNvSpPr>
                  <a:spLocks noChangeShapeType="1"/>
                </p:cNvSpPr>
                <p:nvPr/>
              </p:nvSpPr>
              <p:spPr bwMode="auto">
                <a:xfrm>
                  <a:off x="1208" y="130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949"/>
                <p:cNvSpPr>
                  <a:spLocks noChangeShapeType="1"/>
                </p:cNvSpPr>
                <p:nvPr/>
              </p:nvSpPr>
              <p:spPr bwMode="auto">
                <a:xfrm>
                  <a:off x="1198" y="129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950"/>
                <p:cNvSpPr>
                  <a:spLocks noChangeShapeType="1"/>
                </p:cNvSpPr>
                <p:nvPr/>
              </p:nvSpPr>
              <p:spPr bwMode="auto">
                <a:xfrm>
                  <a:off x="1188" y="128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951"/>
                <p:cNvSpPr>
                  <a:spLocks noChangeShapeType="1"/>
                </p:cNvSpPr>
                <p:nvPr/>
              </p:nvSpPr>
              <p:spPr bwMode="auto">
                <a:xfrm>
                  <a:off x="1178" y="126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952"/>
                <p:cNvSpPr>
                  <a:spLocks noChangeShapeType="1"/>
                </p:cNvSpPr>
                <p:nvPr/>
              </p:nvSpPr>
              <p:spPr bwMode="auto">
                <a:xfrm>
                  <a:off x="1167" y="125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953"/>
                <p:cNvSpPr>
                  <a:spLocks noChangeShapeType="1"/>
                </p:cNvSpPr>
                <p:nvPr/>
              </p:nvSpPr>
              <p:spPr bwMode="auto">
                <a:xfrm>
                  <a:off x="1157" y="12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954"/>
                <p:cNvSpPr>
                  <a:spLocks noChangeShapeType="1"/>
                </p:cNvSpPr>
                <p:nvPr/>
              </p:nvSpPr>
              <p:spPr bwMode="auto">
                <a:xfrm>
                  <a:off x="1147" y="122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955"/>
                <p:cNvSpPr>
                  <a:spLocks noChangeShapeType="1"/>
                </p:cNvSpPr>
                <p:nvPr/>
              </p:nvSpPr>
              <p:spPr bwMode="auto">
                <a:xfrm>
                  <a:off x="1136" y="1216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956"/>
                <p:cNvSpPr>
                  <a:spLocks noChangeShapeType="1"/>
                </p:cNvSpPr>
                <p:nvPr/>
              </p:nvSpPr>
              <p:spPr bwMode="auto">
                <a:xfrm>
                  <a:off x="1126" y="12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957"/>
                <p:cNvSpPr>
                  <a:spLocks noChangeShapeType="1"/>
                </p:cNvSpPr>
                <p:nvPr/>
              </p:nvSpPr>
              <p:spPr bwMode="auto">
                <a:xfrm>
                  <a:off x="1116" y="11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958"/>
                <p:cNvSpPr>
                  <a:spLocks noChangeShapeType="1"/>
                </p:cNvSpPr>
                <p:nvPr/>
              </p:nvSpPr>
              <p:spPr bwMode="auto">
                <a:xfrm>
                  <a:off x="1106" y="117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959"/>
                <p:cNvSpPr>
                  <a:spLocks noChangeShapeType="1"/>
                </p:cNvSpPr>
                <p:nvPr/>
              </p:nvSpPr>
              <p:spPr bwMode="auto">
                <a:xfrm>
                  <a:off x="1095" y="1164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960"/>
                <p:cNvSpPr>
                  <a:spLocks noChangeShapeType="1"/>
                </p:cNvSpPr>
                <p:nvPr/>
              </p:nvSpPr>
              <p:spPr bwMode="auto">
                <a:xfrm>
                  <a:off x="1085" y="115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961"/>
                <p:cNvSpPr>
                  <a:spLocks noChangeShapeType="1"/>
                </p:cNvSpPr>
                <p:nvPr/>
              </p:nvSpPr>
              <p:spPr bwMode="auto">
                <a:xfrm>
                  <a:off x="1075" y="113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962"/>
                <p:cNvSpPr>
                  <a:spLocks noChangeShapeType="1"/>
                </p:cNvSpPr>
                <p:nvPr/>
              </p:nvSpPr>
              <p:spPr bwMode="auto">
                <a:xfrm>
                  <a:off x="1065" y="112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963"/>
                <p:cNvSpPr>
                  <a:spLocks noChangeShapeType="1"/>
                </p:cNvSpPr>
                <p:nvPr/>
              </p:nvSpPr>
              <p:spPr bwMode="auto">
                <a:xfrm>
                  <a:off x="1055" y="111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964"/>
                <p:cNvSpPr>
                  <a:spLocks noChangeShapeType="1"/>
                </p:cNvSpPr>
                <p:nvPr/>
              </p:nvSpPr>
              <p:spPr bwMode="auto">
                <a:xfrm>
                  <a:off x="1044" y="110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965"/>
                <p:cNvSpPr>
                  <a:spLocks noChangeShapeType="1"/>
                </p:cNvSpPr>
                <p:nvPr/>
              </p:nvSpPr>
              <p:spPr bwMode="auto">
                <a:xfrm>
                  <a:off x="1034" y="10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966"/>
                <p:cNvSpPr>
                  <a:spLocks noChangeShapeType="1"/>
                </p:cNvSpPr>
                <p:nvPr/>
              </p:nvSpPr>
              <p:spPr bwMode="auto">
                <a:xfrm>
                  <a:off x="1024" y="10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967"/>
                <p:cNvSpPr>
                  <a:spLocks noChangeShapeType="1"/>
                </p:cNvSpPr>
                <p:nvPr/>
              </p:nvSpPr>
              <p:spPr bwMode="auto">
                <a:xfrm>
                  <a:off x="1014" y="106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968"/>
                <p:cNvSpPr>
                  <a:spLocks noChangeShapeType="1"/>
                </p:cNvSpPr>
                <p:nvPr/>
              </p:nvSpPr>
              <p:spPr bwMode="auto">
                <a:xfrm>
                  <a:off x="1003" y="104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969"/>
                <p:cNvSpPr>
                  <a:spLocks noChangeShapeType="1"/>
                </p:cNvSpPr>
                <p:nvPr/>
              </p:nvSpPr>
              <p:spPr bwMode="auto">
                <a:xfrm>
                  <a:off x="993" y="103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970"/>
                <p:cNvSpPr>
                  <a:spLocks noChangeShapeType="1"/>
                </p:cNvSpPr>
                <p:nvPr/>
              </p:nvSpPr>
              <p:spPr bwMode="auto">
                <a:xfrm>
                  <a:off x="983" y="102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971"/>
                <p:cNvSpPr>
                  <a:spLocks noChangeShapeType="1"/>
                </p:cNvSpPr>
                <p:nvPr/>
              </p:nvSpPr>
              <p:spPr bwMode="auto">
                <a:xfrm flipV="1">
                  <a:off x="983" y="21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972"/>
                <p:cNvSpPr>
                  <a:spLocks noChangeShapeType="1"/>
                </p:cNvSpPr>
                <p:nvPr/>
              </p:nvSpPr>
              <p:spPr bwMode="auto">
                <a:xfrm flipV="1">
                  <a:off x="983" y="24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73"/>
              <p:cNvGrpSpPr>
                <a:grpSpLocks/>
              </p:cNvGrpSpPr>
              <p:nvPr/>
            </p:nvGrpSpPr>
            <p:grpSpPr bwMode="auto">
              <a:xfrm>
                <a:off x="870" y="211"/>
                <a:ext cx="823" cy="1632"/>
                <a:chOff x="977" y="206"/>
                <a:chExt cx="823" cy="1632"/>
              </a:xfrm>
            </p:grpSpPr>
            <p:sp>
              <p:nvSpPr>
                <p:cNvPr id="125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983" y="28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983" y="31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976"/>
                <p:cNvSpPr>
                  <a:spLocks noChangeShapeType="1"/>
                </p:cNvSpPr>
                <p:nvPr/>
              </p:nvSpPr>
              <p:spPr bwMode="auto">
                <a:xfrm flipV="1">
                  <a:off x="983" y="34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977"/>
                <p:cNvSpPr>
                  <a:spLocks noChangeShapeType="1"/>
                </p:cNvSpPr>
                <p:nvPr/>
              </p:nvSpPr>
              <p:spPr bwMode="auto">
                <a:xfrm flipV="1">
                  <a:off x="983" y="37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983" y="41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979"/>
                <p:cNvSpPr>
                  <a:spLocks noChangeShapeType="1"/>
                </p:cNvSpPr>
                <p:nvPr/>
              </p:nvSpPr>
              <p:spPr bwMode="auto">
                <a:xfrm flipV="1">
                  <a:off x="983" y="44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983" y="47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981"/>
                <p:cNvSpPr>
                  <a:spLocks noChangeShapeType="1"/>
                </p:cNvSpPr>
                <p:nvPr/>
              </p:nvSpPr>
              <p:spPr bwMode="auto">
                <a:xfrm flipV="1">
                  <a:off x="983" y="51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983" y="54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983"/>
                <p:cNvSpPr>
                  <a:spLocks noChangeShapeType="1"/>
                </p:cNvSpPr>
                <p:nvPr/>
              </p:nvSpPr>
              <p:spPr bwMode="auto">
                <a:xfrm flipV="1">
                  <a:off x="983" y="57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983" y="61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985"/>
                <p:cNvSpPr>
                  <a:spLocks noChangeShapeType="1"/>
                </p:cNvSpPr>
                <p:nvPr/>
              </p:nvSpPr>
              <p:spPr bwMode="auto">
                <a:xfrm flipV="1">
                  <a:off x="983" y="64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983" y="67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987"/>
                <p:cNvSpPr>
                  <a:spLocks noChangeShapeType="1"/>
                </p:cNvSpPr>
                <p:nvPr/>
              </p:nvSpPr>
              <p:spPr bwMode="auto">
                <a:xfrm flipV="1">
                  <a:off x="983" y="70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988"/>
                <p:cNvSpPr>
                  <a:spLocks noChangeShapeType="1"/>
                </p:cNvSpPr>
                <p:nvPr/>
              </p:nvSpPr>
              <p:spPr bwMode="auto">
                <a:xfrm flipV="1">
                  <a:off x="983" y="74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989"/>
                <p:cNvSpPr>
                  <a:spLocks noChangeShapeType="1"/>
                </p:cNvSpPr>
                <p:nvPr/>
              </p:nvSpPr>
              <p:spPr bwMode="auto">
                <a:xfrm flipV="1">
                  <a:off x="983" y="77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983" y="80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991"/>
                <p:cNvSpPr>
                  <a:spLocks noChangeShapeType="1"/>
                </p:cNvSpPr>
                <p:nvPr/>
              </p:nvSpPr>
              <p:spPr bwMode="auto">
                <a:xfrm flipV="1">
                  <a:off x="983" y="84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983" y="87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983" y="90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994"/>
                <p:cNvSpPr>
                  <a:spLocks noChangeShapeType="1"/>
                </p:cNvSpPr>
                <p:nvPr/>
              </p:nvSpPr>
              <p:spPr bwMode="auto">
                <a:xfrm flipV="1">
                  <a:off x="983" y="94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95"/>
                <p:cNvSpPr>
                  <a:spLocks noChangeShapeType="1"/>
                </p:cNvSpPr>
                <p:nvPr/>
              </p:nvSpPr>
              <p:spPr bwMode="auto">
                <a:xfrm flipV="1">
                  <a:off x="983" y="97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96"/>
                <p:cNvSpPr>
                  <a:spLocks noChangeShapeType="1"/>
                </p:cNvSpPr>
                <p:nvPr/>
              </p:nvSpPr>
              <p:spPr bwMode="auto">
                <a:xfrm flipV="1">
                  <a:off x="983" y="100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7"/>
                <p:cNvSpPr>
                  <a:spLocks noChangeShapeType="1"/>
                </p:cNvSpPr>
                <p:nvPr/>
              </p:nvSpPr>
              <p:spPr bwMode="auto">
                <a:xfrm flipV="1">
                  <a:off x="983" y="103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998"/>
                <p:cNvSpPr>
                  <a:spLocks noChangeShapeType="1"/>
                </p:cNvSpPr>
                <p:nvPr/>
              </p:nvSpPr>
              <p:spPr bwMode="auto">
                <a:xfrm flipV="1">
                  <a:off x="983" y="107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983" y="110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000"/>
                <p:cNvSpPr>
                  <a:spLocks noChangeShapeType="1"/>
                </p:cNvSpPr>
                <p:nvPr/>
              </p:nvSpPr>
              <p:spPr bwMode="auto">
                <a:xfrm flipV="1">
                  <a:off x="983" y="113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01"/>
                <p:cNvSpPr>
                  <a:spLocks noChangeShapeType="1"/>
                </p:cNvSpPr>
                <p:nvPr/>
              </p:nvSpPr>
              <p:spPr bwMode="auto">
                <a:xfrm flipV="1">
                  <a:off x="983" y="117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002"/>
                <p:cNvSpPr>
                  <a:spLocks noChangeShapeType="1"/>
                </p:cNvSpPr>
                <p:nvPr/>
              </p:nvSpPr>
              <p:spPr bwMode="auto">
                <a:xfrm flipV="1">
                  <a:off x="983" y="120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983" y="123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004"/>
                <p:cNvSpPr>
                  <a:spLocks noChangeShapeType="1"/>
                </p:cNvSpPr>
                <p:nvPr/>
              </p:nvSpPr>
              <p:spPr bwMode="auto">
                <a:xfrm flipV="1">
                  <a:off x="983" y="127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05"/>
                <p:cNvSpPr>
                  <a:spLocks noChangeShapeType="1"/>
                </p:cNvSpPr>
                <p:nvPr/>
              </p:nvSpPr>
              <p:spPr bwMode="auto">
                <a:xfrm flipV="1">
                  <a:off x="983" y="1303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006"/>
                <p:cNvSpPr>
                  <a:spLocks noChangeShapeType="1"/>
                </p:cNvSpPr>
                <p:nvPr/>
              </p:nvSpPr>
              <p:spPr bwMode="auto">
                <a:xfrm flipV="1">
                  <a:off x="983" y="1335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983" y="136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983" y="140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983" y="1435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010"/>
                <p:cNvSpPr>
                  <a:spLocks noChangeShapeType="1"/>
                </p:cNvSpPr>
                <p:nvPr/>
              </p:nvSpPr>
              <p:spPr bwMode="auto">
                <a:xfrm flipV="1">
                  <a:off x="983" y="146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011"/>
                <p:cNvSpPr>
                  <a:spLocks noChangeShapeType="1"/>
                </p:cNvSpPr>
                <p:nvPr/>
              </p:nvSpPr>
              <p:spPr bwMode="auto">
                <a:xfrm flipV="1">
                  <a:off x="983" y="1500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983" y="153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983" y="1567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014"/>
                <p:cNvSpPr>
                  <a:spLocks noChangeShapeType="1"/>
                </p:cNvSpPr>
                <p:nvPr/>
              </p:nvSpPr>
              <p:spPr bwMode="auto">
                <a:xfrm flipV="1">
                  <a:off x="983" y="159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015"/>
                <p:cNvSpPr>
                  <a:spLocks noChangeShapeType="1"/>
                </p:cNvSpPr>
                <p:nvPr/>
              </p:nvSpPr>
              <p:spPr bwMode="auto">
                <a:xfrm flipV="1">
                  <a:off x="983" y="163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983" y="166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1017"/>
                <p:cNvSpPr>
                  <a:spLocks noChangeShapeType="1"/>
                </p:cNvSpPr>
                <p:nvPr/>
              </p:nvSpPr>
              <p:spPr bwMode="auto">
                <a:xfrm flipV="1">
                  <a:off x="983" y="169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018"/>
                <p:cNvSpPr>
                  <a:spLocks noChangeShapeType="1"/>
                </p:cNvSpPr>
                <p:nvPr/>
              </p:nvSpPr>
              <p:spPr bwMode="auto">
                <a:xfrm flipV="1">
                  <a:off x="983" y="173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983" y="176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020"/>
                <p:cNvSpPr>
                  <a:spLocks noChangeShapeType="1"/>
                </p:cNvSpPr>
                <p:nvPr/>
              </p:nvSpPr>
              <p:spPr bwMode="auto">
                <a:xfrm flipV="1">
                  <a:off x="983" y="179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0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85" y="389"/>
                  <a:ext cx="12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0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399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0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408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2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418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25"/>
                <p:cNvSpPr>
                  <a:spLocks noChangeShapeType="1"/>
                </p:cNvSpPr>
                <p:nvPr/>
              </p:nvSpPr>
              <p:spPr bwMode="auto">
                <a:xfrm flipH="1" flipV="1">
                  <a:off x="1530" y="4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0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41" y="437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1027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448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561" y="458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469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82" y="479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0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91" y="490"/>
                  <a:ext cx="10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032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50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033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513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0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24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0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536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0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54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037"/>
                <p:cNvSpPr>
                  <a:spLocks noChangeShapeType="1"/>
                </p:cNvSpPr>
                <p:nvPr/>
              </p:nvSpPr>
              <p:spPr bwMode="auto">
                <a:xfrm flipH="1" flipV="1">
                  <a:off x="1646" y="560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4" y="572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039"/>
                <p:cNvSpPr>
                  <a:spLocks noChangeShapeType="1"/>
                </p:cNvSpPr>
                <p:nvPr/>
              </p:nvSpPr>
              <p:spPr bwMode="auto">
                <a:xfrm flipH="1" flipV="1">
                  <a:off x="1662" y="584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040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597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041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609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0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622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043"/>
                <p:cNvSpPr>
                  <a:spLocks noChangeShapeType="1"/>
                </p:cNvSpPr>
                <p:nvPr/>
              </p:nvSpPr>
              <p:spPr bwMode="auto">
                <a:xfrm flipH="1" flipV="1">
                  <a:off x="1692" y="6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0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648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045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6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046"/>
                <p:cNvSpPr>
                  <a:spLocks noChangeShapeType="1"/>
                </p:cNvSpPr>
                <p:nvPr/>
              </p:nvSpPr>
              <p:spPr bwMode="auto">
                <a:xfrm flipH="1" flipV="1">
                  <a:off x="1712" y="67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047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687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048"/>
                <p:cNvSpPr>
                  <a:spLocks noChangeShapeType="1"/>
                </p:cNvSpPr>
                <p:nvPr/>
              </p:nvSpPr>
              <p:spPr bwMode="auto">
                <a:xfrm flipH="1" flipV="1">
                  <a:off x="1724" y="70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049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714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050"/>
                <p:cNvSpPr>
                  <a:spLocks noChangeShapeType="1"/>
                </p:cNvSpPr>
                <p:nvPr/>
              </p:nvSpPr>
              <p:spPr bwMode="auto">
                <a:xfrm flipH="1" flipV="1">
                  <a:off x="1735" y="728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051"/>
                <p:cNvSpPr>
                  <a:spLocks noChangeShapeType="1"/>
                </p:cNvSpPr>
                <p:nvPr/>
              </p:nvSpPr>
              <p:spPr bwMode="auto">
                <a:xfrm flipH="1" flipV="1">
                  <a:off x="1741" y="742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75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053"/>
                <p:cNvSpPr>
                  <a:spLocks noChangeShapeType="1"/>
                </p:cNvSpPr>
                <p:nvPr/>
              </p:nvSpPr>
              <p:spPr bwMode="auto">
                <a:xfrm flipH="1" flipV="1">
                  <a:off x="1750" y="76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054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783"/>
                  <a:ext cx="4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055"/>
                <p:cNvSpPr>
                  <a:spLocks noChangeShapeType="1"/>
                </p:cNvSpPr>
                <p:nvPr/>
              </p:nvSpPr>
              <p:spPr bwMode="auto">
                <a:xfrm flipH="1" flipV="1">
                  <a:off x="1759" y="798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056"/>
                <p:cNvSpPr>
                  <a:spLocks noChangeShapeType="1"/>
                </p:cNvSpPr>
                <p:nvPr/>
              </p:nvSpPr>
              <p:spPr bwMode="auto">
                <a:xfrm flipH="1" flipV="1">
                  <a:off x="1763" y="812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057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82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84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05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85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06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869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06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9" y="88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062"/>
                <p:cNvSpPr>
                  <a:spLocks noChangeShapeType="1"/>
                </p:cNvSpPr>
                <p:nvPr/>
              </p:nvSpPr>
              <p:spPr bwMode="auto">
                <a:xfrm flipH="1" flipV="1">
                  <a:off x="1781" y="89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063"/>
                <p:cNvSpPr>
                  <a:spLocks noChangeShapeType="1"/>
                </p:cNvSpPr>
                <p:nvPr/>
              </p:nvSpPr>
              <p:spPr bwMode="auto">
                <a:xfrm flipH="1" flipV="1">
                  <a:off x="1783" y="91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" y="927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06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7" y="942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06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956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067"/>
                <p:cNvSpPr>
                  <a:spLocks noChangeShapeType="1"/>
                </p:cNvSpPr>
                <p:nvPr/>
              </p:nvSpPr>
              <p:spPr bwMode="auto">
                <a:xfrm flipH="1" flipV="1">
                  <a:off x="1789" y="971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068"/>
                <p:cNvSpPr>
                  <a:spLocks noChangeShapeType="1"/>
                </p:cNvSpPr>
                <p:nvPr/>
              </p:nvSpPr>
              <p:spPr bwMode="auto">
                <a:xfrm flipH="1" flipV="1">
                  <a:off x="1790" y="986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1069"/>
                <p:cNvSpPr>
                  <a:spLocks noChangeShapeType="1"/>
                </p:cNvSpPr>
                <p:nvPr/>
              </p:nvSpPr>
              <p:spPr bwMode="auto">
                <a:xfrm flipH="1" flipV="1">
                  <a:off x="1791" y="1000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070"/>
                <p:cNvSpPr>
                  <a:spLocks noChangeShapeType="1"/>
                </p:cNvSpPr>
                <p:nvPr/>
              </p:nvSpPr>
              <p:spPr bwMode="auto">
                <a:xfrm flipV="1">
                  <a:off x="1791" y="1015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1791" y="1030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072"/>
                <p:cNvSpPr>
                  <a:spLocks noChangeShapeType="1"/>
                </p:cNvSpPr>
                <p:nvPr/>
              </p:nvSpPr>
              <p:spPr bwMode="auto">
                <a:xfrm flipV="1">
                  <a:off x="1790" y="1044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1789" y="1059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074"/>
                <p:cNvSpPr>
                  <a:spLocks noChangeShapeType="1"/>
                </p:cNvSpPr>
                <p:nvPr/>
              </p:nvSpPr>
              <p:spPr bwMode="auto">
                <a:xfrm flipV="1">
                  <a:off x="1788" y="1074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075"/>
                <p:cNvSpPr>
                  <a:spLocks noChangeShapeType="1"/>
                </p:cNvSpPr>
                <p:nvPr/>
              </p:nvSpPr>
              <p:spPr bwMode="auto">
                <a:xfrm flipV="1">
                  <a:off x="1787" y="1088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076"/>
                <p:cNvSpPr>
                  <a:spLocks noChangeShapeType="1"/>
                </p:cNvSpPr>
                <p:nvPr/>
              </p:nvSpPr>
              <p:spPr bwMode="auto">
                <a:xfrm flipV="1">
                  <a:off x="1785" y="110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077"/>
                <p:cNvSpPr>
                  <a:spLocks noChangeShapeType="1"/>
                </p:cNvSpPr>
                <p:nvPr/>
              </p:nvSpPr>
              <p:spPr bwMode="auto">
                <a:xfrm flipV="1">
                  <a:off x="1783" y="111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1078"/>
                <p:cNvSpPr>
                  <a:spLocks noChangeShapeType="1"/>
                </p:cNvSpPr>
                <p:nvPr/>
              </p:nvSpPr>
              <p:spPr bwMode="auto">
                <a:xfrm flipV="1">
                  <a:off x="1781" y="113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1079"/>
                <p:cNvSpPr>
                  <a:spLocks noChangeShapeType="1"/>
                </p:cNvSpPr>
                <p:nvPr/>
              </p:nvSpPr>
              <p:spPr bwMode="auto">
                <a:xfrm flipV="1">
                  <a:off x="1779" y="1147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1080"/>
                <p:cNvSpPr>
                  <a:spLocks noChangeShapeType="1"/>
                </p:cNvSpPr>
                <p:nvPr/>
              </p:nvSpPr>
              <p:spPr bwMode="auto">
                <a:xfrm flipV="1">
                  <a:off x="1776" y="1161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1081"/>
                <p:cNvSpPr>
                  <a:spLocks noChangeShapeType="1"/>
                </p:cNvSpPr>
                <p:nvPr/>
              </p:nvSpPr>
              <p:spPr bwMode="auto">
                <a:xfrm flipV="1">
                  <a:off x="1773" y="117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1082"/>
                <p:cNvSpPr>
                  <a:spLocks noChangeShapeType="1"/>
                </p:cNvSpPr>
                <p:nvPr/>
              </p:nvSpPr>
              <p:spPr bwMode="auto">
                <a:xfrm flipV="1">
                  <a:off x="1770" y="119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083"/>
                <p:cNvSpPr>
                  <a:spLocks noChangeShapeType="1"/>
                </p:cNvSpPr>
                <p:nvPr/>
              </p:nvSpPr>
              <p:spPr bwMode="auto">
                <a:xfrm flipV="1">
                  <a:off x="1767" y="120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1763" y="1219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1759" y="1233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1755" y="1247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1087"/>
                <p:cNvSpPr>
                  <a:spLocks noChangeShapeType="1"/>
                </p:cNvSpPr>
                <p:nvPr/>
              </p:nvSpPr>
              <p:spPr bwMode="auto">
                <a:xfrm flipV="1">
                  <a:off x="1750" y="1261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1088"/>
                <p:cNvSpPr>
                  <a:spLocks noChangeShapeType="1"/>
                </p:cNvSpPr>
                <p:nvPr/>
              </p:nvSpPr>
              <p:spPr bwMode="auto">
                <a:xfrm flipV="1">
                  <a:off x="1746" y="127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1741" y="128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1735" y="1303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091"/>
                <p:cNvSpPr>
                  <a:spLocks noChangeShapeType="1"/>
                </p:cNvSpPr>
                <p:nvPr/>
              </p:nvSpPr>
              <p:spPr bwMode="auto">
                <a:xfrm flipV="1">
                  <a:off x="1730" y="1317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092"/>
                <p:cNvSpPr>
                  <a:spLocks noChangeShapeType="1"/>
                </p:cNvSpPr>
                <p:nvPr/>
              </p:nvSpPr>
              <p:spPr bwMode="auto">
                <a:xfrm flipV="1">
                  <a:off x="1724" y="133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1718" y="134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1094"/>
                <p:cNvSpPr>
                  <a:spLocks noChangeShapeType="1"/>
                </p:cNvSpPr>
                <p:nvPr/>
              </p:nvSpPr>
              <p:spPr bwMode="auto">
                <a:xfrm flipV="1">
                  <a:off x="1712" y="1357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1706" y="137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1699" y="1384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097"/>
                <p:cNvSpPr>
                  <a:spLocks noChangeShapeType="1"/>
                </p:cNvSpPr>
                <p:nvPr/>
              </p:nvSpPr>
              <p:spPr bwMode="auto">
                <a:xfrm flipV="1">
                  <a:off x="1692" y="1397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1685" y="1410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1677" y="1422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1670" y="14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1662" y="1448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1654" y="1460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1646" y="1473"/>
                  <a:ext cx="8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1637" y="1484"/>
                  <a:ext cx="9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1628" y="1497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1619" y="150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1610" y="1520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1601" y="153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1591" y="1543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1582" y="1554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1571" y="1565"/>
                  <a:ext cx="11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1561" y="1576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1551" y="1586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1541" y="1597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1530" y="160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1519" y="161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1508" y="16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1497" y="1637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1485" y="1646"/>
                  <a:ext cx="12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120"/>
                <p:cNvSpPr>
                  <a:spLocks noChangeShapeType="1"/>
                </p:cNvSpPr>
                <p:nvPr/>
              </p:nvSpPr>
              <p:spPr bwMode="auto">
                <a:xfrm flipH="1" flipV="1">
                  <a:off x="977" y="206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9" y="207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" y="212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134" y="220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185" y="231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246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85" y="264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28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128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309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129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336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468" y="366"/>
                  <a:ext cx="4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" y="399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132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434"/>
                  <a:ext cx="37" cy="3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133"/>
                <p:cNvSpPr>
                  <a:spLocks noChangeShapeType="1"/>
                </p:cNvSpPr>
                <p:nvPr/>
              </p:nvSpPr>
              <p:spPr bwMode="auto">
                <a:xfrm flipH="1" flipV="1">
                  <a:off x="1585" y="471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1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1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1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55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1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597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1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43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138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690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139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739"/>
                  <a:ext cx="17" cy="5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140"/>
                <p:cNvSpPr>
                  <a:spLocks noChangeShapeType="1"/>
                </p:cNvSpPr>
                <p:nvPr/>
              </p:nvSpPr>
              <p:spPr bwMode="auto">
                <a:xfrm flipH="1" flipV="1">
                  <a:off x="1765" y="789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14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8" y="840"/>
                  <a:ext cx="10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891"/>
                  <a:ext cx="7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143"/>
                <p:cNvSpPr>
                  <a:spLocks noChangeShapeType="1"/>
                </p:cNvSpPr>
                <p:nvPr/>
              </p:nvSpPr>
              <p:spPr bwMode="auto">
                <a:xfrm flipH="1" flipV="1">
                  <a:off x="1795" y="944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1799" y="996"/>
                  <a:ext cx="1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1795" y="1049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1788" y="1101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1778" y="1153"/>
                  <a:ext cx="10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1765" y="1205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1748" y="1256"/>
                  <a:ext cx="17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1728" y="1305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1706" y="1354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1680" y="1401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1651" y="1447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1619" y="149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1585" y="1533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1548" y="1573"/>
                  <a:ext cx="37" cy="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1509" y="1611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1468" y="1646"/>
                  <a:ext cx="4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1425" y="1678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1380" y="1708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1333" y="173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1285" y="1759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1236" y="1780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1185" y="1798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1134" y="1813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1082" y="1824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1029" y="1832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977" y="1837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1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896"/>
                  <a:ext cx="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11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88" y="899"/>
                  <a:ext cx="4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1171"/>
                <p:cNvSpPr>
                  <a:spLocks noChangeShapeType="1"/>
                </p:cNvSpPr>
                <p:nvPr/>
              </p:nvSpPr>
              <p:spPr bwMode="auto">
                <a:xfrm flipH="1" flipV="1">
                  <a:off x="1092" y="903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1172"/>
                <p:cNvSpPr>
                  <a:spLocks noChangeShapeType="1"/>
                </p:cNvSpPr>
                <p:nvPr/>
              </p:nvSpPr>
              <p:spPr bwMode="auto">
                <a:xfrm flipH="1" flipV="1">
                  <a:off x="1097" y="907"/>
                  <a:ext cx="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11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912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1174"/>
              <p:cNvSpPr>
                <a:spLocks noChangeShapeType="1"/>
              </p:cNvSpPr>
              <p:nvPr/>
            </p:nvSpPr>
            <p:spPr bwMode="auto">
              <a:xfrm flipH="1" flipV="1">
                <a:off x="998" y="92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75"/>
              <p:cNvSpPr>
                <a:spLocks noChangeShapeType="1"/>
              </p:cNvSpPr>
              <p:nvPr/>
            </p:nvSpPr>
            <p:spPr bwMode="auto">
              <a:xfrm flipH="1" flipV="1">
                <a:off x="1002" y="926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76"/>
              <p:cNvSpPr>
                <a:spLocks noChangeShapeType="1"/>
              </p:cNvSpPr>
              <p:nvPr/>
            </p:nvSpPr>
            <p:spPr bwMode="auto">
              <a:xfrm flipH="1" flipV="1">
                <a:off x="1005" y="93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77"/>
              <p:cNvSpPr>
                <a:spLocks noChangeShapeType="1"/>
              </p:cNvSpPr>
              <p:nvPr/>
            </p:nvSpPr>
            <p:spPr bwMode="auto">
              <a:xfrm flipH="1" flipV="1">
                <a:off x="1009" y="93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78"/>
              <p:cNvSpPr>
                <a:spLocks noChangeShapeType="1"/>
              </p:cNvSpPr>
              <p:nvPr/>
            </p:nvSpPr>
            <p:spPr bwMode="auto">
              <a:xfrm flipH="1" flipV="1">
                <a:off x="1012" y="94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79"/>
              <p:cNvSpPr>
                <a:spLocks noChangeShapeType="1"/>
              </p:cNvSpPr>
              <p:nvPr/>
            </p:nvSpPr>
            <p:spPr bwMode="auto">
              <a:xfrm flipH="1" flipV="1">
                <a:off x="1015" y="94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80"/>
              <p:cNvSpPr>
                <a:spLocks noChangeShapeType="1"/>
              </p:cNvSpPr>
              <p:nvPr/>
            </p:nvSpPr>
            <p:spPr bwMode="auto">
              <a:xfrm flipH="1" flipV="1">
                <a:off x="1018" y="95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1"/>
              <p:cNvSpPr>
                <a:spLocks noChangeShapeType="1"/>
              </p:cNvSpPr>
              <p:nvPr/>
            </p:nvSpPr>
            <p:spPr bwMode="auto">
              <a:xfrm flipH="1" flipV="1">
                <a:off x="1020" y="95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82"/>
              <p:cNvSpPr>
                <a:spLocks noChangeShapeType="1"/>
              </p:cNvSpPr>
              <p:nvPr/>
            </p:nvSpPr>
            <p:spPr bwMode="auto">
              <a:xfrm flipH="1" flipV="1">
                <a:off x="1023" y="96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83"/>
              <p:cNvSpPr>
                <a:spLocks noChangeShapeType="1"/>
              </p:cNvSpPr>
              <p:nvPr/>
            </p:nvSpPr>
            <p:spPr bwMode="auto">
              <a:xfrm flipH="1" flipV="1">
                <a:off x="1026" y="96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84"/>
              <p:cNvSpPr>
                <a:spLocks noChangeShapeType="1"/>
              </p:cNvSpPr>
              <p:nvPr/>
            </p:nvSpPr>
            <p:spPr bwMode="auto">
              <a:xfrm flipH="1" flipV="1">
                <a:off x="1028" y="97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85"/>
              <p:cNvSpPr>
                <a:spLocks noChangeShapeType="1"/>
              </p:cNvSpPr>
              <p:nvPr/>
            </p:nvSpPr>
            <p:spPr bwMode="auto">
              <a:xfrm flipH="1" flipV="1">
                <a:off x="1029" y="9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86"/>
              <p:cNvSpPr>
                <a:spLocks noChangeShapeType="1"/>
              </p:cNvSpPr>
              <p:nvPr/>
            </p:nvSpPr>
            <p:spPr bwMode="auto">
              <a:xfrm flipH="1" flipV="1">
                <a:off x="1031" y="98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87"/>
              <p:cNvSpPr>
                <a:spLocks noChangeShapeType="1"/>
              </p:cNvSpPr>
              <p:nvPr/>
            </p:nvSpPr>
            <p:spPr bwMode="auto">
              <a:xfrm flipH="1" flipV="1">
                <a:off x="1033" y="98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188"/>
              <p:cNvSpPr>
                <a:spLocks noChangeShapeType="1"/>
              </p:cNvSpPr>
              <p:nvPr/>
            </p:nvSpPr>
            <p:spPr bwMode="auto">
              <a:xfrm flipH="1" flipV="1">
                <a:off x="1034" y="99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189"/>
              <p:cNvSpPr>
                <a:spLocks noChangeShapeType="1"/>
              </p:cNvSpPr>
              <p:nvPr/>
            </p:nvSpPr>
            <p:spPr bwMode="auto">
              <a:xfrm flipH="1" flipV="1">
                <a:off x="1035" y="100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90"/>
              <p:cNvSpPr>
                <a:spLocks noChangeShapeType="1"/>
              </p:cNvSpPr>
              <p:nvPr/>
            </p:nvSpPr>
            <p:spPr bwMode="auto">
              <a:xfrm flipH="1" flipV="1">
                <a:off x="1036" y="10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91"/>
              <p:cNvSpPr>
                <a:spLocks noChangeShapeType="1"/>
              </p:cNvSpPr>
              <p:nvPr/>
            </p:nvSpPr>
            <p:spPr bwMode="auto">
              <a:xfrm flipH="1" flipV="1">
                <a:off x="1037" y="101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92"/>
              <p:cNvSpPr>
                <a:spLocks noChangeShapeType="1"/>
              </p:cNvSpPr>
              <p:nvPr/>
            </p:nvSpPr>
            <p:spPr bwMode="auto">
              <a:xfrm flipH="1" flipV="1">
                <a:off x="1037" y="101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93"/>
              <p:cNvSpPr>
                <a:spLocks noChangeShapeType="1"/>
              </p:cNvSpPr>
              <p:nvPr/>
            </p:nvSpPr>
            <p:spPr bwMode="auto">
              <a:xfrm flipV="1">
                <a:off x="1037" y="102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194"/>
              <p:cNvSpPr>
                <a:spLocks noChangeShapeType="1"/>
              </p:cNvSpPr>
              <p:nvPr/>
            </p:nvSpPr>
            <p:spPr bwMode="auto">
              <a:xfrm flipV="1">
                <a:off x="1037" y="103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195"/>
              <p:cNvSpPr>
                <a:spLocks noChangeShapeType="1"/>
              </p:cNvSpPr>
              <p:nvPr/>
            </p:nvSpPr>
            <p:spPr bwMode="auto">
              <a:xfrm flipV="1">
                <a:off x="1037" y="103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96"/>
              <p:cNvSpPr>
                <a:spLocks noChangeShapeType="1"/>
              </p:cNvSpPr>
              <p:nvPr/>
            </p:nvSpPr>
            <p:spPr bwMode="auto">
              <a:xfrm flipV="1">
                <a:off x="1036" y="104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97"/>
              <p:cNvSpPr>
                <a:spLocks noChangeShapeType="1"/>
              </p:cNvSpPr>
              <p:nvPr/>
            </p:nvSpPr>
            <p:spPr bwMode="auto">
              <a:xfrm flipV="1">
                <a:off x="1035" y="104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98"/>
              <p:cNvSpPr>
                <a:spLocks noChangeShapeType="1"/>
              </p:cNvSpPr>
              <p:nvPr/>
            </p:nvSpPr>
            <p:spPr bwMode="auto">
              <a:xfrm flipV="1">
                <a:off x="1034" y="105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99"/>
              <p:cNvSpPr>
                <a:spLocks noChangeShapeType="1"/>
              </p:cNvSpPr>
              <p:nvPr/>
            </p:nvSpPr>
            <p:spPr bwMode="auto">
              <a:xfrm flipV="1">
                <a:off x="1033" y="106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200"/>
              <p:cNvSpPr>
                <a:spLocks noChangeShapeType="1"/>
              </p:cNvSpPr>
              <p:nvPr/>
            </p:nvSpPr>
            <p:spPr bwMode="auto">
              <a:xfrm flipV="1">
                <a:off x="1031" y="106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01"/>
              <p:cNvSpPr>
                <a:spLocks noChangeShapeType="1"/>
              </p:cNvSpPr>
              <p:nvPr/>
            </p:nvSpPr>
            <p:spPr bwMode="auto">
              <a:xfrm flipV="1">
                <a:off x="1029" y="107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202"/>
              <p:cNvSpPr>
                <a:spLocks noChangeShapeType="1"/>
              </p:cNvSpPr>
              <p:nvPr/>
            </p:nvSpPr>
            <p:spPr bwMode="auto">
              <a:xfrm flipV="1">
                <a:off x="1028" y="107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203"/>
              <p:cNvSpPr>
                <a:spLocks noChangeShapeType="1"/>
              </p:cNvSpPr>
              <p:nvPr/>
            </p:nvSpPr>
            <p:spPr bwMode="auto">
              <a:xfrm flipV="1">
                <a:off x="1026" y="108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204"/>
              <p:cNvSpPr>
                <a:spLocks noChangeShapeType="1"/>
              </p:cNvSpPr>
              <p:nvPr/>
            </p:nvSpPr>
            <p:spPr bwMode="auto">
              <a:xfrm flipV="1">
                <a:off x="1023" y="1088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205"/>
              <p:cNvSpPr>
                <a:spLocks noChangeShapeType="1"/>
              </p:cNvSpPr>
              <p:nvPr/>
            </p:nvSpPr>
            <p:spPr bwMode="auto">
              <a:xfrm flipV="1">
                <a:off x="1018" y="109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206"/>
              <p:cNvSpPr>
                <a:spLocks noChangeShapeType="1"/>
              </p:cNvSpPr>
              <p:nvPr/>
            </p:nvSpPr>
            <p:spPr bwMode="auto">
              <a:xfrm flipV="1">
                <a:off x="1015" y="110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207"/>
              <p:cNvSpPr>
                <a:spLocks noChangeShapeType="1"/>
              </p:cNvSpPr>
              <p:nvPr/>
            </p:nvSpPr>
            <p:spPr bwMode="auto">
              <a:xfrm flipV="1">
                <a:off x="1012" y="110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208"/>
              <p:cNvSpPr>
                <a:spLocks noChangeShapeType="1"/>
              </p:cNvSpPr>
              <p:nvPr/>
            </p:nvSpPr>
            <p:spPr bwMode="auto">
              <a:xfrm flipV="1">
                <a:off x="1005" y="111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209"/>
              <p:cNvSpPr>
                <a:spLocks noChangeShapeType="1"/>
              </p:cNvSpPr>
              <p:nvPr/>
            </p:nvSpPr>
            <p:spPr bwMode="auto">
              <a:xfrm flipV="1">
                <a:off x="1002" y="112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210"/>
              <p:cNvSpPr>
                <a:spLocks noChangeShapeType="1"/>
              </p:cNvSpPr>
              <p:nvPr/>
            </p:nvSpPr>
            <p:spPr bwMode="auto">
              <a:xfrm flipV="1">
                <a:off x="998" y="112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211"/>
              <p:cNvSpPr>
                <a:spLocks noChangeShapeType="1"/>
              </p:cNvSpPr>
              <p:nvPr/>
            </p:nvSpPr>
            <p:spPr bwMode="auto">
              <a:xfrm flipV="1">
                <a:off x="993" y="11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212"/>
              <p:cNvSpPr>
                <a:spLocks noChangeShapeType="1"/>
              </p:cNvSpPr>
              <p:nvPr/>
            </p:nvSpPr>
            <p:spPr bwMode="auto">
              <a:xfrm flipV="1">
                <a:off x="990" y="11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213"/>
              <p:cNvSpPr>
                <a:spLocks noChangeShapeType="1"/>
              </p:cNvSpPr>
              <p:nvPr/>
            </p:nvSpPr>
            <p:spPr bwMode="auto">
              <a:xfrm flipV="1">
                <a:off x="985" y="114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214"/>
              <p:cNvSpPr>
                <a:spLocks noChangeShapeType="1"/>
              </p:cNvSpPr>
              <p:nvPr/>
            </p:nvSpPr>
            <p:spPr bwMode="auto">
              <a:xfrm flipV="1">
                <a:off x="981" y="114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215"/>
              <p:cNvSpPr>
                <a:spLocks noChangeShapeType="1"/>
              </p:cNvSpPr>
              <p:nvPr/>
            </p:nvSpPr>
            <p:spPr bwMode="auto">
              <a:xfrm flipV="1">
                <a:off x="976" y="11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16"/>
              <p:cNvSpPr>
                <a:spLocks noEditPoints="1"/>
              </p:cNvSpPr>
              <p:nvPr/>
            </p:nvSpPr>
            <p:spPr bwMode="auto">
              <a:xfrm>
                <a:off x="1338" y="1152"/>
                <a:ext cx="91" cy="169"/>
              </a:xfrm>
              <a:custGeom>
                <a:avLst/>
                <a:gdLst>
                  <a:gd name="T0" fmla="*/ 629 w 57"/>
                  <a:gd name="T1" fmla="*/ 0 h 72"/>
                  <a:gd name="T2" fmla="*/ 629 w 57"/>
                  <a:gd name="T3" fmla="*/ 3971 h 72"/>
                  <a:gd name="T4" fmla="*/ 313 w 57"/>
                  <a:gd name="T5" fmla="*/ 3971 h 72"/>
                  <a:gd name="T6" fmla="*/ 313 w 57"/>
                  <a:gd name="T7" fmla="*/ 0 h 72"/>
                  <a:gd name="T8" fmla="*/ 629 w 57"/>
                  <a:gd name="T9" fmla="*/ 0 h 72"/>
                  <a:gd name="T10" fmla="*/ 940 w 57"/>
                  <a:gd name="T11" fmla="*/ 2486 h 72"/>
                  <a:gd name="T12" fmla="*/ 477 w 57"/>
                  <a:gd name="T13" fmla="*/ 12055 h 72"/>
                  <a:gd name="T14" fmla="*/ 0 w 57"/>
                  <a:gd name="T15" fmla="*/ 2486 h 72"/>
                  <a:gd name="T16" fmla="*/ 940 w 57"/>
                  <a:gd name="T17" fmla="*/ 2486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2"/>
                  <a:gd name="T29" fmla="*/ 57 w 57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2">
                    <a:moveTo>
                      <a:pt x="38" y="0"/>
                    </a:moveTo>
                    <a:lnTo>
                      <a:pt x="38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38" y="0"/>
                    </a:lnTo>
                    <a:close/>
                    <a:moveTo>
                      <a:pt x="57" y="15"/>
                    </a:moveTo>
                    <a:lnTo>
                      <a:pt x="29" y="72"/>
                    </a:lnTo>
                    <a:lnTo>
                      <a:pt x="0" y="15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217"/>
              <p:cNvSpPr>
                <a:spLocks noChangeArrowheads="1"/>
              </p:cNvSpPr>
              <p:nvPr/>
            </p:nvSpPr>
            <p:spPr bwMode="auto">
              <a:xfrm>
                <a:off x="1056" y="843"/>
                <a:ext cx="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altLang="ko-KR" b="1">
                    <a:solidFill>
                      <a:srgbClr val="000000"/>
                    </a:solidFill>
                    <a:latin typeface="Symbol" pitchFamily="18" charset="2"/>
                    <a:ea typeface="Gulim" pitchFamily="34" charset="-127"/>
                  </a:rPr>
                  <a:t>q</a:t>
                </a:r>
              </a:p>
            </p:txBody>
          </p:sp>
          <p:sp>
            <p:nvSpPr>
              <p:cNvPr id="114" name="Line 1218"/>
              <p:cNvSpPr>
                <a:spLocks noChangeShapeType="1"/>
              </p:cNvSpPr>
              <p:nvPr/>
            </p:nvSpPr>
            <p:spPr bwMode="auto">
              <a:xfrm>
                <a:off x="877" y="1034"/>
                <a:ext cx="510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219"/>
              <p:cNvSpPr>
                <a:spLocks noChangeArrowheads="1"/>
              </p:cNvSpPr>
              <p:nvPr/>
            </p:nvSpPr>
            <p:spPr bwMode="auto">
              <a:xfrm>
                <a:off x="1278" y="894"/>
                <a:ext cx="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ko-KR" sz="1600">
                    <a:solidFill>
                      <a:srgbClr val="000000"/>
                    </a:solidFill>
                    <a:ea typeface="Gulim" pitchFamily="34" charset="-127"/>
                  </a:rPr>
                  <a:t>E</a:t>
                </a:r>
              </a:p>
            </p:txBody>
          </p:sp>
          <p:sp>
            <p:nvSpPr>
              <p:cNvPr id="116" name="Rectangle 1220"/>
              <p:cNvSpPr>
                <a:spLocks noChangeArrowheads="1"/>
              </p:cNvSpPr>
              <p:nvPr/>
            </p:nvSpPr>
            <p:spPr bwMode="auto">
              <a:xfrm>
                <a:off x="158" y="73"/>
                <a:ext cx="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altLang="ko-KR" dirty="0">
                    <a:solidFill>
                      <a:srgbClr val="000000"/>
                    </a:solidFill>
                    <a:latin typeface="Symbol" pitchFamily="18" charset="2"/>
                    <a:ea typeface="Gulim" pitchFamily="34" charset="-127"/>
                  </a:rPr>
                  <a:t>D</a:t>
                </a:r>
              </a:p>
            </p:txBody>
          </p:sp>
          <p:sp>
            <p:nvSpPr>
              <p:cNvPr id="117" name="Freeform 1221"/>
              <p:cNvSpPr>
                <a:spLocks noEditPoints="1"/>
              </p:cNvSpPr>
              <p:nvPr/>
            </p:nvSpPr>
            <p:spPr bwMode="auto">
              <a:xfrm>
                <a:off x="1519" y="550"/>
                <a:ext cx="91" cy="91"/>
              </a:xfrm>
              <a:custGeom>
                <a:avLst/>
                <a:gdLst>
                  <a:gd name="T0" fmla="*/ 2664 w 43"/>
                  <a:gd name="T1" fmla="*/ 237 h 75"/>
                  <a:gd name="T2" fmla="*/ 882 w 43"/>
                  <a:gd name="T3" fmla="*/ 110 h 75"/>
                  <a:gd name="T4" fmla="*/ 2087 w 43"/>
                  <a:gd name="T5" fmla="*/ 91 h 75"/>
                  <a:gd name="T6" fmla="*/ 3864 w 43"/>
                  <a:gd name="T7" fmla="*/ 221 h 75"/>
                  <a:gd name="T8" fmla="*/ 2664 w 43"/>
                  <a:gd name="T9" fmla="*/ 237 h 75"/>
                  <a:gd name="T10" fmla="*/ 0 w 43"/>
                  <a:gd name="T11" fmla="*/ 152 h 75"/>
                  <a:gd name="T12" fmla="*/ 0 w 43"/>
                  <a:gd name="T13" fmla="*/ 0 h 75"/>
                  <a:gd name="T14" fmla="*/ 3526 w 43"/>
                  <a:gd name="T15" fmla="*/ 90 h 75"/>
                  <a:gd name="T16" fmla="*/ 0 w 43"/>
                  <a:gd name="T17" fmla="*/ 152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75"/>
                  <a:gd name="T29" fmla="*/ 43 w 43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75">
                    <a:moveTo>
                      <a:pt x="30" y="75"/>
                    </a:moveTo>
                    <a:lnTo>
                      <a:pt x="10" y="35"/>
                    </a:lnTo>
                    <a:lnTo>
                      <a:pt x="23" y="29"/>
                    </a:lnTo>
                    <a:lnTo>
                      <a:pt x="43" y="69"/>
                    </a:lnTo>
                    <a:lnTo>
                      <a:pt x="30" y="75"/>
                    </a:lnTo>
                    <a:close/>
                    <a:moveTo>
                      <a:pt x="0" y="48"/>
                    </a:moveTo>
                    <a:lnTo>
                      <a:pt x="0" y="0"/>
                    </a:lnTo>
                    <a:lnTo>
                      <a:pt x="39" y="2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33399"/>
              </a:solidFill>
              <a:ln w="1588">
                <a:solidFill>
                  <a:srgbClr val="33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22"/>
              <p:cNvSpPr>
                <a:spLocks noEditPoints="1"/>
              </p:cNvSpPr>
              <p:nvPr/>
            </p:nvSpPr>
            <p:spPr bwMode="auto">
              <a:xfrm>
                <a:off x="1565" y="1290"/>
                <a:ext cx="89" cy="122"/>
              </a:xfrm>
              <a:custGeom>
                <a:avLst/>
                <a:gdLst>
                  <a:gd name="T0" fmla="*/ 0 w 44"/>
                  <a:gd name="T1" fmla="*/ 1183 h 76"/>
                  <a:gd name="T2" fmla="*/ 1424 w 44"/>
                  <a:gd name="T3" fmla="*/ 498 h 76"/>
                  <a:gd name="T4" fmla="*/ 2340 w 44"/>
                  <a:gd name="T5" fmla="*/ 616 h 76"/>
                  <a:gd name="T6" fmla="*/ 884 w 44"/>
                  <a:gd name="T7" fmla="*/ 1303 h 76"/>
                  <a:gd name="T8" fmla="*/ 0 w 44"/>
                  <a:gd name="T9" fmla="*/ 1183 h 76"/>
                  <a:gd name="T10" fmla="*/ 332 w 44"/>
                  <a:gd name="T11" fmla="*/ 498 h 76"/>
                  <a:gd name="T12" fmla="*/ 3012 w 44"/>
                  <a:gd name="T13" fmla="*/ 0 h 76"/>
                  <a:gd name="T14" fmla="*/ 2945 w 44"/>
                  <a:gd name="T15" fmla="*/ 843 h 76"/>
                  <a:gd name="T16" fmla="*/ 332 w 44"/>
                  <a:gd name="T17" fmla="*/ 498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76"/>
                  <a:gd name="T29" fmla="*/ 44 w 44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76">
                    <a:moveTo>
                      <a:pt x="0" y="69"/>
                    </a:moveTo>
                    <a:lnTo>
                      <a:pt x="21" y="29"/>
                    </a:lnTo>
                    <a:lnTo>
                      <a:pt x="34" y="36"/>
                    </a:lnTo>
                    <a:lnTo>
                      <a:pt x="13" y="76"/>
                    </a:lnTo>
                    <a:lnTo>
                      <a:pt x="0" y="69"/>
                    </a:lnTo>
                    <a:close/>
                    <a:moveTo>
                      <a:pt x="5" y="29"/>
                    </a:moveTo>
                    <a:lnTo>
                      <a:pt x="44" y="0"/>
                    </a:lnTo>
                    <a:lnTo>
                      <a:pt x="43" y="49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333399"/>
              </a:solidFill>
              <a:ln w="1588">
                <a:solidFill>
                  <a:srgbClr val="33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23"/>
              <p:cNvSpPr>
                <a:spLocks noEditPoints="1"/>
              </p:cNvSpPr>
              <p:nvPr/>
            </p:nvSpPr>
            <p:spPr bwMode="auto">
              <a:xfrm>
                <a:off x="839" y="550"/>
                <a:ext cx="83" cy="120"/>
              </a:xfrm>
              <a:custGeom>
                <a:avLst/>
                <a:gdLst>
                  <a:gd name="T0" fmla="*/ 2595 w 38"/>
                  <a:gd name="T1" fmla="*/ 0 h 73"/>
                  <a:gd name="T2" fmla="*/ 2595 w 38"/>
                  <a:gd name="T3" fmla="*/ 805 h 73"/>
                  <a:gd name="T4" fmla="*/ 1551 w 38"/>
                  <a:gd name="T5" fmla="*/ 805 h 73"/>
                  <a:gd name="T6" fmla="*/ 1551 w 38"/>
                  <a:gd name="T7" fmla="*/ 0 h 73"/>
                  <a:gd name="T8" fmla="*/ 2595 w 38"/>
                  <a:gd name="T9" fmla="*/ 0 h 73"/>
                  <a:gd name="T10" fmla="*/ 4117 w 38"/>
                  <a:gd name="T11" fmla="*/ 671 h 73"/>
                  <a:gd name="T12" fmla="*/ 2095 w 38"/>
                  <a:gd name="T13" fmla="*/ 1440 h 73"/>
                  <a:gd name="T14" fmla="*/ 0 w 38"/>
                  <a:gd name="T15" fmla="*/ 671 h 73"/>
                  <a:gd name="T16" fmla="*/ 4117 w 38"/>
                  <a:gd name="T17" fmla="*/ 67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3"/>
                  <a:gd name="T29" fmla="*/ 38 w 3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3">
                    <a:moveTo>
                      <a:pt x="24" y="0"/>
                    </a:moveTo>
                    <a:lnTo>
                      <a:pt x="24" y="41"/>
                    </a:lnTo>
                    <a:lnTo>
                      <a:pt x="14" y="41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  <a:moveTo>
                      <a:pt x="38" y="34"/>
                    </a:moveTo>
                    <a:lnTo>
                      <a:pt x="19" y="73"/>
                    </a:lnTo>
                    <a:lnTo>
                      <a:pt x="0" y="34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224"/>
              <p:cNvSpPr>
                <a:spLocks noEditPoints="1"/>
              </p:cNvSpPr>
              <p:nvPr/>
            </p:nvSpPr>
            <p:spPr bwMode="auto">
              <a:xfrm>
                <a:off x="1073" y="208"/>
                <a:ext cx="156" cy="77"/>
              </a:xfrm>
              <a:custGeom>
                <a:avLst/>
                <a:gdLst>
                  <a:gd name="T0" fmla="*/ 835 w 111"/>
                  <a:gd name="T1" fmla="*/ 904 h 47"/>
                  <a:gd name="T2" fmla="*/ 228 w 111"/>
                  <a:gd name="T3" fmla="*/ 387 h 47"/>
                  <a:gd name="T4" fmla="*/ 247 w 111"/>
                  <a:gd name="T5" fmla="*/ 211 h 47"/>
                  <a:gd name="T6" fmla="*/ 856 w 111"/>
                  <a:gd name="T7" fmla="*/ 736 h 47"/>
                  <a:gd name="T8" fmla="*/ 835 w 111"/>
                  <a:gd name="T9" fmla="*/ 904 h 47"/>
                  <a:gd name="T10" fmla="*/ 240 w 111"/>
                  <a:gd name="T11" fmla="*/ 698 h 47"/>
                  <a:gd name="T12" fmla="*/ 0 w 111"/>
                  <a:gd name="T13" fmla="*/ 92 h 47"/>
                  <a:gd name="T14" fmla="*/ 327 w 111"/>
                  <a:gd name="T15" fmla="*/ 0 h 47"/>
                  <a:gd name="T16" fmla="*/ 240 w 111"/>
                  <a:gd name="T17" fmla="*/ 698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47"/>
                  <a:gd name="T29" fmla="*/ 111 w 111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47">
                    <a:moveTo>
                      <a:pt x="108" y="47"/>
                    </a:moveTo>
                    <a:lnTo>
                      <a:pt x="29" y="20"/>
                    </a:lnTo>
                    <a:lnTo>
                      <a:pt x="32" y="11"/>
                    </a:lnTo>
                    <a:lnTo>
                      <a:pt x="111" y="38"/>
                    </a:lnTo>
                    <a:lnTo>
                      <a:pt x="108" y="47"/>
                    </a:lnTo>
                    <a:close/>
                    <a:moveTo>
                      <a:pt x="31" y="36"/>
                    </a:moveTo>
                    <a:lnTo>
                      <a:pt x="0" y="5"/>
                    </a:lnTo>
                    <a:lnTo>
                      <a:pt x="43" y="0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25"/>
              <p:cNvSpPr>
                <a:spLocks noEditPoints="1"/>
              </p:cNvSpPr>
              <p:nvPr/>
            </p:nvSpPr>
            <p:spPr bwMode="auto">
              <a:xfrm>
                <a:off x="1111" y="1757"/>
                <a:ext cx="136" cy="63"/>
              </a:xfrm>
              <a:custGeom>
                <a:avLst/>
                <a:gdLst>
                  <a:gd name="T0" fmla="*/ 0 w 74"/>
                  <a:gd name="T1" fmla="*/ 435 h 41"/>
                  <a:gd name="T2" fmla="*/ 1702 w 74"/>
                  <a:gd name="T3" fmla="*/ 128 h 41"/>
                  <a:gd name="T4" fmla="*/ 1851 w 74"/>
                  <a:gd name="T5" fmla="*/ 250 h 41"/>
                  <a:gd name="T6" fmla="*/ 149 w 74"/>
                  <a:gd name="T7" fmla="*/ 541 h 41"/>
                  <a:gd name="T8" fmla="*/ 0 w 74"/>
                  <a:gd name="T9" fmla="*/ 435 h 41"/>
                  <a:gd name="T10" fmla="*/ 1198 w 74"/>
                  <a:gd name="T11" fmla="*/ 0 h 41"/>
                  <a:gd name="T12" fmla="*/ 2850 w 74"/>
                  <a:gd name="T13" fmla="*/ 0 h 41"/>
                  <a:gd name="T14" fmla="*/ 1882 w 74"/>
                  <a:gd name="T15" fmla="*/ 466 h 41"/>
                  <a:gd name="T16" fmla="*/ 1198 w 7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1"/>
                  <a:gd name="T29" fmla="*/ 74 w 7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1">
                    <a:moveTo>
                      <a:pt x="0" y="33"/>
                    </a:moveTo>
                    <a:lnTo>
                      <a:pt x="44" y="10"/>
                    </a:lnTo>
                    <a:lnTo>
                      <a:pt x="48" y="19"/>
                    </a:lnTo>
                    <a:lnTo>
                      <a:pt x="4" y="41"/>
                    </a:lnTo>
                    <a:lnTo>
                      <a:pt x="0" y="33"/>
                    </a:lnTo>
                    <a:close/>
                    <a:moveTo>
                      <a:pt x="31" y="0"/>
                    </a:moveTo>
                    <a:lnTo>
                      <a:pt x="74" y="0"/>
                    </a:lnTo>
                    <a:lnTo>
                      <a:pt x="49" y="3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226"/>
              <p:cNvSpPr>
                <a:spLocks noChangeShapeType="1"/>
              </p:cNvSpPr>
              <p:nvPr/>
            </p:nvSpPr>
            <p:spPr bwMode="auto">
              <a:xfrm>
                <a:off x="70" y="927"/>
                <a:ext cx="0" cy="126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227"/>
              <p:cNvSpPr>
                <a:spLocks noChangeShapeType="1"/>
              </p:cNvSpPr>
              <p:nvPr/>
            </p:nvSpPr>
            <p:spPr bwMode="auto">
              <a:xfrm flipH="1" flipV="1">
                <a:off x="63" y="1077"/>
                <a:ext cx="28" cy="134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1228"/>
              <p:cNvSpPr txBox="1">
                <a:spLocks noChangeArrowheads="1"/>
              </p:cNvSpPr>
              <p:nvPr/>
            </p:nvSpPr>
            <p:spPr bwMode="auto">
              <a:xfrm>
                <a:off x="68" y="872"/>
                <a:ext cx="5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>
                    <a:ea typeface="Gulim" pitchFamily="34" charset="-127"/>
                  </a:rPr>
                  <a:t>2</a:t>
                </a:r>
                <a:r>
                  <a:rPr lang="el-GR" altLang="ko-KR" sz="1600" dirty="0"/>
                  <a:t>π</a:t>
                </a:r>
                <a:endParaRPr lang="en-US" altLang="ko-KR" sz="1600" dirty="0">
                  <a:ea typeface="Gulim" pitchFamily="34" charset="-127"/>
                </a:endParaRPr>
              </a:p>
              <a:p>
                <a:r>
                  <a:rPr lang="en-US" altLang="ko-KR" sz="1200" dirty="0">
                    <a:ea typeface="Gulim" pitchFamily="34" charset="-127"/>
                  </a:rPr>
                  <a:t>SOLITON</a:t>
                </a:r>
                <a:endParaRPr lang="el-GR" altLang="ko-KR" sz="1200" dirty="0"/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2586038" y="1585913"/>
              <a:ext cx="128587" cy="1285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967536" y="1628800"/>
            <a:ext cx="3995936" cy="2447876"/>
            <a:chOff x="0" y="2143"/>
            <a:chExt cx="3041" cy="2177"/>
          </a:xfrm>
        </p:grpSpPr>
        <p:sp>
          <p:nvSpPr>
            <p:cNvPr id="9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2143"/>
              <a:ext cx="2960" cy="21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" y="2227"/>
              <a:ext cx="2550" cy="2093"/>
              <a:chOff x="-23" y="2213"/>
              <a:chExt cx="2067" cy="1938"/>
            </a:xfrm>
          </p:grpSpPr>
          <p:sp>
            <p:nvSpPr>
              <p:cNvPr id="1041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81" y="2271"/>
                <a:ext cx="1" cy="175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8"/>
              <p:cNvSpPr>
                <a:spLocks noChangeAspect="1" noChangeShapeType="1"/>
              </p:cNvSpPr>
              <p:nvPr/>
            </p:nvSpPr>
            <p:spPr bwMode="auto">
              <a:xfrm>
                <a:off x="81" y="3440"/>
                <a:ext cx="196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58" y="2271"/>
                <a:ext cx="47" cy="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-23" y="2213"/>
                <a:ext cx="36" cy="13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1600" dirty="0">
                    <a:solidFill>
                      <a:srgbClr val="000000"/>
                    </a:solidFill>
                    <a:ea typeface="Gulim" pitchFamily="34" charset="-127"/>
                    <a:cs typeface="Times New Roman" pitchFamily="18" charset="0"/>
                  </a:rPr>
                  <a:t>2</a:t>
                </a:r>
                <a:endParaRPr lang="en-US" altLang="ko-KR" sz="1600" dirty="0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04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58" y="2856"/>
                <a:ext cx="4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58" y="3440"/>
                <a:ext cx="4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58" y="4021"/>
                <a:ext cx="47" cy="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-13" y="4013"/>
                <a:ext cx="23" cy="13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500">
                    <a:solidFill>
                      <a:srgbClr val="000000"/>
                    </a:solidFill>
                    <a:ea typeface="Gulim" pitchFamily="34" charset="-127"/>
                    <a:cs typeface="Times New Roman" pitchFamily="18" charset="0"/>
                  </a:rPr>
                  <a:t>-</a:t>
                </a:r>
                <a:endParaRPr lang="en-US" altLang="ko-KR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049" name="Line 15"/>
              <p:cNvSpPr>
                <a:spLocks noChangeAspect="1" noChangeShapeType="1"/>
              </p:cNvSpPr>
              <p:nvPr/>
            </p:nvSpPr>
            <p:spPr bwMode="auto">
              <a:xfrm>
                <a:off x="2025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16"/>
              <p:cNvSpPr>
                <a:spLocks noChangeAspect="1" noChangeShapeType="1"/>
              </p:cNvSpPr>
              <p:nvPr/>
            </p:nvSpPr>
            <p:spPr bwMode="auto">
              <a:xfrm>
                <a:off x="2006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17"/>
              <p:cNvSpPr>
                <a:spLocks noChangeAspect="1" noChangeShapeType="1"/>
              </p:cNvSpPr>
              <p:nvPr/>
            </p:nvSpPr>
            <p:spPr bwMode="auto">
              <a:xfrm>
                <a:off x="1987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18"/>
              <p:cNvSpPr>
                <a:spLocks noChangeAspect="1" noChangeShapeType="1"/>
              </p:cNvSpPr>
              <p:nvPr/>
            </p:nvSpPr>
            <p:spPr bwMode="auto">
              <a:xfrm>
                <a:off x="1963" y="3440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19"/>
              <p:cNvSpPr>
                <a:spLocks noChangeAspect="1" noChangeShapeType="1"/>
              </p:cNvSpPr>
              <p:nvPr/>
            </p:nvSpPr>
            <p:spPr bwMode="auto">
              <a:xfrm>
                <a:off x="1945" y="344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20"/>
              <p:cNvSpPr>
                <a:spLocks noChangeAspect="1" noChangeShapeType="1"/>
              </p:cNvSpPr>
              <p:nvPr/>
            </p:nvSpPr>
            <p:spPr bwMode="auto">
              <a:xfrm>
                <a:off x="1925" y="3440"/>
                <a:ext cx="20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21"/>
              <p:cNvSpPr>
                <a:spLocks noChangeAspect="1" noChangeShapeType="1"/>
              </p:cNvSpPr>
              <p:nvPr/>
            </p:nvSpPr>
            <p:spPr bwMode="auto">
              <a:xfrm>
                <a:off x="1907" y="344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22"/>
              <p:cNvSpPr>
                <a:spLocks noChangeAspect="1" noChangeShapeType="1"/>
              </p:cNvSpPr>
              <p:nvPr/>
            </p:nvSpPr>
            <p:spPr bwMode="auto">
              <a:xfrm>
                <a:off x="1888" y="343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23"/>
              <p:cNvSpPr>
                <a:spLocks noChangeAspect="1" noChangeShapeType="1"/>
              </p:cNvSpPr>
              <p:nvPr/>
            </p:nvSpPr>
            <p:spPr bwMode="auto">
              <a:xfrm>
                <a:off x="1864" y="3436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24"/>
              <p:cNvSpPr>
                <a:spLocks noChangeAspect="1" noChangeShapeType="1"/>
              </p:cNvSpPr>
              <p:nvPr/>
            </p:nvSpPr>
            <p:spPr bwMode="auto">
              <a:xfrm>
                <a:off x="1845" y="343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25"/>
              <p:cNvSpPr>
                <a:spLocks noChangeAspect="1" noChangeShapeType="1"/>
              </p:cNvSpPr>
              <p:nvPr/>
            </p:nvSpPr>
            <p:spPr bwMode="auto">
              <a:xfrm>
                <a:off x="1826" y="343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26"/>
              <p:cNvSpPr>
                <a:spLocks noChangeAspect="1" noChangeShapeType="1"/>
              </p:cNvSpPr>
              <p:nvPr/>
            </p:nvSpPr>
            <p:spPr bwMode="auto">
              <a:xfrm>
                <a:off x="1807" y="343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7"/>
              <p:cNvSpPr>
                <a:spLocks noChangeAspect="1" noChangeShapeType="1"/>
              </p:cNvSpPr>
              <p:nvPr/>
            </p:nvSpPr>
            <p:spPr bwMode="auto">
              <a:xfrm>
                <a:off x="1784" y="3432"/>
                <a:ext cx="23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8"/>
              <p:cNvSpPr>
                <a:spLocks noChangeAspect="1" noChangeShapeType="1"/>
              </p:cNvSpPr>
              <p:nvPr/>
            </p:nvSpPr>
            <p:spPr bwMode="auto">
              <a:xfrm>
                <a:off x="1765" y="3428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29"/>
              <p:cNvSpPr>
                <a:spLocks noChangeAspect="1" noChangeShapeType="1"/>
              </p:cNvSpPr>
              <p:nvPr/>
            </p:nvSpPr>
            <p:spPr bwMode="auto">
              <a:xfrm>
                <a:off x="1746" y="3428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30"/>
              <p:cNvSpPr>
                <a:spLocks noChangeAspect="1" noChangeShapeType="1"/>
              </p:cNvSpPr>
              <p:nvPr/>
            </p:nvSpPr>
            <p:spPr bwMode="auto">
              <a:xfrm>
                <a:off x="1727" y="3424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31"/>
              <p:cNvSpPr>
                <a:spLocks noChangeAspect="1" noChangeShapeType="1"/>
              </p:cNvSpPr>
              <p:nvPr/>
            </p:nvSpPr>
            <p:spPr bwMode="auto">
              <a:xfrm>
                <a:off x="1708" y="342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32"/>
              <p:cNvSpPr>
                <a:spLocks noChangeAspect="1" noChangeShapeType="1"/>
              </p:cNvSpPr>
              <p:nvPr/>
            </p:nvSpPr>
            <p:spPr bwMode="auto">
              <a:xfrm>
                <a:off x="1689" y="341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33"/>
              <p:cNvSpPr>
                <a:spLocks noChangeAspect="1" noChangeShapeType="1"/>
              </p:cNvSpPr>
              <p:nvPr/>
            </p:nvSpPr>
            <p:spPr bwMode="auto">
              <a:xfrm>
                <a:off x="1665" y="3412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34"/>
              <p:cNvSpPr>
                <a:spLocks noChangeAspect="1" noChangeShapeType="1"/>
              </p:cNvSpPr>
              <p:nvPr/>
            </p:nvSpPr>
            <p:spPr bwMode="auto">
              <a:xfrm>
                <a:off x="1647" y="3407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35"/>
              <p:cNvSpPr>
                <a:spLocks noChangeAspect="1" noChangeShapeType="1"/>
              </p:cNvSpPr>
              <p:nvPr/>
            </p:nvSpPr>
            <p:spPr bwMode="auto">
              <a:xfrm>
                <a:off x="1627" y="340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36"/>
              <p:cNvSpPr>
                <a:spLocks noChangeAspect="1" noChangeShapeType="1"/>
              </p:cNvSpPr>
              <p:nvPr/>
            </p:nvSpPr>
            <p:spPr bwMode="auto">
              <a:xfrm>
                <a:off x="1609" y="3400"/>
                <a:ext cx="18" cy="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37"/>
              <p:cNvSpPr>
                <a:spLocks noChangeAspect="1" noChangeShapeType="1"/>
              </p:cNvSpPr>
              <p:nvPr/>
            </p:nvSpPr>
            <p:spPr bwMode="auto">
              <a:xfrm>
                <a:off x="1589" y="3395"/>
                <a:ext cx="20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38"/>
              <p:cNvSpPr>
                <a:spLocks noChangeAspect="1" noChangeShapeType="1"/>
              </p:cNvSpPr>
              <p:nvPr/>
            </p:nvSpPr>
            <p:spPr bwMode="auto">
              <a:xfrm>
                <a:off x="1571" y="3387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39"/>
              <p:cNvSpPr>
                <a:spLocks noChangeAspect="1" noChangeShapeType="1"/>
              </p:cNvSpPr>
              <p:nvPr/>
            </p:nvSpPr>
            <p:spPr bwMode="auto">
              <a:xfrm>
                <a:off x="1547" y="3383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0"/>
              <p:cNvSpPr>
                <a:spLocks noChangeAspect="1" noChangeShapeType="1"/>
              </p:cNvSpPr>
              <p:nvPr/>
            </p:nvSpPr>
            <p:spPr bwMode="auto">
              <a:xfrm>
                <a:off x="1528" y="3375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1"/>
              <p:cNvSpPr>
                <a:spLocks noChangeAspect="1" noChangeShapeType="1"/>
              </p:cNvSpPr>
              <p:nvPr/>
            </p:nvSpPr>
            <p:spPr bwMode="auto">
              <a:xfrm>
                <a:off x="1509" y="3366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2"/>
              <p:cNvSpPr>
                <a:spLocks noChangeAspect="1" noChangeShapeType="1"/>
              </p:cNvSpPr>
              <p:nvPr/>
            </p:nvSpPr>
            <p:spPr bwMode="auto">
              <a:xfrm>
                <a:off x="1491" y="3358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3"/>
              <p:cNvSpPr>
                <a:spLocks noChangeAspect="1" noChangeShapeType="1"/>
              </p:cNvSpPr>
              <p:nvPr/>
            </p:nvSpPr>
            <p:spPr bwMode="auto">
              <a:xfrm>
                <a:off x="1467" y="3350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4"/>
              <p:cNvSpPr>
                <a:spLocks noChangeAspect="1" noChangeShapeType="1"/>
              </p:cNvSpPr>
              <p:nvPr/>
            </p:nvSpPr>
            <p:spPr bwMode="auto">
              <a:xfrm>
                <a:off x="1448" y="3342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5"/>
              <p:cNvSpPr>
                <a:spLocks noChangeAspect="1" noChangeShapeType="1"/>
              </p:cNvSpPr>
              <p:nvPr/>
            </p:nvSpPr>
            <p:spPr bwMode="auto">
              <a:xfrm>
                <a:off x="1429" y="3333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46"/>
              <p:cNvSpPr>
                <a:spLocks noChangeAspect="1" noChangeShapeType="1"/>
              </p:cNvSpPr>
              <p:nvPr/>
            </p:nvSpPr>
            <p:spPr bwMode="auto">
              <a:xfrm>
                <a:off x="1410" y="3321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47"/>
              <p:cNvSpPr>
                <a:spLocks noChangeAspect="1" noChangeShapeType="1"/>
              </p:cNvSpPr>
              <p:nvPr/>
            </p:nvSpPr>
            <p:spPr bwMode="auto">
              <a:xfrm>
                <a:off x="1391" y="33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48"/>
              <p:cNvSpPr>
                <a:spLocks noChangeAspect="1" noChangeShapeType="1"/>
              </p:cNvSpPr>
              <p:nvPr/>
            </p:nvSpPr>
            <p:spPr bwMode="auto">
              <a:xfrm>
                <a:off x="1372" y="3300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49"/>
              <p:cNvSpPr>
                <a:spLocks noChangeAspect="1" noChangeShapeType="1"/>
              </p:cNvSpPr>
              <p:nvPr/>
            </p:nvSpPr>
            <p:spPr bwMode="auto">
              <a:xfrm>
                <a:off x="1349" y="3288"/>
                <a:ext cx="23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0"/>
              <p:cNvSpPr>
                <a:spLocks noChangeAspect="1" noChangeShapeType="1"/>
              </p:cNvSpPr>
              <p:nvPr/>
            </p:nvSpPr>
            <p:spPr bwMode="auto">
              <a:xfrm>
                <a:off x="1329" y="3276"/>
                <a:ext cx="20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1"/>
              <p:cNvSpPr>
                <a:spLocks noChangeAspect="1" noChangeShapeType="1"/>
              </p:cNvSpPr>
              <p:nvPr/>
            </p:nvSpPr>
            <p:spPr bwMode="auto">
              <a:xfrm>
                <a:off x="1311" y="3264"/>
                <a:ext cx="18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2"/>
              <p:cNvSpPr>
                <a:spLocks noChangeAspect="1" noChangeShapeType="1"/>
              </p:cNvSpPr>
              <p:nvPr/>
            </p:nvSpPr>
            <p:spPr bwMode="auto">
              <a:xfrm>
                <a:off x="1292" y="3251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3"/>
              <p:cNvSpPr>
                <a:spLocks noChangeAspect="1" noChangeShapeType="1"/>
              </p:cNvSpPr>
              <p:nvPr/>
            </p:nvSpPr>
            <p:spPr bwMode="auto">
              <a:xfrm>
                <a:off x="1273" y="3239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4"/>
              <p:cNvSpPr>
                <a:spLocks noChangeAspect="1" noChangeShapeType="1"/>
              </p:cNvSpPr>
              <p:nvPr/>
            </p:nvSpPr>
            <p:spPr bwMode="auto">
              <a:xfrm>
                <a:off x="1254" y="3226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5"/>
              <p:cNvSpPr>
                <a:spLocks noChangeAspect="1" noChangeShapeType="1"/>
              </p:cNvSpPr>
              <p:nvPr/>
            </p:nvSpPr>
            <p:spPr bwMode="auto">
              <a:xfrm>
                <a:off x="1231" y="3210"/>
                <a:ext cx="23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56"/>
              <p:cNvSpPr>
                <a:spLocks noChangeAspect="1" noChangeShapeType="1"/>
              </p:cNvSpPr>
              <p:nvPr/>
            </p:nvSpPr>
            <p:spPr bwMode="auto">
              <a:xfrm>
                <a:off x="1211" y="3193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57"/>
              <p:cNvSpPr>
                <a:spLocks noChangeAspect="1" noChangeShapeType="1"/>
              </p:cNvSpPr>
              <p:nvPr/>
            </p:nvSpPr>
            <p:spPr bwMode="auto">
              <a:xfrm>
                <a:off x="1193" y="3181"/>
                <a:ext cx="18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58"/>
              <p:cNvSpPr>
                <a:spLocks noChangeAspect="1" noChangeShapeType="1"/>
              </p:cNvSpPr>
              <p:nvPr/>
            </p:nvSpPr>
            <p:spPr bwMode="auto">
              <a:xfrm>
                <a:off x="1173" y="3164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59"/>
              <p:cNvSpPr>
                <a:spLocks noChangeAspect="1" noChangeShapeType="1"/>
              </p:cNvSpPr>
              <p:nvPr/>
            </p:nvSpPr>
            <p:spPr bwMode="auto">
              <a:xfrm>
                <a:off x="1150" y="3148"/>
                <a:ext cx="23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0"/>
              <p:cNvSpPr>
                <a:spLocks noChangeAspect="1" noChangeShapeType="1"/>
              </p:cNvSpPr>
              <p:nvPr/>
            </p:nvSpPr>
            <p:spPr bwMode="auto">
              <a:xfrm>
                <a:off x="1131" y="3131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1"/>
              <p:cNvSpPr>
                <a:spLocks noChangeAspect="1" noChangeShapeType="1"/>
              </p:cNvSpPr>
              <p:nvPr/>
            </p:nvSpPr>
            <p:spPr bwMode="auto">
              <a:xfrm>
                <a:off x="1112" y="3115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2"/>
              <p:cNvSpPr>
                <a:spLocks noChangeAspect="1" noChangeShapeType="1"/>
              </p:cNvSpPr>
              <p:nvPr/>
            </p:nvSpPr>
            <p:spPr bwMode="auto">
              <a:xfrm>
                <a:off x="1093" y="3095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63"/>
              <p:cNvSpPr>
                <a:spLocks noChangeAspect="1" noChangeShapeType="1"/>
              </p:cNvSpPr>
              <p:nvPr/>
            </p:nvSpPr>
            <p:spPr bwMode="auto">
              <a:xfrm>
                <a:off x="1074" y="3078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64"/>
              <p:cNvSpPr>
                <a:spLocks noChangeAspect="1" noChangeShapeType="1"/>
              </p:cNvSpPr>
              <p:nvPr/>
            </p:nvSpPr>
            <p:spPr bwMode="auto">
              <a:xfrm>
                <a:off x="1056" y="3057"/>
                <a:ext cx="18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65"/>
              <p:cNvSpPr>
                <a:spLocks noChangeAspect="1" noChangeShapeType="1"/>
              </p:cNvSpPr>
              <p:nvPr/>
            </p:nvSpPr>
            <p:spPr bwMode="auto">
              <a:xfrm>
                <a:off x="1032" y="3041"/>
                <a:ext cx="24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66"/>
              <p:cNvSpPr>
                <a:spLocks noChangeAspect="1" noChangeShapeType="1"/>
              </p:cNvSpPr>
              <p:nvPr/>
            </p:nvSpPr>
            <p:spPr bwMode="auto">
              <a:xfrm>
                <a:off x="1013" y="3021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67"/>
              <p:cNvSpPr>
                <a:spLocks noChangeAspect="1" noChangeShapeType="1"/>
              </p:cNvSpPr>
              <p:nvPr/>
            </p:nvSpPr>
            <p:spPr bwMode="auto">
              <a:xfrm>
                <a:off x="994" y="3000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68"/>
              <p:cNvSpPr>
                <a:spLocks noChangeAspect="1" noChangeShapeType="1"/>
              </p:cNvSpPr>
              <p:nvPr/>
            </p:nvSpPr>
            <p:spPr bwMode="auto">
              <a:xfrm>
                <a:off x="975" y="2983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69"/>
              <p:cNvSpPr>
                <a:spLocks noChangeAspect="1" noChangeShapeType="1"/>
              </p:cNvSpPr>
              <p:nvPr/>
            </p:nvSpPr>
            <p:spPr bwMode="auto">
              <a:xfrm>
                <a:off x="956" y="2963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0"/>
              <p:cNvSpPr>
                <a:spLocks noChangeAspect="1" noChangeShapeType="1"/>
              </p:cNvSpPr>
              <p:nvPr/>
            </p:nvSpPr>
            <p:spPr bwMode="auto">
              <a:xfrm>
                <a:off x="933" y="2942"/>
                <a:ext cx="23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1"/>
              <p:cNvSpPr>
                <a:spLocks noChangeAspect="1" noChangeShapeType="1"/>
              </p:cNvSpPr>
              <p:nvPr/>
            </p:nvSpPr>
            <p:spPr bwMode="auto">
              <a:xfrm>
                <a:off x="913" y="2921"/>
                <a:ext cx="20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2"/>
              <p:cNvSpPr>
                <a:spLocks noChangeAspect="1" noChangeShapeType="1"/>
              </p:cNvSpPr>
              <p:nvPr/>
            </p:nvSpPr>
            <p:spPr bwMode="auto">
              <a:xfrm>
                <a:off x="895" y="2901"/>
                <a:ext cx="18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3"/>
              <p:cNvSpPr>
                <a:spLocks noChangeAspect="1" noChangeShapeType="1"/>
              </p:cNvSpPr>
              <p:nvPr/>
            </p:nvSpPr>
            <p:spPr bwMode="auto">
              <a:xfrm>
                <a:off x="875" y="2881"/>
                <a:ext cx="20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4"/>
              <p:cNvSpPr>
                <a:spLocks noChangeAspect="1" noChangeShapeType="1"/>
              </p:cNvSpPr>
              <p:nvPr/>
            </p:nvSpPr>
            <p:spPr bwMode="auto">
              <a:xfrm>
                <a:off x="857" y="2856"/>
                <a:ext cx="18" cy="2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5"/>
              <p:cNvSpPr>
                <a:spLocks noChangeAspect="1" noChangeShapeType="1"/>
              </p:cNvSpPr>
              <p:nvPr/>
            </p:nvSpPr>
            <p:spPr bwMode="auto">
              <a:xfrm>
                <a:off x="833" y="2835"/>
                <a:ext cx="24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6"/>
              <p:cNvSpPr>
                <a:spLocks noChangeAspect="1" noChangeShapeType="1"/>
              </p:cNvSpPr>
              <p:nvPr/>
            </p:nvSpPr>
            <p:spPr bwMode="auto">
              <a:xfrm>
                <a:off x="814" y="2814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77"/>
              <p:cNvSpPr>
                <a:spLocks noChangeAspect="1" noChangeShapeType="1"/>
              </p:cNvSpPr>
              <p:nvPr/>
            </p:nvSpPr>
            <p:spPr bwMode="auto">
              <a:xfrm>
                <a:off x="795" y="2794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78"/>
              <p:cNvSpPr>
                <a:spLocks noChangeAspect="1" noChangeShapeType="1"/>
              </p:cNvSpPr>
              <p:nvPr/>
            </p:nvSpPr>
            <p:spPr bwMode="auto">
              <a:xfrm>
                <a:off x="776" y="2774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79"/>
              <p:cNvSpPr>
                <a:spLocks noChangeAspect="1" noChangeShapeType="1"/>
              </p:cNvSpPr>
              <p:nvPr/>
            </p:nvSpPr>
            <p:spPr bwMode="auto">
              <a:xfrm>
                <a:off x="757" y="2753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80"/>
              <p:cNvSpPr>
                <a:spLocks noChangeAspect="1" noChangeShapeType="1"/>
              </p:cNvSpPr>
              <p:nvPr/>
            </p:nvSpPr>
            <p:spPr bwMode="auto">
              <a:xfrm>
                <a:off x="734" y="2728"/>
                <a:ext cx="23" cy="2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81"/>
              <p:cNvSpPr>
                <a:spLocks noChangeAspect="1" noChangeShapeType="1"/>
              </p:cNvSpPr>
              <p:nvPr/>
            </p:nvSpPr>
            <p:spPr bwMode="auto">
              <a:xfrm>
                <a:off x="715" y="2707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82"/>
              <p:cNvSpPr>
                <a:spLocks noChangeAspect="1" noChangeShapeType="1"/>
              </p:cNvSpPr>
              <p:nvPr/>
            </p:nvSpPr>
            <p:spPr bwMode="auto">
              <a:xfrm>
                <a:off x="696" y="2687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83"/>
              <p:cNvSpPr>
                <a:spLocks noChangeAspect="1" noChangeShapeType="1"/>
              </p:cNvSpPr>
              <p:nvPr/>
            </p:nvSpPr>
            <p:spPr bwMode="auto">
              <a:xfrm>
                <a:off x="677" y="2667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84"/>
              <p:cNvSpPr>
                <a:spLocks noChangeAspect="1" noChangeShapeType="1"/>
              </p:cNvSpPr>
              <p:nvPr/>
            </p:nvSpPr>
            <p:spPr bwMode="auto">
              <a:xfrm>
                <a:off x="658" y="2645"/>
                <a:ext cx="19" cy="2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85"/>
              <p:cNvSpPr>
                <a:spLocks noChangeAspect="1" noChangeShapeType="1"/>
              </p:cNvSpPr>
              <p:nvPr/>
            </p:nvSpPr>
            <p:spPr bwMode="auto">
              <a:xfrm>
                <a:off x="639" y="2625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86"/>
              <p:cNvSpPr>
                <a:spLocks noChangeAspect="1" noChangeShapeType="1"/>
              </p:cNvSpPr>
              <p:nvPr/>
            </p:nvSpPr>
            <p:spPr bwMode="auto">
              <a:xfrm>
                <a:off x="615" y="2605"/>
                <a:ext cx="24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87"/>
              <p:cNvSpPr>
                <a:spLocks noChangeAspect="1" noChangeShapeType="1"/>
              </p:cNvSpPr>
              <p:nvPr/>
            </p:nvSpPr>
            <p:spPr bwMode="auto">
              <a:xfrm>
                <a:off x="597" y="2584"/>
                <a:ext cx="18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88"/>
              <p:cNvSpPr>
                <a:spLocks noChangeAspect="1" noChangeShapeType="1"/>
              </p:cNvSpPr>
              <p:nvPr/>
            </p:nvSpPr>
            <p:spPr bwMode="auto">
              <a:xfrm>
                <a:off x="578" y="2563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89"/>
              <p:cNvSpPr>
                <a:spLocks noChangeAspect="1" noChangeShapeType="1"/>
              </p:cNvSpPr>
              <p:nvPr/>
            </p:nvSpPr>
            <p:spPr bwMode="auto">
              <a:xfrm>
                <a:off x="559" y="2543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90"/>
              <p:cNvSpPr>
                <a:spLocks noChangeAspect="1" noChangeShapeType="1"/>
              </p:cNvSpPr>
              <p:nvPr/>
            </p:nvSpPr>
            <p:spPr bwMode="auto">
              <a:xfrm>
                <a:off x="540" y="2526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91"/>
              <p:cNvSpPr>
                <a:spLocks noChangeAspect="1" noChangeShapeType="1"/>
              </p:cNvSpPr>
              <p:nvPr/>
            </p:nvSpPr>
            <p:spPr bwMode="auto">
              <a:xfrm>
                <a:off x="516" y="2505"/>
                <a:ext cx="24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92"/>
              <p:cNvSpPr>
                <a:spLocks noChangeAspect="1" noChangeShapeType="1"/>
              </p:cNvSpPr>
              <p:nvPr/>
            </p:nvSpPr>
            <p:spPr bwMode="auto">
              <a:xfrm>
                <a:off x="497" y="2489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93"/>
              <p:cNvSpPr>
                <a:spLocks noChangeAspect="1" noChangeShapeType="1"/>
              </p:cNvSpPr>
              <p:nvPr/>
            </p:nvSpPr>
            <p:spPr bwMode="auto">
              <a:xfrm>
                <a:off x="479" y="2469"/>
                <a:ext cx="18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94"/>
              <p:cNvSpPr>
                <a:spLocks noChangeAspect="1" noChangeShapeType="1"/>
              </p:cNvSpPr>
              <p:nvPr/>
            </p:nvSpPr>
            <p:spPr bwMode="auto">
              <a:xfrm>
                <a:off x="459" y="2452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95"/>
              <p:cNvSpPr>
                <a:spLocks noChangeAspect="1" noChangeShapeType="1"/>
              </p:cNvSpPr>
              <p:nvPr/>
            </p:nvSpPr>
            <p:spPr bwMode="auto">
              <a:xfrm>
                <a:off x="441" y="2436"/>
                <a:ext cx="18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96"/>
              <p:cNvSpPr>
                <a:spLocks noChangeAspect="1" noChangeShapeType="1"/>
              </p:cNvSpPr>
              <p:nvPr/>
            </p:nvSpPr>
            <p:spPr bwMode="auto">
              <a:xfrm>
                <a:off x="417" y="2419"/>
                <a:ext cx="24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97"/>
              <p:cNvSpPr>
                <a:spLocks noChangeAspect="1" noChangeShapeType="1"/>
              </p:cNvSpPr>
              <p:nvPr/>
            </p:nvSpPr>
            <p:spPr bwMode="auto">
              <a:xfrm>
                <a:off x="398" y="2407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98"/>
              <p:cNvSpPr>
                <a:spLocks noChangeAspect="1" noChangeShapeType="1"/>
              </p:cNvSpPr>
              <p:nvPr/>
            </p:nvSpPr>
            <p:spPr bwMode="auto">
              <a:xfrm>
                <a:off x="379" y="2391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99"/>
              <p:cNvSpPr>
                <a:spLocks noChangeAspect="1" noChangeShapeType="1"/>
              </p:cNvSpPr>
              <p:nvPr/>
            </p:nvSpPr>
            <p:spPr bwMode="auto">
              <a:xfrm>
                <a:off x="360" y="2374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00"/>
              <p:cNvSpPr>
                <a:spLocks noChangeAspect="1" noChangeShapeType="1"/>
              </p:cNvSpPr>
              <p:nvPr/>
            </p:nvSpPr>
            <p:spPr bwMode="auto">
              <a:xfrm>
                <a:off x="341" y="2362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01"/>
              <p:cNvSpPr>
                <a:spLocks noChangeAspect="1" noChangeShapeType="1"/>
              </p:cNvSpPr>
              <p:nvPr/>
            </p:nvSpPr>
            <p:spPr bwMode="auto">
              <a:xfrm>
                <a:off x="318" y="2349"/>
                <a:ext cx="23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02"/>
              <p:cNvSpPr>
                <a:spLocks noChangeAspect="1" noChangeShapeType="1"/>
              </p:cNvSpPr>
              <p:nvPr/>
            </p:nvSpPr>
            <p:spPr bwMode="auto">
              <a:xfrm>
                <a:off x="299" y="2337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03"/>
              <p:cNvSpPr>
                <a:spLocks noChangeAspect="1" noChangeShapeType="1"/>
              </p:cNvSpPr>
              <p:nvPr/>
            </p:nvSpPr>
            <p:spPr bwMode="auto">
              <a:xfrm>
                <a:off x="280" y="2329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04"/>
              <p:cNvSpPr>
                <a:spLocks noChangeAspect="1" noChangeShapeType="1"/>
              </p:cNvSpPr>
              <p:nvPr/>
            </p:nvSpPr>
            <p:spPr bwMode="auto">
              <a:xfrm>
                <a:off x="261" y="2316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05"/>
              <p:cNvSpPr>
                <a:spLocks noChangeAspect="1" noChangeShapeType="1"/>
              </p:cNvSpPr>
              <p:nvPr/>
            </p:nvSpPr>
            <p:spPr bwMode="auto">
              <a:xfrm>
                <a:off x="242" y="2308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06"/>
              <p:cNvSpPr>
                <a:spLocks noChangeAspect="1" noChangeShapeType="1"/>
              </p:cNvSpPr>
              <p:nvPr/>
            </p:nvSpPr>
            <p:spPr bwMode="auto">
              <a:xfrm>
                <a:off x="223" y="2300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07"/>
              <p:cNvSpPr>
                <a:spLocks noChangeAspect="1" noChangeShapeType="1"/>
              </p:cNvSpPr>
              <p:nvPr/>
            </p:nvSpPr>
            <p:spPr bwMode="auto">
              <a:xfrm>
                <a:off x="199" y="2296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08"/>
              <p:cNvSpPr>
                <a:spLocks noChangeAspect="1" noChangeShapeType="1"/>
              </p:cNvSpPr>
              <p:nvPr/>
            </p:nvSpPr>
            <p:spPr bwMode="auto">
              <a:xfrm>
                <a:off x="181" y="2287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09"/>
              <p:cNvSpPr>
                <a:spLocks noChangeAspect="1" noChangeShapeType="1"/>
              </p:cNvSpPr>
              <p:nvPr/>
            </p:nvSpPr>
            <p:spPr bwMode="auto">
              <a:xfrm>
                <a:off x="161" y="2284"/>
                <a:ext cx="20" cy="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10"/>
              <p:cNvSpPr>
                <a:spLocks noChangeAspect="1" noChangeShapeType="1"/>
              </p:cNvSpPr>
              <p:nvPr/>
            </p:nvSpPr>
            <p:spPr bwMode="auto">
              <a:xfrm>
                <a:off x="143" y="2279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11"/>
              <p:cNvSpPr>
                <a:spLocks noChangeAspect="1" noChangeShapeType="1"/>
              </p:cNvSpPr>
              <p:nvPr/>
            </p:nvSpPr>
            <p:spPr bwMode="auto">
              <a:xfrm>
                <a:off x="124" y="2275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112"/>
              <p:cNvSpPr>
                <a:spLocks noChangeAspect="1" noChangeShapeType="1"/>
              </p:cNvSpPr>
              <p:nvPr/>
            </p:nvSpPr>
            <p:spPr bwMode="auto">
              <a:xfrm>
                <a:off x="100" y="2275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13"/>
              <p:cNvSpPr>
                <a:spLocks noChangeAspect="1" noChangeShapeType="1"/>
              </p:cNvSpPr>
              <p:nvPr/>
            </p:nvSpPr>
            <p:spPr bwMode="auto">
              <a:xfrm>
                <a:off x="81" y="227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14"/>
              <p:cNvSpPr>
                <a:spLocks noChangeAspect="1" noChangeShapeType="1"/>
              </p:cNvSpPr>
              <p:nvPr/>
            </p:nvSpPr>
            <p:spPr bwMode="auto">
              <a:xfrm>
                <a:off x="2025" y="285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15"/>
              <p:cNvSpPr>
                <a:spLocks noChangeAspect="1" noChangeShapeType="1"/>
              </p:cNvSpPr>
              <p:nvPr/>
            </p:nvSpPr>
            <p:spPr bwMode="auto">
              <a:xfrm>
                <a:off x="2006" y="285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1987" y="285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117"/>
              <p:cNvSpPr>
                <a:spLocks noChangeAspect="1" noChangeShapeType="1"/>
              </p:cNvSpPr>
              <p:nvPr/>
            </p:nvSpPr>
            <p:spPr bwMode="auto">
              <a:xfrm>
                <a:off x="1963" y="2860"/>
                <a:ext cx="24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1945" y="2860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1925" y="2864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20"/>
              <p:cNvSpPr>
                <a:spLocks noChangeAspect="1" noChangeShapeType="1"/>
              </p:cNvSpPr>
              <p:nvPr/>
            </p:nvSpPr>
            <p:spPr bwMode="auto">
              <a:xfrm>
                <a:off x="1907" y="2868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1888" y="2868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1864" y="2872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845" y="287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826" y="2881"/>
                <a:ext cx="19" cy="7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1807" y="2888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1784" y="289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127"/>
              <p:cNvSpPr>
                <a:spLocks noChangeAspect="1" noChangeShapeType="1"/>
              </p:cNvSpPr>
              <p:nvPr/>
            </p:nvSpPr>
            <p:spPr bwMode="auto">
              <a:xfrm flipV="1">
                <a:off x="1765" y="289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1746" y="290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29"/>
              <p:cNvSpPr>
                <a:spLocks noChangeAspect="1" noChangeShapeType="1"/>
              </p:cNvSpPr>
              <p:nvPr/>
            </p:nvSpPr>
            <p:spPr bwMode="auto">
              <a:xfrm flipV="1">
                <a:off x="1727" y="290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1708" y="29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1689" y="2921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665" y="2926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647" y="2934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627" y="2942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609" y="2946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1589" y="2955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1571" y="2959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1547" y="2967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528" y="297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1509" y="2979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1491" y="2988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1467" y="2992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1448" y="300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429" y="3004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410" y="301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1391" y="301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372" y="302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349" y="3029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1329" y="303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1311" y="3037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1292" y="304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1273" y="3045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1254" y="304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231" y="305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155"/>
              <p:cNvSpPr>
                <a:spLocks noChangeAspect="1" noChangeShapeType="1"/>
              </p:cNvSpPr>
              <p:nvPr/>
            </p:nvSpPr>
            <p:spPr bwMode="auto">
              <a:xfrm>
                <a:off x="1211" y="3057"/>
                <a:ext cx="20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1193" y="3057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157"/>
              <p:cNvSpPr>
                <a:spLocks noChangeAspect="1" noChangeShapeType="1"/>
              </p:cNvSpPr>
              <p:nvPr/>
            </p:nvSpPr>
            <p:spPr bwMode="auto">
              <a:xfrm>
                <a:off x="1173" y="3062"/>
                <a:ext cx="20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1150" y="3062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159"/>
              <p:cNvSpPr>
                <a:spLocks noChangeAspect="1" noChangeShapeType="1"/>
              </p:cNvSpPr>
              <p:nvPr/>
            </p:nvSpPr>
            <p:spPr bwMode="auto">
              <a:xfrm>
                <a:off x="1131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160"/>
              <p:cNvSpPr>
                <a:spLocks noChangeAspect="1" noChangeShapeType="1"/>
              </p:cNvSpPr>
              <p:nvPr/>
            </p:nvSpPr>
            <p:spPr bwMode="auto">
              <a:xfrm>
                <a:off x="1112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1093" y="306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162"/>
              <p:cNvSpPr>
                <a:spLocks noChangeAspect="1" noChangeShapeType="1"/>
              </p:cNvSpPr>
              <p:nvPr/>
            </p:nvSpPr>
            <p:spPr bwMode="auto">
              <a:xfrm>
                <a:off x="1074" y="307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163"/>
              <p:cNvSpPr>
                <a:spLocks noChangeAspect="1" noChangeShapeType="1"/>
              </p:cNvSpPr>
              <p:nvPr/>
            </p:nvSpPr>
            <p:spPr bwMode="auto">
              <a:xfrm>
                <a:off x="1056" y="307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164"/>
              <p:cNvSpPr>
                <a:spLocks noChangeAspect="1" noChangeShapeType="1"/>
              </p:cNvSpPr>
              <p:nvPr/>
            </p:nvSpPr>
            <p:spPr bwMode="auto">
              <a:xfrm>
                <a:off x="1032" y="3070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165"/>
              <p:cNvSpPr>
                <a:spLocks noChangeAspect="1" noChangeShapeType="1"/>
              </p:cNvSpPr>
              <p:nvPr/>
            </p:nvSpPr>
            <p:spPr bwMode="auto">
              <a:xfrm>
                <a:off x="1013" y="306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166"/>
              <p:cNvSpPr>
                <a:spLocks noChangeAspect="1" noChangeShapeType="1"/>
              </p:cNvSpPr>
              <p:nvPr/>
            </p:nvSpPr>
            <p:spPr bwMode="auto">
              <a:xfrm>
                <a:off x="994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167"/>
              <p:cNvSpPr>
                <a:spLocks noChangeAspect="1" noChangeShapeType="1"/>
              </p:cNvSpPr>
              <p:nvPr/>
            </p:nvSpPr>
            <p:spPr bwMode="auto">
              <a:xfrm>
                <a:off x="975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168"/>
              <p:cNvSpPr>
                <a:spLocks noChangeAspect="1" noChangeShapeType="1"/>
              </p:cNvSpPr>
              <p:nvPr/>
            </p:nvSpPr>
            <p:spPr bwMode="auto">
              <a:xfrm>
                <a:off x="956" y="306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169"/>
              <p:cNvSpPr>
                <a:spLocks noChangeAspect="1" noChangeShapeType="1"/>
              </p:cNvSpPr>
              <p:nvPr/>
            </p:nvSpPr>
            <p:spPr bwMode="auto">
              <a:xfrm>
                <a:off x="933" y="3062"/>
                <a:ext cx="23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170"/>
              <p:cNvSpPr>
                <a:spLocks noChangeAspect="1" noChangeShapeType="1"/>
              </p:cNvSpPr>
              <p:nvPr/>
            </p:nvSpPr>
            <p:spPr bwMode="auto">
              <a:xfrm>
                <a:off x="913" y="3057"/>
                <a:ext cx="20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171"/>
              <p:cNvSpPr>
                <a:spLocks noChangeAspect="1" noChangeShapeType="1"/>
              </p:cNvSpPr>
              <p:nvPr/>
            </p:nvSpPr>
            <p:spPr bwMode="auto">
              <a:xfrm>
                <a:off x="895" y="3057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172"/>
              <p:cNvSpPr>
                <a:spLocks noChangeAspect="1" noChangeShapeType="1"/>
              </p:cNvSpPr>
              <p:nvPr/>
            </p:nvSpPr>
            <p:spPr bwMode="auto">
              <a:xfrm>
                <a:off x="875" y="305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173"/>
              <p:cNvSpPr>
                <a:spLocks noChangeAspect="1" noChangeShapeType="1"/>
              </p:cNvSpPr>
              <p:nvPr/>
            </p:nvSpPr>
            <p:spPr bwMode="auto">
              <a:xfrm>
                <a:off x="857" y="3049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174"/>
              <p:cNvSpPr>
                <a:spLocks noChangeAspect="1" noChangeShapeType="1"/>
              </p:cNvSpPr>
              <p:nvPr/>
            </p:nvSpPr>
            <p:spPr bwMode="auto">
              <a:xfrm>
                <a:off x="833" y="3045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175"/>
              <p:cNvSpPr>
                <a:spLocks noChangeAspect="1" noChangeShapeType="1"/>
              </p:cNvSpPr>
              <p:nvPr/>
            </p:nvSpPr>
            <p:spPr bwMode="auto">
              <a:xfrm>
                <a:off x="814" y="304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176"/>
              <p:cNvSpPr>
                <a:spLocks noChangeAspect="1" noChangeShapeType="1"/>
              </p:cNvSpPr>
              <p:nvPr/>
            </p:nvSpPr>
            <p:spPr bwMode="auto">
              <a:xfrm>
                <a:off x="795" y="303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177"/>
              <p:cNvSpPr>
                <a:spLocks noChangeAspect="1" noChangeShapeType="1"/>
              </p:cNvSpPr>
              <p:nvPr/>
            </p:nvSpPr>
            <p:spPr bwMode="auto">
              <a:xfrm>
                <a:off x="776" y="3033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178"/>
              <p:cNvSpPr>
                <a:spLocks noChangeAspect="1" noChangeShapeType="1"/>
              </p:cNvSpPr>
              <p:nvPr/>
            </p:nvSpPr>
            <p:spPr bwMode="auto">
              <a:xfrm>
                <a:off x="757" y="3024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179"/>
              <p:cNvSpPr>
                <a:spLocks noChangeAspect="1" noChangeShapeType="1"/>
              </p:cNvSpPr>
              <p:nvPr/>
            </p:nvSpPr>
            <p:spPr bwMode="auto">
              <a:xfrm>
                <a:off x="734" y="3021"/>
                <a:ext cx="23" cy="3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180"/>
              <p:cNvSpPr>
                <a:spLocks noChangeAspect="1" noChangeShapeType="1"/>
              </p:cNvSpPr>
              <p:nvPr/>
            </p:nvSpPr>
            <p:spPr bwMode="auto">
              <a:xfrm>
                <a:off x="715" y="301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181"/>
              <p:cNvSpPr>
                <a:spLocks noChangeAspect="1" noChangeShapeType="1"/>
              </p:cNvSpPr>
              <p:nvPr/>
            </p:nvSpPr>
            <p:spPr bwMode="auto">
              <a:xfrm>
                <a:off x="696" y="3008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182"/>
              <p:cNvSpPr>
                <a:spLocks noChangeAspect="1" noChangeShapeType="1"/>
              </p:cNvSpPr>
              <p:nvPr/>
            </p:nvSpPr>
            <p:spPr bwMode="auto">
              <a:xfrm>
                <a:off x="677" y="3004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183"/>
              <p:cNvSpPr>
                <a:spLocks noChangeAspect="1" noChangeShapeType="1"/>
              </p:cNvSpPr>
              <p:nvPr/>
            </p:nvSpPr>
            <p:spPr bwMode="auto">
              <a:xfrm>
                <a:off x="658" y="300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184"/>
              <p:cNvSpPr>
                <a:spLocks noChangeAspect="1" noChangeShapeType="1"/>
              </p:cNvSpPr>
              <p:nvPr/>
            </p:nvSpPr>
            <p:spPr bwMode="auto">
              <a:xfrm>
                <a:off x="639" y="2992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185"/>
              <p:cNvSpPr>
                <a:spLocks noChangeAspect="1" noChangeShapeType="1"/>
              </p:cNvSpPr>
              <p:nvPr/>
            </p:nvSpPr>
            <p:spPr bwMode="auto">
              <a:xfrm>
                <a:off x="615" y="2988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186"/>
              <p:cNvSpPr>
                <a:spLocks noChangeAspect="1" noChangeShapeType="1"/>
              </p:cNvSpPr>
              <p:nvPr/>
            </p:nvSpPr>
            <p:spPr bwMode="auto">
              <a:xfrm>
                <a:off x="597" y="2979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187"/>
              <p:cNvSpPr>
                <a:spLocks noChangeAspect="1" noChangeShapeType="1"/>
              </p:cNvSpPr>
              <p:nvPr/>
            </p:nvSpPr>
            <p:spPr bwMode="auto">
              <a:xfrm>
                <a:off x="578" y="297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188"/>
              <p:cNvSpPr>
                <a:spLocks noChangeAspect="1" noChangeShapeType="1"/>
              </p:cNvSpPr>
              <p:nvPr/>
            </p:nvSpPr>
            <p:spPr bwMode="auto">
              <a:xfrm>
                <a:off x="559" y="296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189"/>
              <p:cNvSpPr>
                <a:spLocks noChangeAspect="1" noChangeShapeType="1"/>
              </p:cNvSpPr>
              <p:nvPr/>
            </p:nvSpPr>
            <p:spPr bwMode="auto">
              <a:xfrm>
                <a:off x="540" y="2959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190"/>
              <p:cNvSpPr>
                <a:spLocks noChangeAspect="1" noChangeShapeType="1"/>
              </p:cNvSpPr>
              <p:nvPr/>
            </p:nvSpPr>
            <p:spPr bwMode="auto">
              <a:xfrm>
                <a:off x="516" y="2955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191"/>
              <p:cNvSpPr>
                <a:spLocks noChangeAspect="1" noChangeShapeType="1"/>
              </p:cNvSpPr>
              <p:nvPr/>
            </p:nvSpPr>
            <p:spPr bwMode="auto">
              <a:xfrm>
                <a:off x="497" y="2946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192"/>
              <p:cNvSpPr>
                <a:spLocks noChangeAspect="1" noChangeShapeType="1"/>
              </p:cNvSpPr>
              <p:nvPr/>
            </p:nvSpPr>
            <p:spPr bwMode="auto">
              <a:xfrm>
                <a:off x="479" y="2942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193"/>
              <p:cNvSpPr>
                <a:spLocks noChangeAspect="1" noChangeShapeType="1"/>
              </p:cNvSpPr>
              <p:nvPr/>
            </p:nvSpPr>
            <p:spPr bwMode="auto">
              <a:xfrm>
                <a:off x="459" y="2934"/>
                <a:ext cx="20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194"/>
              <p:cNvSpPr>
                <a:spLocks noChangeAspect="1" noChangeShapeType="1"/>
              </p:cNvSpPr>
              <p:nvPr/>
            </p:nvSpPr>
            <p:spPr bwMode="auto">
              <a:xfrm>
                <a:off x="441" y="2926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195"/>
              <p:cNvSpPr>
                <a:spLocks noChangeAspect="1" noChangeShapeType="1"/>
              </p:cNvSpPr>
              <p:nvPr/>
            </p:nvSpPr>
            <p:spPr bwMode="auto">
              <a:xfrm>
                <a:off x="417" y="2921"/>
                <a:ext cx="24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196"/>
              <p:cNvSpPr>
                <a:spLocks noChangeAspect="1" noChangeShapeType="1"/>
              </p:cNvSpPr>
              <p:nvPr/>
            </p:nvSpPr>
            <p:spPr bwMode="auto">
              <a:xfrm>
                <a:off x="398" y="29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197"/>
              <p:cNvSpPr>
                <a:spLocks noChangeAspect="1" noChangeShapeType="1"/>
              </p:cNvSpPr>
              <p:nvPr/>
            </p:nvSpPr>
            <p:spPr bwMode="auto">
              <a:xfrm>
                <a:off x="379" y="290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198"/>
              <p:cNvSpPr>
                <a:spLocks noChangeAspect="1" noChangeShapeType="1"/>
              </p:cNvSpPr>
              <p:nvPr/>
            </p:nvSpPr>
            <p:spPr bwMode="auto">
              <a:xfrm>
                <a:off x="360" y="290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199"/>
              <p:cNvSpPr>
                <a:spLocks noChangeAspect="1" noChangeShapeType="1"/>
              </p:cNvSpPr>
              <p:nvPr/>
            </p:nvSpPr>
            <p:spPr bwMode="auto">
              <a:xfrm>
                <a:off x="341" y="289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200"/>
              <p:cNvSpPr>
                <a:spLocks noChangeAspect="1" noChangeShapeType="1"/>
              </p:cNvSpPr>
              <p:nvPr/>
            </p:nvSpPr>
            <p:spPr bwMode="auto">
              <a:xfrm>
                <a:off x="318" y="289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201"/>
              <p:cNvSpPr>
                <a:spLocks noChangeAspect="1" noChangeShapeType="1"/>
              </p:cNvSpPr>
              <p:nvPr/>
            </p:nvSpPr>
            <p:spPr bwMode="auto">
              <a:xfrm>
                <a:off x="299" y="2885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202"/>
              <p:cNvSpPr>
                <a:spLocks noChangeAspect="1" noChangeShapeType="1"/>
              </p:cNvSpPr>
              <p:nvPr/>
            </p:nvSpPr>
            <p:spPr bwMode="auto">
              <a:xfrm>
                <a:off x="280" y="288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8" name="Line 203"/>
            <p:cNvSpPr>
              <a:spLocks noChangeAspect="1" noChangeShapeType="1"/>
            </p:cNvSpPr>
            <p:nvPr/>
          </p:nvSpPr>
          <p:spPr bwMode="auto">
            <a:xfrm>
              <a:off x="557" y="2943"/>
              <a:ext cx="24" cy="6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Line 204"/>
            <p:cNvSpPr>
              <a:spLocks noChangeAspect="1" noChangeShapeType="1"/>
            </p:cNvSpPr>
            <p:nvPr/>
          </p:nvSpPr>
          <p:spPr bwMode="auto">
            <a:xfrm>
              <a:off x="534" y="2939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Line 205"/>
            <p:cNvSpPr>
              <a:spLocks noChangeAspect="1" noChangeShapeType="1"/>
            </p:cNvSpPr>
            <p:nvPr/>
          </p:nvSpPr>
          <p:spPr bwMode="auto">
            <a:xfrm>
              <a:off x="511" y="2935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Line 206"/>
            <p:cNvSpPr>
              <a:spLocks noChangeAspect="1" noChangeShapeType="1"/>
            </p:cNvSpPr>
            <p:nvPr/>
          </p:nvSpPr>
          <p:spPr bwMode="auto">
            <a:xfrm>
              <a:off x="481" y="2935"/>
              <a:ext cx="30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Line 207"/>
            <p:cNvSpPr>
              <a:spLocks noChangeAspect="1" noChangeShapeType="1"/>
            </p:cNvSpPr>
            <p:nvPr/>
          </p:nvSpPr>
          <p:spPr bwMode="auto">
            <a:xfrm>
              <a:off x="459" y="2930"/>
              <a:ext cx="22" cy="5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Line 208"/>
            <p:cNvSpPr>
              <a:spLocks noChangeAspect="1" noChangeShapeType="1"/>
            </p:cNvSpPr>
            <p:nvPr/>
          </p:nvSpPr>
          <p:spPr bwMode="auto">
            <a:xfrm>
              <a:off x="434" y="2926"/>
              <a:ext cx="25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Line 209"/>
            <p:cNvSpPr>
              <a:spLocks noChangeAspect="1" noChangeShapeType="1"/>
            </p:cNvSpPr>
            <p:nvPr/>
          </p:nvSpPr>
          <p:spPr bwMode="auto">
            <a:xfrm>
              <a:off x="412" y="2926"/>
              <a:ext cx="22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Line 210"/>
            <p:cNvSpPr>
              <a:spLocks noChangeAspect="1" noChangeShapeType="1"/>
            </p:cNvSpPr>
            <p:nvPr/>
          </p:nvSpPr>
          <p:spPr bwMode="auto">
            <a:xfrm>
              <a:off x="389" y="2922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Line 211"/>
            <p:cNvSpPr>
              <a:spLocks noChangeAspect="1" noChangeShapeType="1"/>
            </p:cNvSpPr>
            <p:nvPr/>
          </p:nvSpPr>
          <p:spPr bwMode="auto">
            <a:xfrm>
              <a:off x="359" y="2922"/>
              <a:ext cx="30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Line 212"/>
            <p:cNvSpPr>
              <a:spLocks noChangeAspect="1" noChangeShapeType="1"/>
            </p:cNvSpPr>
            <p:nvPr/>
          </p:nvSpPr>
          <p:spPr bwMode="auto">
            <a:xfrm>
              <a:off x="335" y="2922"/>
              <a:ext cx="24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Line 213"/>
            <p:cNvSpPr>
              <a:spLocks noChangeAspect="1" noChangeShapeType="1"/>
            </p:cNvSpPr>
            <p:nvPr/>
          </p:nvSpPr>
          <p:spPr bwMode="auto">
            <a:xfrm>
              <a:off x="2733" y="4180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Line 214"/>
            <p:cNvSpPr>
              <a:spLocks noChangeAspect="1" noChangeShapeType="1"/>
            </p:cNvSpPr>
            <p:nvPr/>
          </p:nvSpPr>
          <p:spPr bwMode="auto">
            <a:xfrm>
              <a:off x="2710" y="4180"/>
              <a:ext cx="23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Line 215"/>
            <p:cNvSpPr>
              <a:spLocks noChangeAspect="1" noChangeShapeType="1"/>
            </p:cNvSpPr>
            <p:nvPr/>
          </p:nvSpPr>
          <p:spPr bwMode="auto">
            <a:xfrm>
              <a:off x="2686" y="4180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Line 216"/>
            <p:cNvSpPr>
              <a:spLocks noChangeAspect="1" noChangeShapeType="1"/>
            </p:cNvSpPr>
            <p:nvPr/>
          </p:nvSpPr>
          <p:spPr bwMode="auto">
            <a:xfrm>
              <a:off x="2657" y="4175"/>
              <a:ext cx="29" cy="5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Line 217"/>
            <p:cNvSpPr>
              <a:spLocks noChangeAspect="1" noChangeShapeType="1"/>
            </p:cNvSpPr>
            <p:nvPr/>
          </p:nvSpPr>
          <p:spPr bwMode="auto">
            <a:xfrm>
              <a:off x="2634" y="4175"/>
              <a:ext cx="23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Line 218"/>
            <p:cNvSpPr>
              <a:spLocks noChangeAspect="1" noChangeShapeType="1"/>
            </p:cNvSpPr>
            <p:nvPr/>
          </p:nvSpPr>
          <p:spPr bwMode="auto">
            <a:xfrm>
              <a:off x="2610" y="4171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Line 219"/>
            <p:cNvSpPr>
              <a:spLocks noChangeAspect="1" noChangeShapeType="1"/>
            </p:cNvSpPr>
            <p:nvPr/>
          </p:nvSpPr>
          <p:spPr bwMode="auto">
            <a:xfrm>
              <a:off x="2588" y="4167"/>
              <a:ext cx="22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Line 220"/>
            <p:cNvSpPr>
              <a:spLocks noChangeAspect="1" noChangeShapeType="1"/>
            </p:cNvSpPr>
            <p:nvPr/>
          </p:nvSpPr>
          <p:spPr bwMode="auto">
            <a:xfrm>
              <a:off x="2564" y="4161"/>
              <a:ext cx="24" cy="6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Line 221"/>
            <p:cNvSpPr>
              <a:spLocks noChangeAspect="1" noChangeShapeType="1"/>
            </p:cNvSpPr>
            <p:nvPr/>
          </p:nvSpPr>
          <p:spPr bwMode="auto">
            <a:xfrm>
              <a:off x="2535" y="4158"/>
              <a:ext cx="29" cy="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Line 222"/>
            <p:cNvSpPr>
              <a:spLocks noChangeAspect="1" noChangeShapeType="1"/>
            </p:cNvSpPr>
            <p:nvPr/>
          </p:nvSpPr>
          <p:spPr bwMode="auto">
            <a:xfrm>
              <a:off x="2511" y="4148"/>
              <a:ext cx="24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Line 223"/>
            <p:cNvSpPr>
              <a:spLocks noChangeAspect="1" noChangeShapeType="1"/>
            </p:cNvSpPr>
            <p:nvPr/>
          </p:nvSpPr>
          <p:spPr bwMode="auto">
            <a:xfrm>
              <a:off x="2488" y="4144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Line 224"/>
            <p:cNvSpPr>
              <a:spLocks noChangeAspect="1" noChangeShapeType="1"/>
            </p:cNvSpPr>
            <p:nvPr/>
          </p:nvSpPr>
          <p:spPr bwMode="auto">
            <a:xfrm>
              <a:off x="2464" y="4135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Line 225"/>
            <p:cNvSpPr>
              <a:spLocks noChangeAspect="1" noChangeShapeType="1"/>
            </p:cNvSpPr>
            <p:nvPr/>
          </p:nvSpPr>
          <p:spPr bwMode="auto">
            <a:xfrm>
              <a:off x="2436" y="4131"/>
              <a:ext cx="28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Line 226"/>
            <p:cNvSpPr>
              <a:spLocks noChangeAspect="1" noChangeShapeType="1"/>
            </p:cNvSpPr>
            <p:nvPr/>
          </p:nvSpPr>
          <p:spPr bwMode="auto">
            <a:xfrm>
              <a:off x="2412" y="4122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Line 227"/>
            <p:cNvSpPr>
              <a:spLocks noChangeAspect="1" noChangeShapeType="1"/>
            </p:cNvSpPr>
            <p:nvPr/>
          </p:nvSpPr>
          <p:spPr bwMode="auto">
            <a:xfrm>
              <a:off x="2389" y="411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Line 228"/>
            <p:cNvSpPr>
              <a:spLocks noChangeAspect="1" noChangeShapeType="1"/>
            </p:cNvSpPr>
            <p:nvPr/>
          </p:nvSpPr>
          <p:spPr bwMode="auto">
            <a:xfrm>
              <a:off x="2366" y="4100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Line 229"/>
            <p:cNvSpPr>
              <a:spLocks noChangeAspect="1" noChangeShapeType="1"/>
            </p:cNvSpPr>
            <p:nvPr/>
          </p:nvSpPr>
          <p:spPr bwMode="auto">
            <a:xfrm>
              <a:off x="2342" y="4091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Line 230"/>
            <p:cNvSpPr>
              <a:spLocks noChangeAspect="1" noChangeShapeType="1"/>
            </p:cNvSpPr>
            <p:nvPr/>
          </p:nvSpPr>
          <p:spPr bwMode="auto">
            <a:xfrm>
              <a:off x="2319" y="4081"/>
              <a:ext cx="23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Line 231"/>
            <p:cNvSpPr>
              <a:spLocks noChangeAspect="1" noChangeShapeType="1"/>
            </p:cNvSpPr>
            <p:nvPr/>
          </p:nvSpPr>
          <p:spPr bwMode="auto">
            <a:xfrm>
              <a:off x="2289" y="4068"/>
              <a:ext cx="30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Line 232"/>
            <p:cNvSpPr>
              <a:spLocks noChangeAspect="1" noChangeShapeType="1"/>
            </p:cNvSpPr>
            <p:nvPr/>
          </p:nvSpPr>
          <p:spPr bwMode="auto">
            <a:xfrm>
              <a:off x="2267" y="4060"/>
              <a:ext cx="22" cy="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Line 233"/>
            <p:cNvSpPr>
              <a:spLocks noChangeAspect="1" noChangeShapeType="1"/>
            </p:cNvSpPr>
            <p:nvPr/>
          </p:nvSpPr>
          <p:spPr bwMode="auto">
            <a:xfrm>
              <a:off x="2242" y="4046"/>
              <a:ext cx="25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Line 234"/>
            <p:cNvSpPr>
              <a:spLocks noChangeAspect="1" noChangeShapeType="1"/>
            </p:cNvSpPr>
            <p:nvPr/>
          </p:nvSpPr>
          <p:spPr bwMode="auto">
            <a:xfrm>
              <a:off x="2220" y="4033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Line 235"/>
            <p:cNvSpPr>
              <a:spLocks noChangeAspect="1" noChangeShapeType="1"/>
            </p:cNvSpPr>
            <p:nvPr/>
          </p:nvSpPr>
          <p:spPr bwMode="auto">
            <a:xfrm>
              <a:off x="2195" y="4020"/>
              <a:ext cx="25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Line 236"/>
            <p:cNvSpPr>
              <a:spLocks noChangeAspect="1" noChangeShapeType="1"/>
            </p:cNvSpPr>
            <p:nvPr/>
          </p:nvSpPr>
          <p:spPr bwMode="auto">
            <a:xfrm>
              <a:off x="2173" y="4007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Line 237"/>
            <p:cNvSpPr>
              <a:spLocks noChangeAspect="1" noChangeShapeType="1"/>
            </p:cNvSpPr>
            <p:nvPr/>
          </p:nvSpPr>
          <p:spPr bwMode="auto">
            <a:xfrm>
              <a:off x="2144" y="3993"/>
              <a:ext cx="29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Line 238"/>
            <p:cNvSpPr>
              <a:spLocks noChangeAspect="1" noChangeShapeType="1"/>
            </p:cNvSpPr>
            <p:nvPr/>
          </p:nvSpPr>
          <p:spPr bwMode="auto">
            <a:xfrm>
              <a:off x="2120" y="3980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Line 239"/>
            <p:cNvSpPr>
              <a:spLocks noChangeAspect="1" noChangeShapeType="1"/>
            </p:cNvSpPr>
            <p:nvPr/>
          </p:nvSpPr>
          <p:spPr bwMode="auto">
            <a:xfrm>
              <a:off x="2097" y="3961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Line 240"/>
            <p:cNvSpPr>
              <a:spLocks noChangeAspect="1" noChangeShapeType="1"/>
            </p:cNvSpPr>
            <p:nvPr/>
          </p:nvSpPr>
          <p:spPr bwMode="auto">
            <a:xfrm>
              <a:off x="2074" y="3949"/>
              <a:ext cx="23" cy="1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Line 241"/>
            <p:cNvSpPr>
              <a:spLocks noChangeAspect="1" noChangeShapeType="1"/>
            </p:cNvSpPr>
            <p:nvPr/>
          </p:nvSpPr>
          <p:spPr bwMode="auto">
            <a:xfrm>
              <a:off x="2045" y="3930"/>
              <a:ext cx="29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Line 242"/>
            <p:cNvSpPr>
              <a:spLocks noChangeAspect="1" noChangeShapeType="1"/>
            </p:cNvSpPr>
            <p:nvPr/>
          </p:nvSpPr>
          <p:spPr bwMode="auto">
            <a:xfrm>
              <a:off x="2021" y="3917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Line 243"/>
            <p:cNvSpPr>
              <a:spLocks noChangeAspect="1" noChangeShapeType="1"/>
            </p:cNvSpPr>
            <p:nvPr/>
          </p:nvSpPr>
          <p:spPr bwMode="auto">
            <a:xfrm>
              <a:off x="1998" y="3900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Line 244"/>
            <p:cNvSpPr>
              <a:spLocks noChangeAspect="1" noChangeShapeType="1"/>
            </p:cNvSpPr>
            <p:nvPr/>
          </p:nvSpPr>
          <p:spPr bwMode="auto">
            <a:xfrm>
              <a:off x="1975" y="3882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Line 245"/>
            <p:cNvSpPr>
              <a:spLocks noChangeAspect="1" noChangeShapeType="1"/>
            </p:cNvSpPr>
            <p:nvPr/>
          </p:nvSpPr>
          <p:spPr bwMode="auto">
            <a:xfrm>
              <a:off x="1951" y="3864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Line 246"/>
            <p:cNvSpPr>
              <a:spLocks noChangeAspect="1" noChangeShapeType="1"/>
            </p:cNvSpPr>
            <p:nvPr/>
          </p:nvSpPr>
          <p:spPr bwMode="auto">
            <a:xfrm>
              <a:off x="1928" y="3850"/>
              <a:ext cx="23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Line 247"/>
            <p:cNvSpPr>
              <a:spLocks noChangeAspect="1" noChangeShapeType="1"/>
            </p:cNvSpPr>
            <p:nvPr/>
          </p:nvSpPr>
          <p:spPr bwMode="auto">
            <a:xfrm>
              <a:off x="1899" y="3833"/>
              <a:ext cx="29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Line 248"/>
            <p:cNvSpPr>
              <a:spLocks noChangeAspect="1" noChangeShapeType="1"/>
            </p:cNvSpPr>
            <p:nvPr/>
          </p:nvSpPr>
          <p:spPr bwMode="auto">
            <a:xfrm>
              <a:off x="1875" y="3810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Line 249"/>
            <p:cNvSpPr>
              <a:spLocks noChangeAspect="1" noChangeShapeType="1"/>
            </p:cNvSpPr>
            <p:nvPr/>
          </p:nvSpPr>
          <p:spPr bwMode="auto">
            <a:xfrm>
              <a:off x="1852" y="3797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Line 250"/>
            <p:cNvSpPr>
              <a:spLocks noChangeAspect="1" noChangeShapeType="1"/>
            </p:cNvSpPr>
            <p:nvPr/>
          </p:nvSpPr>
          <p:spPr bwMode="auto">
            <a:xfrm>
              <a:off x="1829" y="3776"/>
              <a:ext cx="23" cy="2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Line 251"/>
            <p:cNvSpPr>
              <a:spLocks noChangeAspect="1" noChangeShapeType="1"/>
            </p:cNvSpPr>
            <p:nvPr/>
          </p:nvSpPr>
          <p:spPr bwMode="auto">
            <a:xfrm>
              <a:off x="1806" y="3757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Line 252"/>
            <p:cNvSpPr>
              <a:spLocks noChangeAspect="1" noChangeShapeType="1"/>
            </p:cNvSpPr>
            <p:nvPr/>
          </p:nvSpPr>
          <p:spPr bwMode="auto">
            <a:xfrm>
              <a:off x="1782" y="3740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Line 253"/>
            <p:cNvSpPr>
              <a:spLocks noChangeAspect="1" noChangeShapeType="1"/>
            </p:cNvSpPr>
            <p:nvPr/>
          </p:nvSpPr>
          <p:spPr bwMode="auto">
            <a:xfrm>
              <a:off x="1754" y="3717"/>
              <a:ext cx="28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Line 254"/>
            <p:cNvSpPr>
              <a:spLocks noChangeAspect="1" noChangeShapeType="1"/>
            </p:cNvSpPr>
            <p:nvPr/>
          </p:nvSpPr>
          <p:spPr bwMode="auto">
            <a:xfrm>
              <a:off x="1729" y="3699"/>
              <a:ext cx="25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Line 255"/>
            <p:cNvSpPr>
              <a:spLocks noChangeAspect="1" noChangeShapeType="1"/>
            </p:cNvSpPr>
            <p:nvPr/>
          </p:nvSpPr>
          <p:spPr bwMode="auto">
            <a:xfrm>
              <a:off x="1707" y="3682"/>
              <a:ext cx="22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Line 256"/>
            <p:cNvSpPr>
              <a:spLocks noChangeAspect="1" noChangeShapeType="1"/>
            </p:cNvSpPr>
            <p:nvPr/>
          </p:nvSpPr>
          <p:spPr bwMode="auto">
            <a:xfrm>
              <a:off x="1682" y="3659"/>
              <a:ext cx="25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Line 257"/>
            <p:cNvSpPr>
              <a:spLocks noChangeAspect="1" noChangeShapeType="1"/>
            </p:cNvSpPr>
            <p:nvPr/>
          </p:nvSpPr>
          <p:spPr bwMode="auto">
            <a:xfrm>
              <a:off x="1654" y="3642"/>
              <a:ext cx="28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Line 258"/>
            <p:cNvSpPr>
              <a:spLocks noChangeAspect="1" noChangeShapeType="1"/>
            </p:cNvSpPr>
            <p:nvPr/>
          </p:nvSpPr>
          <p:spPr bwMode="auto">
            <a:xfrm>
              <a:off x="1630" y="3619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Line 259"/>
            <p:cNvSpPr>
              <a:spLocks noChangeAspect="1" noChangeShapeType="1"/>
            </p:cNvSpPr>
            <p:nvPr/>
          </p:nvSpPr>
          <p:spPr bwMode="auto">
            <a:xfrm>
              <a:off x="1607" y="3602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Line 260"/>
            <p:cNvSpPr>
              <a:spLocks noChangeAspect="1" noChangeShapeType="1"/>
            </p:cNvSpPr>
            <p:nvPr/>
          </p:nvSpPr>
          <p:spPr bwMode="auto">
            <a:xfrm>
              <a:off x="1584" y="3579"/>
              <a:ext cx="23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Line 261"/>
            <p:cNvSpPr>
              <a:spLocks noChangeAspect="1" noChangeShapeType="1"/>
            </p:cNvSpPr>
            <p:nvPr/>
          </p:nvSpPr>
          <p:spPr bwMode="auto">
            <a:xfrm>
              <a:off x="1560" y="3562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Line 262"/>
            <p:cNvSpPr>
              <a:spLocks noChangeAspect="1" noChangeShapeType="1"/>
            </p:cNvSpPr>
            <p:nvPr/>
          </p:nvSpPr>
          <p:spPr bwMode="auto">
            <a:xfrm>
              <a:off x="1538" y="3539"/>
              <a:ext cx="22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Line 263"/>
            <p:cNvSpPr>
              <a:spLocks noChangeAspect="1" noChangeShapeType="1"/>
            </p:cNvSpPr>
            <p:nvPr/>
          </p:nvSpPr>
          <p:spPr bwMode="auto">
            <a:xfrm>
              <a:off x="1508" y="3522"/>
              <a:ext cx="30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Line 264"/>
            <p:cNvSpPr>
              <a:spLocks noChangeAspect="1" noChangeShapeType="1"/>
            </p:cNvSpPr>
            <p:nvPr/>
          </p:nvSpPr>
          <p:spPr bwMode="auto">
            <a:xfrm>
              <a:off x="1485" y="3504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265"/>
            <p:cNvSpPr>
              <a:spLocks noChangeAspect="1" noChangeShapeType="1"/>
            </p:cNvSpPr>
            <p:nvPr/>
          </p:nvSpPr>
          <p:spPr bwMode="auto">
            <a:xfrm>
              <a:off x="1462" y="3482"/>
              <a:ext cx="23" cy="2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266"/>
            <p:cNvSpPr>
              <a:spLocks noChangeAspect="1" noChangeShapeType="1"/>
            </p:cNvSpPr>
            <p:nvPr/>
          </p:nvSpPr>
          <p:spPr bwMode="auto">
            <a:xfrm>
              <a:off x="1438" y="3464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267"/>
            <p:cNvSpPr>
              <a:spLocks noChangeAspect="1" noChangeShapeType="1"/>
            </p:cNvSpPr>
            <p:nvPr/>
          </p:nvSpPr>
          <p:spPr bwMode="auto">
            <a:xfrm>
              <a:off x="1415" y="3442"/>
              <a:ext cx="23" cy="2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268"/>
            <p:cNvSpPr>
              <a:spLocks noChangeAspect="1" noChangeShapeType="1"/>
            </p:cNvSpPr>
            <p:nvPr/>
          </p:nvSpPr>
          <p:spPr bwMode="auto">
            <a:xfrm>
              <a:off x="1386" y="3424"/>
              <a:ext cx="29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269"/>
            <p:cNvSpPr>
              <a:spLocks noChangeAspect="1" noChangeShapeType="1"/>
            </p:cNvSpPr>
            <p:nvPr/>
          </p:nvSpPr>
          <p:spPr bwMode="auto">
            <a:xfrm>
              <a:off x="1362" y="3401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270"/>
            <p:cNvSpPr>
              <a:spLocks noChangeAspect="1" noChangeShapeType="1"/>
            </p:cNvSpPr>
            <p:nvPr/>
          </p:nvSpPr>
          <p:spPr bwMode="auto">
            <a:xfrm>
              <a:off x="1339" y="3384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271"/>
            <p:cNvSpPr>
              <a:spLocks noChangeAspect="1" noChangeShapeType="1"/>
            </p:cNvSpPr>
            <p:nvPr/>
          </p:nvSpPr>
          <p:spPr bwMode="auto">
            <a:xfrm>
              <a:off x="1315" y="3365"/>
              <a:ext cx="24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272"/>
            <p:cNvSpPr>
              <a:spLocks noChangeAspect="1" noChangeShapeType="1"/>
            </p:cNvSpPr>
            <p:nvPr/>
          </p:nvSpPr>
          <p:spPr bwMode="auto">
            <a:xfrm>
              <a:off x="1293" y="3344"/>
              <a:ext cx="22" cy="2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273"/>
            <p:cNvSpPr>
              <a:spLocks noChangeAspect="1" noChangeShapeType="1"/>
            </p:cNvSpPr>
            <p:nvPr/>
          </p:nvSpPr>
          <p:spPr bwMode="auto">
            <a:xfrm>
              <a:off x="1263" y="3327"/>
              <a:ext cx="30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274"/>
            <p:cNvSpPr>
              <a:spLocks noChangeAspect="1" noChangeShapeType="1"/>
            </p:cNvSpPr>
            <p:nvPr/>
          </p:nvSpPr>
          <p:spPr bwMode="auto">
            <a:xfrm>
              <a:off x="1240" y="3308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275"/>
            <p:cNvSpPr>
              <a:spLocks noChangeAspect="1" noChangeShapeType="1"/>
            </p:cNvSpPr>
            <p:nvPr/>
          </p:nvSpPr>
          <p:spPr bwMode="auto">
            <a:xfrm>
              <a:off x="1216" y="3290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276"/>
            <p:cNvSpPr>
              <a:spLocks noChangeAspect="1" noChangeShapeType="1"/>
            </p:cNvSpPr>
            <p:nvPr/>
          </p:nvSpPr>
          <p:spPr bwMode="auto">
            <a:xfrm>
              <a:off x="1193" y="3273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277"/>
            <p:cNvSpPr>
              <a:spLocks noChangeAspect="1" noChangeShapeType="1"/>
            </p:cNvSpPr>
            <p:nvPr/>
          </p:nvSpPr>
          <p:spPr bwMode="auto">
            <a:xfrm>
              <a:off x="1169" y="3254"/>
              <a:ext cx="24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278"/>
            <p:cNvSpPr>
              <a:spLocks noChangeAspect="1" noChangeShapeType="1"/>
            </p:cNvSpPr>
            <p:nvPr/>
          </p:nvSpPr>
          <p:spPr bwMode="auto">
            <a:xfrm>
              <a:off x="1141" y="3237"/>
              <a:ext cx="28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279"/>
            <p:cNvSpPr>
              <a:spLocks noChangeAspect="1" noChangeShapeType="1"/>
            </p:cNvSpPr>
            <p:nvPr/>
          </p:nvSpPr>
          <p:spPr bwMode="auto">
            <a:xfrm>
              <a:off x="1117" y="3219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280"/>
            <p:cNvSpPr>
              <a:spLocks noChangeAspect="1" noChangeShapeType="1"/>
            </p:cNvSpPr>
            <p:nvPr/>
          </p:nvSpPr>
          <p:spPr bwMode="auto">
            <a:xfrm>
              <a:off x="1094" y="3201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Line 281"/>
            <p:cNvSpPr>
              <a:spLocks noChangeAspect="1" noChangeShapeType="1"/>
            </p:cNvSpPr>
            <p:nvPr/>
          </p:nvSpPr>
          <p:spPr bwMode="auto">
            <a:xfrm>
              <a:off x="1071" y="3187"/>
              <a:ext cx="23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282"/>
            <p:cNvSpPr>
              <a:spLocks noChangeAspect="1" noChangeShapeType="1"/>
            </p:cNvSpPr>
            <p:nvPr/>
          </p:nvSpPr>
          <p:spPr bwMode="auto">
            <a:xfrm>
              <a:off x="1047" y="3170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Line 283"/>
            <p:cNvSpPr>
              <a:spLocks noChangeAspect="1" noChangeShapeType="1"/>
            </p:cNvSpPr>
            <p:nvPr/>
          </p:nvSpPr>
          <p:spPr bwMode="auto">
            <a:xfrm>
              <a:off x="1024" y="3157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Line 284"/>
            <p:cNvSpPr>
              <a:spLocks noChangeAspect="1" noChangeShapeType="1"/>
            </p:cNvSpPr>
            <p:nvPr/>
          </p:nvSpPr>
          <p:spPr bwMode="auto">
            <a:xfrm>
              <a:off x="994" y="3139"/>
              <a:ext cx="30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Line 285"/>
            <p:cNvSpPr>
              <a:spLocks noChangeAspect="1" noChangeShapeType="1"/>
            </p:cNvSpPr>
            <p:nvPr/>
          </p:nvSpPr>
          <p:spPr bwMode="auto">
            <a:xfrm>
              <a:off x="972" y="3126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Line 286"/>
            <p:cNvSpPr>
              <a:spLocks noChangeAspect="1" noChangeShapeType="1"/>
            </p:cNvSpPr>
            <p:nvPr/>
          </p:nvSpPr>
          <p:spPr bwMode="auto">
            <a:xfrm>
              <a:off x="948" y="3113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Line 287"/>
            <p:cNvSpPr>
              <a:spLocks noChangeAspect="1" noChangeShapeType="1"/>
            </p:cNvSpPr>
            <p:nvPr/>
          </p:nvSpPr>
          <p:spPr bwMode="auto">
            <a:xfrm>
              <a:off x="925" y="3094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Line 288"/>
            <p:cNvSpPr>
              <a:spLocks noChangeAspect="1" noChangeShapeType="1"/>
            </p:cNvSpPr>
            <p:nvPr/>
          </p:nvSpPr>
          <p:spPr bwMode="auto">
            <a:xfrm>
              <a:off x="902" y="3081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Line 289"/>
            <p:cNvSpPr>
              <a:spLocks noChangeAspect="1" noChangeShapeType="1"/>
            </p:cNvSpPr>
            <p:nvPr/>
          </p:nvSpPr>
          <p:spPr bwMode="auto">
            <a:xfrm>
              <a:off x="872" y="3068"/>
              <a:ext cx="30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Line 290"/>
            <p:cNvSpPr>
              <a:spLocks noChangeAspect="1" noChangeShapeType="1"/>
            </p:cNvSpPr>
            <p:nvPr/>
          </p:nvSpPr>
          <p:spPr bwMode="auto">
            <a:xfrm>
              <a:off x="849" y="3059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Line 291"/>
            <p:cNvSpPr>
              <a:spLocks noChangeAspect="1" noChangeShapeType="1"/>
            </p:cNvSpPr>
            <p:nvPr/>
          </p:nvSpPr>
          <p:spPr bwMode="auto">
            <a:xfrm>
              <a:off x="826" y="3046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Line 292"/>
            <p:cNvSpPr>
              <a:spLocks noChangeAspect="1" noChangeShapeType="1"/>
            </p:cNvSpPr>
            <p:nvPr/>
          </p:nvSpPr>
          <p:spPr bwMode="auto">
            <a:xfrm>
              <a:off x="802" y="3033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Line 293"/>
            <p:cNvSpPr>
              <a:spLocks noChangeAspect="1" noChangeShapeType="1"/>
            </p:cNvSpPr>
            <p:nvPr/>
          </p:nvSpPr>
          <p:spPr bwMode="auto">
            <a:xfrm>
              <a:off x="779" y="3023"/>
              <a:ext cx="23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Line 294"/>
            <p:cNvSpPr>
              <a:spLocks noChangeAspect="1" noChangeShapeType="1"/>
            </p:cNvSpPr>
            <p:nvPr/>
          </p:nvSpPr>
          <p:spPr bwMode="auto">
            <a:xfrm>
              <a:off x="750" y="3010"/>
              <a:ext cx="29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Line 295"/>
            <p:cNvSpPr>
              <a:spLocks noChangeAspect="1" noChangeShapeType="1"/>
            </p:cNvSpPr>
            <p:nvPr/>
          </p:nvSpPr>
          <p:spPr bwMode="auto">
            <a:xfrm>
              <a:off x="726" y="3001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Line 296"/>
            <p:cNvSpPr>
              <a:spLocks noChangeAspect="1" noChangeShapeType="1"/>
            </p:cNvSpPr>
            <p:nvPr/>
          </p:nvSpPr>
          <p:spPr bwMode="auto">
            <a:xfrm>
              <a:off x="703" y="2992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Line 297"/>
            <p:cNvSpPr>
              <a:spLocks noChangeAspect="1" noChangeShapeType="1"/>
            </p:cNvSpPr>
            <p:nvPr/>
          </p:nvSpPr>
          <p:spPr bwMode="auto">
            <a:xfrm>
              <a:off x="680" y="298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Line 298"/>
            <p:cNvSpPr>
              <a:spLocks noChangeAspect="1" noChangeShapeType="1"/>
            </p:cNvSpPr>
            <p:nvPr/>
          </p:nvSpPr>
          <p:spPr bwMode="auto">
            <a:xfrm>
              <a:off x="656" y="2974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Line 299"/>
            <p:cNvSpPr>
              <a:spLocks noChangeAspect="1" noChangeShapeType="1"/>
            </p:cNvSpPr>
            <p:nvPr/>
          </p:nvSpPr>
          <p:spPr bwMode="auto">
            <a:xfrm>
              <a:off x="628" y="2966"/>
              <a:ext cx="28" cy="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Line 300"/>
            <p:cNvSpPr>
              <a:spLocks noChangeAspect="1" noChangeShapeType="1"/>
            </p:cNvSpPr>
            <p:nvPr/>
          </p:nvSpPr>
          <p:spPr bwMode="auto">
            <a:xfrm>
              <a:off x="604" y="2962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Line 301"/>
            <p:cNvSpPr>
              <a:spLocks noChangeAspect="1" noChangeShapeType="1"/>
            </p:cNvSpPr>
            <p:nvPr/>
          </p:nvSpPr>
          <p:spPr bwMode="auto">
            <a:xfrm>
              <a:off x="581" y="295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Line 302"/>
            <p:cNvSpPr>
              <a:spLocks noChangeAspect="1" noChangeShapeType="1"/>
            </p:cNvSpPr>
            <p:nvPr/>
          </p:nvSpPr>
          <p:spPr bwMode="auto">
            <a:xfrm>
              <a:off x="557" y="2949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303"/>
            <p:cNvSpPr>
              <a:spLocks noChangeAspect="1" noChangeShapeType="1"/>
            </p:cNvSpPr>
            <p:nvPr/>
          </p:nvSpPr>
          <p:spPr bwMode="auto">
            <a:xfrm>
              <a:off x="534" y="2943"/>
              <a:ext cx="23" cy="6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304"/>
            <p:cNvSpPr>
              <a:spLocks noChangeAspect="1" noChangeShapeType="1"/>
            </p:cNvSpPr>
            <p:nvPr/>
          </p:nvSpPr>
          <p:spPr bwMode="auto">
            <a:xfrm>
              <a:off x="511" y="2939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305"/>
            <p:cNvSpPr>
              <a:spLocks noChangeAspect="1" noChangeShapeType="1"/>
            </p:cNvSpPr>
            <p:nvPr/>
          </p:nvSpPr>
          <p:spPr bwMode="auto">
            <a:xfrm>
              <a:off x="481" y="2935"/>
              <a:ext cx="30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Line 306"/>
            <p:cNvSpPr>
              <a:spLocks noChangeAspect="1" noChangeShapeType="1"/>
            </p:cNvSpPr>
            <p:nvPr/>
          </p:nvSpPr>
          <p:spPr bwMode="auto">
            <a:xfrm>
              <a:off x="459" y="2930"/>
              <a:ext cx="22" cy="5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Line 307"/>
            <p:cNvSpPr>
              <a:spLocks noChangeAspect="1" noChangeShapeType="1"/>
            </p:cNvSpPr>
            <p:nvPr/>
          </p:nvSpPr>
          <p:spPr bwMode="auto">
            <a:xfrm>
              <a:off x="434" y="2926"/>
              <a:ext cx="25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308"/>
            <p:cNvSpPr>
              <a:spLocks noChangeAspect="1" noChangeShapeType="1"/>
            </p:cNvSpPr>
            <p:nvPr/>
          </p:nvSpPr>
          <p:spPr bwMode="auto">
            <a:xfrm>
              <a:off x="412" y="2926"/>
              <a:ext cx="22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309"/>
            <p:cNvSpPr>
              <a:spLocks noChangeAspect="1" noChangeShapeType="1"/>
            </p:cNvSpPr>
            <p:nvPr/>
          </p:nvSpPr>
          <p:spPr bwMode="auto">
            <a:xfrm>
              <a:off x="389" y="2922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310"/>
            <p:cNvSpPr>
              <a:spLocks noChangeAspect="1" noChangeShapeType="1"/>
            </p:cNvSpPr>
            <p:nvPr/>
          </p:nvSpPr>
          <p:spPr bwMode="auto">
            <a:xfrm>
              <a:off x="359" y="2922"/>
              <a:ext cx="30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311"/>
            <p:cNvSpPr>
              <a:spLocks noChangeAspect="1" noChangeShapeType="1"/>
            </p:cNvSpPr>
            <p:nvPr/>
          </p:nvSpPr>
          <p:spPr bwMode="auto">
            <a:xfrm>
              <a:off x="335" y="2922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Rectangle 312"/>
            <p:cNvSpPr>
              <a:spLocks noChangeAspect="1" noChangeArrowheads="1"/>
            </p:cNvSpPr>
            <p:nvPr/>
          </p:nvSpPr>
          <p:spPr bwMode="auto">
            <a:xfrm>
              <a:off x="2814" y="3459"/>
              <a:ext cx="227" cy="223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latin typeface="Symbol" pitchFamily="18" charset="2"/>
                  <a:ea typeface="Gulim" pitchFamily="34" charset="-127"/>
                  <a:cs typeface="Times New Roman" pitchFamily="18" charset="0"/>
                </a:rPr>
                <a:t>2q</a:t>
              </a:r>
            </a:p>
          </p:txBody>
        </p:sp>
        <p:sp>
          <p:nvSpPr>
            <p:cNvPr id="1038" name="Rectangle 313"/>
            <p:cNvSpPr>
              <a:spLocks noChangeAspect="1" noChangeArrowheads="1"/>
            </p:cNvSpPr>
            <p:nvPr/>
          </p:nvSpPr>
          <p:spPr bwMode="auto">
            <a:xfrm flipH="1">
              <a:off x="2658" y="3919"/>
              <a:ext cx="80" cy="2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rgbClr val="333399"/>
                  </a:solidFill>
                  <a:ea typeface="Gulim" pitchFamily="34" charset="-127"/>
                  <a:cs typeface="Times New Roman" pitchFamily="18" charset="0"/>
                </a:rPr>
                <a:t>E</a:t>
              </a:r>
              <a:endParaRPr lang="en-US" altLang="ko-KR"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039" name="Rectangle 314"/>
            <p:cNvSpPr>
              <a:spLocks noChangeAspect="1" noChangeArrowheads="1"/>
            </p:cNvSpPr>
            <p:nvPr/>
          </p:nvSpPr>
          <p:spPr bwMode="auto">
            <a:xfrm>
              <a:off x="2443" y="3284"/>
              <a:ext cx="253" cy="20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chemeClr val="hlink"/>
                  </a:solidFill>
                  <a:ea typeface="Gulim" pitchFamily="34" charset="-127"/>
                  <a:cs typeface="Times New Roman" pitchFamily="18" charset="0"/>
                </a:rPr>
                <a:t>V</a:t>
              </a:r>
              <a:r>
                <a:rPr lang="en-US" altLang="ko-KR" baseline="-25000">
                  <a:solidFill>
                    <a:schemeClr val="hlink"/>
                  </a:solidFill>
                  <a:ea typeface="Gulim" pitchFamily="34" charset="-127"/>
                  <a:cs typeface="Times New Roman" pitchFamily="18" charset="0"/>
                </a:rPr>
                <a:t>2</a:t>
              </a:r>
              <a:endParaRPr lang="en-US" altLang="ko-KR">
                <a:solidFill>
                  <a:schemeClr val="hlink"/>
                </a:solidFill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040" name="Rectangle 315"/>
            <p:cNvSpPr>
              <a:spLocks noChangeAspect="1" noChangeArrowheads="1"/>
            </p:cNvSpPr>
            <p:nvPr/>
          </p:nvSpPr>
          <p:spPr bwMode="auto">
            <a:xfrm>
              <a:off x="2541" y="2642"/>
              <a:ext cx="192" cy="20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rgbClr val="990000"/>
                  </a:solidFill>
                  <a:ea typeface="Gulim" pitchFamily="34" charset="-127"/>
                  <a:cs typeface="Times New Roman" pitchFamily="18" charset="0"/>
                </a:rPr>
                <a:t>V</a:t>
              </a:r>
              <a:r>
                <a:rPr lang="en-US" altLang="ko-KR" baseline="-25000">
                  <a:solidFill>
                    <a:srgbClr val="990000"/>
                  </a:solidFill>
                  <a:ea typeface="Gulim" pitchFamily="34" charset="-127"/>
                  <a:cs typeface="Times New Roman" pitchFamily="18" charset="0"/>
                </a:rPr>
                <a:t>1</a:t>
              </a:r>
              <a:endParaRPr lang="en-US" altLang="ko-KR">
                <a:ea typeface="Gulim" pitchFamily="34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55576" y="1861427"/>
            <a:ext cx="8280920" cy="1842706"/>
            <a:chOff x="1" y="1524630"/>
            <a:chExt cx="10449543" cy="152320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556792"/>
              <a:ext cx="4644008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4860032" y="1524630"/>
              <a:ext cx="4044797" cy="6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3300"/>
                  </a:solidFill>
                </a:rPr>
                <a:t>Localisation</a:t>
              </a:r>
              <a:r>
                <a:rPr lang="en-US" sz="2400" dirty="0" smtClean="0">
                  <a:solidFill>
                    <a:srgbClr val="003300"/>
                  </a:solidFill>
                </a:rPr>
                <a:t> of the </a:t>
              </a:r>
              <a:br>
                <a:rPr lang="en-US" sz="2400" dirty="0" smtClean="0">
                  <a:solidFill>
                    <a:srgbClr val="003300"/>
                  </a:solidFill>
                </a:rPr>
              </a:br>
              <a:r>
                <a:rPr lang="en-US" sz="2400" dirty="0" smtClean="0">
                  <a:solidFill>
                    <a:srgbClr val="003300"/>
                  </a:solidFill>
                </a:rPr>
                <a:t>self-trapped electron</a:t>
              </a:r>
              <a:endParaRPr lang="en-US" sz="2400" dirty="0">
                <a:solidFill>
                  <a:srgbClr val="0033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6057" y="2360922"/>
              <a:ext cx="5373487" cy="686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A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,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ϕ</a:t>
              </a:r>
              <a:r>
                <a:rPr lang="en-US" sz="2400" dirty="0" smtClean="0">
                  <a:solidFill>
                    <a:srgbClr val="FF0000"/>
                  </a:solidFill>
                </a:rPr>
                <a:t>) trajectory of the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CDW</a:t>
              </a:r>
              <a:r>
                <a:rPr lang="en-US" sz="2400" dirty="0" smtClean="0">
                  <a:solidFill>
                    <a:srgbClr val="FF0000"/>
                  </a:solidFill>
                </a:rPr>
                <a:t> order parameter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Acos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Qx+ϕ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>
              <a:off x="3779912" y="2774608"/>
              <a:ext cx="1353355" cy="321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339753" y="1687451"/>
              <a:ext cx="2566990" cy="22647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0" y="12391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Modeling </a:t>
            </a:r>
            <a:r>
              <a:rPr lang="en-US" sz="2400" dirty="0" smtClean="0">
                <a:solidFill>
                  <a:srgbClr val="002060"/>
                </a:solidFill>
              </a:rPr>
              <a:t>for the amplitude 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-soliton = </a:t>
            </a:r>
            <a:r>
              <a:rPr lang="en-US" sz="2400" dirty="0" err="1" smtClean="0">
                <a:solidFill>
                  <a:srgbClr val="002060"/>
                </a:solidFill>
              </a:rPr>
              <a:t>spinon</a:t>
            </a:r>
            <a:r>
              <a:rPr lang="en-US" sz="2400" dirty="0" smtClean="0">
                <a:solidFill>
                  <a:srgbClr val="002060"/>
                </a:solidFill>
              </a:rPr>
              <a:t> in the CDW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36512" y="4038163"/>
            <a:ext cx="736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the state of a 1D </a:t>
            </a:r>
            <a:r>
              <a:rPr lang="en-US" sz="2400" dirty="0" err="1" smtClean="0"/>
              <a:t>CDW</a:t>
            </a:r>
            <a:r>
              <a:rPr lang="en-US" sz="2400" dirty="0" smtClean="0"/>
              <a:t> or 1D superconductor </a:t>
            </a:r>
            <a:br>
              <a:rPr lang="en-US" sz="2400" dirty="0" smtClean="0"/>
            </a:br>
            <a:r>
              <a:rPr lang="en-US" sz="2400" dirty="0" smtClean="0"/>
              <a:t>with one added unpaired electron.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483" y="4581128"/>
            <a:ext cx="34909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07504" y="5733256"/>
            <a:ext cx="430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SB for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CDW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SSH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Takayama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LinLiu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-Maki for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polyacetylene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188640"/>
            <a:ext cx="772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Complex order parameter , Incommensurate </a:t>
            </a:r>
            <a:r>
              <a:rPr lang="en-US" sz="2400" b="1" dirty="0" err="1" smtClean="0"/>
              <a:t>CDWs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		</a:t>
            </a:r>
            <a:r>
              <a:rPr lang="en-US" sz="2400" b="1" dirty="0" err="1" smtClean="0"/>
              <a:t>Noninteger</a:t>
            </a:r>
            <a:r>
              <a:rPr lang="en-US" sz="2400" b="1" dirty="0" smtClean="0"/>
              <a:t> variable charges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35038" y="2867025"/>
          <a:ext cx="2449512" cy="1020763"/>
        </p:xfrm>
        <a:graphic>
          <a:graphicData uri="http://schemas.openxmlformats.org/presentationml/2006/ole">
            <p:oleObj spid="_x0000_s490498" name="Equation" r:id="rId4" imgW="1168200" imgH="4824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71550" y="4784725"/>
          <a:ext cx="2844800" cy="515938"/>
        </p:xfrm>
        <a:graphic>
          <a:graphicData uri="http://schemas.openxmlformats.org/presentationml/2006/ole">
            <p:oleObj spid="_x0000_s490499" name="Equation" r:id="rId5" imgW="1388880" imgH="248760" progId="Equation.3">
              <p:embed/>
            </p:oleObj>
          </a:graphicData>
        </a:graphic>
      </p:graphicFrame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-1905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200" dirty="0">
                <a:solidFill>
                  <a:srgbClr val="C00000"/>
                </a:solidFill>
                <a:ea typeface="Gulim" pitchFamily="34" charset="-127"/>
                <a:cs typeface="Times New Roman" pitchFamily="18" charset="0"/>
              </a:rPr>
              <a:t>Probabilities to create combined topological </a:t>
            </a:r>
            <a:r>
              <a:rPr lang="en-US" altLang="ko-KR" sz="2200" dirty="0" smtClean="0">
                <a:solidFill>
                  <a:srgbClr val="C00000"/>
                </a:solidFill>
                <a:ea typeface="Gulim" pitchFamily="34" charset="-127"/>
                <a:cs typeface="Times New Roman" pitchFamily="18" charset="0"/>
              </a:rPr>
              <a:t>defects</a:t>
            </a:r>
            <a:r>
              <a:rPr lang="en-US" altLang="ko-KR" sz="2200" dirty="0" smtClean="0">
                <a:ea typeface="Gulim" pitchFamily="34" charset="-127"/>
                <a:cs typeface="Times New Roman" pitchFamily="18" charset="0"/>
              </a:rPr>
              <a:t>: 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/>
            </a:r>
            <a:br>
              <a:rPr lang="en-US" altLang="ko-KR" sz="2200" dirty="0">
                <a:ea typeface="Gulim" pitchFamily="34" charset="-127"/>
                <a:cs typeface="Times New Roman" pitchFamily="18" charset="0"/>
              </a:rPr>
            </a:b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AS creates the </a:t>
            </a:r>
            <a:r>
              <a:rPr lang="en-US" altLang="ko-KR" sz="2200" b="1" dirty="0">
                <a:latin typeface="Symbol" pitchFamily="18" charset="2"/>
                <a:ea typeface="Gulim" pitchFamily="34" charset="-127"/>
                <a:cs typeface="Times New Roman" pitchFamily="18" charset="0"/>
              </a:rPr>
              <a:t>p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- discontinuity </a:t>
            </a:r>
            <a:r>
              <a:rPr lang="el-GR" altLang="ko-KR" sz="2400" b="1" dirty="0">
                <a:cs typeface="Times New Roman" pitchFamily="18" charset="0"/>
              </a:rPr>
              <a:t>δφ</a:t>
            </a:r>
            <a:r>
              <a:rPr lang="en-US" altLang="ko-KR" sz="2400" b="1" dirty="0">
                <a:ea typeface="Gulim" pitchFamily="34" charset="-127"/>
                <a:cs typeface="Times New Roman" pitchFamily="18" charset="0"/>
              </a:rPr>
              <a:t>=</a:t>
            </a:r>
            <a:r>
              <a:rPr lang="el-GR" altLang="ko-KR" sz="2400" b="1" dirty="0"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ko-KR" dirty="0">
                <a:ea typeface="Gulim" pitchFamily="34" charset="-127"/>
                <a:cs typeface="Times New Roman" pitchFamily="18" charset="0"/>
              </a:rPr>
              <a:t>  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along its world line:  (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0&lt;t&lt;T, x=0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)</a:t>
            </a:r>
          </a:p>
          <a:p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compensating for the sign change of the amplitude :</a:t>
            </a:r>
            <a:endParaRPr lang="el-GR" altLang="ko-KR" sz="2000" dirty="0">
              <a:cs typeface="Times New Roman" pitchFamily="18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1095375"/>
            <a:ext cx="9036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To be topologically allowed = to have a finite action S, the line must terminate with half integer space-time vortices located at (</a:t>
            </a:r>
            <a:r>
              <a:rPr lang="en-US" altLang="ko-KR" sz="2200" b="1" dirty="0">
                <a:ea typeface="Gulim" pitchFamily="34" charset="-127"/>
                <a:cs typeface="Times New Roman" pitchFamily="18" charset="0"/>
              </a:rPr>
              <a:t>0,0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) , (</a:t>
            </a:r>
            <a:r>
              <a:rPr lang="en-US" altLang="ko-KR" sz="2200" b="1" dirty="0">
                <a:ea typeface="Gulim" pitchFamily="34" charset="-127"/>
                <a:cs typeface="Times New Roman" pitchFamily="18" charset="0"/>
              </a:rPr>
              <a:t>0,T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)  : their circulation provides the jump  </a:t>
            </a:r>
            <a:r>
              <a:rPr lang="en-US" altLang="ko-KR" sz="2600" b="1" dirty="0">
                <a:ea typeface="Gulim" pitchFamily="34" charset="-127"/>
                <a:cs typeface="Times New Roman" pitchFamily="18" charset="0"/>
              </a:rPr>
              <a:t>A→-A</a:t>
            </a:r>
            <a:r>
              <a:rPr lang="en-US" altLang="ko-KR" sz="2600" dirty="0"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200" dirty="0">
                <a:ea typeface="Gulim" pitchFamily="34" charset="-127"/>
                <a:cs typeface="Times New Roman" pitchFamily="18" charset="0"/>
              </a:rPr>
              <a:t>combined with  </a:t>
            </a:r>
            <a:r>
              <a:rPr lang="el-GR" altLang="ko-KR" sz="3000" b="1" dirty="0">
                <a:cs typeface="Times New Roman" pitchFamily="18" charset="0"/>
              </a:rPr>
              <a:t>φ→φ</a:t>
            </a:r>
            <a:r>
              <a:rPr lang="en-US" altLang="ko-KR" sz="3000" b="1" dirty="0">
                <a:ea typeface="Gulim" pitchFamily="34" charset="-127"/>
                <a:cs typeface="Times New Roman" pitchFamily="18" charset="0"/>
              </a:rPr>
              <a:t>+</a:t>
            </a:r>
            <a:r>
              <a:rPr lang="el-GR" altLang="ko-KR" sz="3000" b="1" dirty="0">
                <a:cs typeface="Times New Roman" pitchFamily="18" charset="0"/>
              </a:rPr>
              <a:t>π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 </a:t>
            </a:r>
          </a:p>
          <a:p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which leaves invariant the order parameter </a:t>
            </a:r>
            <a:r>
              <a:rPr lang="en-US" altLang="ko-KR" sz="2000" b="1" dirty="0" err="1">
                <a:ea typeface="Gulim" pitchFamily="34" charset="-127"/>
                <a:cs typeface="Times New Roman" pitchFamily="18" charset="0"/>
              </a:rPr>
              <a:t>Aexp</a:t>
            </a:r>
            <a:r>
              <a:rPr lang="en-US" altLang="ko-KR" sz="2000" b="1" dirty="0">
                <a:ea typeface="Gulim" pitchFamily="34" charset="-127"/>
                <a:cs typeface="Times New Roman" pitchFamily="18" charset="0"/>
              </a:rPr>
              <a:t>(</a:t>
            </a:r>
            <a:r>
              <a:rPr lang="en-US" altLang="ko-KR" sz="2000" b="1" dirty="0" err="1">
                <a:ea typeface="Gulim" pitchFamily="34" charset="-127"/>
                <a:cs typeface="Times New Roman" pitchFamily="18" charset="0"/>
              </a:rPr>
              <a:t>i</a:t>
            </a:r>
            <a:r>
              <a:rPr lang="el-GR" altLang="ko-KR" sz="2000" b="1" dirty="0">
                <a:cs typeface="Times New Roman" pitchFamily="18" charset="0"/>
              </a:rPr>
              <a:t>φ</a:t>
            </a:r>
            <a:r>
              <a:rPr lang="en-US" altLang="ko-KR" sz="2000" b="1" dirty="0">
                <a:ea typeface="Gulim" pitchFamily="34" charset="-127"/>
                <a:cs typeface="Times New Roman" pitchFamily="18" charset="0"/>
              </a:rPr>
              <a:t>)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. </a:t>
            </a:r>
          </a:p>
          <a:p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The phase action as a function of time </a:t>
            </a:r>
            <a:r>
              <a:rPr lang="en-US" altLang="ko-KR" sz="2000" b="1" dirty="0">
                <a:ea typeface="Gulim" pitchFamily="34" charset="-127"/>
                <a:cs typeface="Times New Roman" pitchFamily="18" charset="0"/>
              </a:rPr>
              <a:t>T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: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22415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2200">
                <a:ea typeface="Gulim" pitchFamily="34" charset="-127"/>
                <a:cs typeface="Times New Roman" pitchFamily="18" charset="0"/>
              </a:rPr>
              <a:t>  </a:t>
            </a:r>
            <a:endParaRPr lang="en-US" altLang="ko-KR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27447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2200">
                <a:ea typeface="Gulim" pitchFamily="34" charset="-127"/>
                <a:cs typeface="Times New Roman" pitchFamily="18" charset="0"/>
              </a:rPr>
              <a:t>  </a:t>
            </a:r>
            <a:endParaRPr lang="en-US" altLang="ko-KR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965575"/>
            <a:ext cx="67865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200">
                <a:ea typeface="Gulim" pitchFamily="34" charset="-127"/>
                <a:cs typeface="Times New Roman" pitchFamily="18" charset="0"/>
              </a:rPr>
              <a:t>Contrary to usual 2</a:t>
            </a:r>
            <a:r>
              <a:rPr lang="en-US" altLang="ko-KR" sz="2200">
                <a:latin typeface="Symbol" pitchFamily="18" charset="2"/>
                <a:ea typeface="Gulim" pitchFamily="34" charset="-127"/>
                <a:cs typeface="Times New Roman" pitchFamily="18" charset="0"/>
              </a:rPr>
              <a:t>p</a:t>
            </a:r>
            <a:r>
              <a:rPr lang="en-US" altLang="ko-KR" sz="2200">
                <a:ea typeface="Gulim" pitchFamily="34" charset="-127"/>
                <a:cs typeface="Times New Roman" pitchFamily="18" charset="0"/>
              </a:rPr>
              <a:t>- vortices, the connecting line </a:t>
            </a:r>
          </a:p>
          <a:p>
            <a:r>
              <a:rPr lang="en-US" altLang="ko-KR" sz="2200">
                <a:ea typeface="Gulim" pitchFamily="34" charset="-127"/>
                <a:cs typeface="Times New Roman" pitchFamily="18" charset="0"/>
              </a:rPr>
              <a:t>is the physical singularity which string tension gives </a:t>
            </a:r>
            <a:endParaRPr lang="en-US" altLang="ko-KR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5535613"/>
            <a:ext cx="54498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2200">
                <a:ea typeface="Gulim" pitchFamily="34" charset="-127"/>
                <a:cs typeface="Times New Roman" pitchFamily="18" charset="0"/>
              </a:rPr>
              <a:t>Total action </a:t>
            </a:r>
            <a:r>
              <a:rPr lang="en-US" altLang="ko-KR" sz="2200" b="1">
                <a:ea typeface="Gulim" pitchFamily="34" charset="-127"/>
                <a:cs typeface="Times New Roman" pitchFamily="18" charset="0"/>
              </a:rPr>
              <a:t>S=S</a:t>
            </a:r>
            <a:r>
              <a:rPr lang="en-US" altLang="ko-KR" sz="2200" b="1" baseline="-25000">
                <a:ea typeface="Gulim" pitchFamily="34" charset="-127"/>
                <a:cs typeface="Times New Roman" pitchFamily="18" charset="0"/>
              </a:rPr>
              <a:t>core</a:t>
            </a:r>
            <a:r>
              <a:rPr lang="en-US" altLang="ko-KR" sz="2200" b="1">
                <a:ea typeface="Gulim" pitchFamily="34" charset="-127"/>
                <a:cs typeface="Times New Roman" pitchFamily="18" charset="0"/>
              </a:rPr>
              <a:t>+S</a:t>
            </a:r>
            <a:r>
              <a:rPr lang="en-US" altLang="ko-KR" sz="2200" b="1" baseline="-25000">
                <a:ea typeface="Gulim" pitchFamily="34" charset="-127"/>
                <a:cs typeface="Times New Roman" pitchFamily="18" charset="0"/>
              </a:rPr>
              <a:t>phase</a:t>
            </a:r>
            <a:r>
              <a:rPr lang="en-US" altLang="ko-KR" sz="2200">
                <a:ea typeface="Gulim" pitchFamily="34" charset="-127"/>
                <a:cs typeface="Times New Roman" pitchFamily="18" charset="0"/>
              </a:rPr>
              <a:t> , </a:t>
            </a:r>
            <a:r>
              <a:rPr lang="en-US" altLang="ko-KR" sz="2200" b="1">
                <a:ea typeface="Gulim" pitchFamily="34" charset="-127"/>
                <a:cs typeface="Times New Roman" pitchFamily="18" charset="0"/>
              </a:rPr>
              <a:t>min{S}~ln(T)</a:t>
            </a:r>
          </a:p>
          <a:p>
            <a:endParaRPr lang="en-US" altLang="ko-KR" sz="2200">
              <a:ea typeface="Gulim" pitchFamily="34" charset="-127"/>
              <a:cs typeface="Times New Roman" pitchFamily="18" charset="0"/>
            </a:endParaRPr>
          </a:p>
          <a:p>
            <a:r>
              <a:rPr lang="en-US" altLang="ko-KR" sz="2200">
                <a:ea typeface="Gulim" pitchFamily="34" charset="-127"/>
                <a:cs typeface="Times New Roman" pitchFamily="18" charset="0"/>
              </a:rPr>
              <a:t>hence the power law for </a:t>
            </a:r>
            <a:r>
              <a:rPr lang="en-US" altLang="ko-KR" sz="2200" b="1">
                <a:ea typeface="Gulim" pitchFamily="34" charset="-127"/>
                <a:cs typeface="Times New Roman" pitchFamily="18" charset="0"/>
              </a:rPr>
              <a:t>I(Ω)~exp(-S)</a:t>
            </a:r>
            <a:endParaRPr lang="en-US" altLang="ko-KR">
              <a:ea typeface="Gulim" pitchFamily="34" charset="-127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85050" y="2384425"/>
            <a:ext cx="1724025" cy="2725738"/>
            <a:chOff x="4652" y="1502"/>
            <a:chExt cx="1086" cy="1717"/>
          </a:xfrm>
        </p:grpSpPr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5550" y="150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Gulim" pitchFamily="34" charset="-127"/>
                </a:rPr>
                <a:t>x</a:t>
              </a:r>
              <a:endParaRPr lang="fr-FR" altLang="ko-KR">
                <a:ea typeface="Gulim" pitchFamily="34" charset="-127"/>
              </a:endParaRPr>
            </a:p>
          </p:txBody>
        </p:sp>
        <p:sp>
          <p:nvSpPr>
            <p:cNvPr id="5133" name="Line 12"/>
            <p:cNvSpPr>
              <a:spLocks noChangeAspect="1" noChangeShapeType="1"/>
            </p:cNvSpPr>
            <p:nvPr/>
          </p:nvSpPr>
          <p:spPr bwMode="auto">
            <a:xfrm>
              <a:off x="4707" y="1548"/>
              <a:ext cx="37" cy="145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3"/>
            <p:cNvSpPr>
              <a:spLocks noChangeAspect="1" noChangeShapeType="1"/>
            </p:cNvSpPr>
            <p:nvPr/>
          </p:nvSpPr>
          <p:spPr bwMode="auto">
            <a:xfrm flipH="1">
              <a:off x="5243" y="2116"/>
              <a:ext cx="8" cy="61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 Box 14"/>
            <p:cNvSpPr txBox="1">
              <a:spLocks noChangeAspect="1" noChangeArrowheads="1"/>
            </p:cNvSpPr>
            <p:nvPr/>
          </p:nvSpPr>
          <p:spPr bwMode="auto">
            <a:xfrm>
              <a:off x="4853" y="229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Gulim" pitchFamily="34" charset="-127"/>
                </a:rPr>
                <a:t>+/-</a:t>
              </a:r>
            </a:p>
          </p:txBody>
        </p:sp>
        <p:sp>
          <p:nvSpPr>
            <p:cNvPr id="5136" name="Text Box 15"/>
            <p:cNvSpPr txBox="1">
              <a:spLocks noChangeAspect="1" noChangeArrowheads="1"/>
            </p:cNvSpPr>
            <p:nvPr/>
          </p:nvSpPr>
          <p:spPr bwMode="auto">
            <a:xfrm>
              <a:off x="5124" y="166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Gulim" pitchFamily="34" charset="-127"/>
                </a:rPr>
                <a:t>+</a:t>
              </a:r>
            </a:p>
          </p:txBody>
        </p:sp>
        <p:sp>
          <p:nvSpPr>
            <p:cNvPr id="5137" name="Text Box 16"/>
            <p:cNvSpPr txBox="1">
              <a:spLocks noChangeAspect="1" noChangeArrowheads="1"/>
            </p:cNvSpPr>
            <p:nvPr/>
          </p:nvSpPr>
          <p:spPr bwMode="auto">
            <a:xfrm>
              <a:off x="5147" y="293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Gulim" pitchFamily="34" charset="-127"/>
                </a:rPr>
                <a:t>+</a:t>
              </a:r>
            </a:p>
          </p:txBody>
        </p:sp>
        <p:sp>
          <p:nvSpPr>
            <p:cNvPr id="5138" name="Text Box 17"/>
            <p:cNvSpPr txBox="1">
              <a:spLocks noChangeAspect="1" noChangeArrowheads="1"/>
            </p:cNvSpPr>
            <p:nvPr/>
          </p:nvSpPr>
          <p:spPr bwMode="auto">
            <a:xfrm>
              <a:off x="5291" y="225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Gulim" pitchFamily="34" charset="-127"/>
                </a:rPr>
                <a:t>-/+</a:t>
              </a:r>
            </a:p>
          </p:txBody>
        </p:sp>
        <p:sp>
          <p:nvSpPr>
            <p:cNvPr id="5139" name="Oval 18"/>
            <p:cNvSpPr>
              <a:spLocks noChangeAspect="1" noChangeArrowheads="1"/>
            </p:cNvSpPr>
            <p:nvPr/>
          </p:nvSpPr>
          <p:spPr bwMode="auto">
            <a:xfrm>
              <a:off x="5094" y="1954"/>
              <a:ext cx="327" cy="343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ko-KR">
                <a:ea typeface="Gulim" pitchFamily="34" charset="-127"/>
              </a:endParaRPr>
            </a:p>
          </p:txBody>
        </p:sp>
        <p:sp>
          <p:nvSpPr>
            <p:cNvPr id="5140" name="Oval 19"/>
            <p:cNvSpPr>
              <a:spLocks noChangeAspect="1" noChangeArrowheads="1"/>
            </p:cNvSpPr>
            <p:nvPr/>
          </p:nvSpPr>
          <p:spPr bwMode="auto">
            <a:xfrm>
              <a:off x="5084" y="2549"/>
              <a:ext cx="327" cy="343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ko-KR">
                <a:ea typeface="Gulim" pitchFamily="34" charset="-127"/>
              </a:endParaRPr>
            </a:p>
          </p:txBody>
        </p:sp>
        <p:sp>
          <p:nvSpPr>
            <p:cNvPr id="5141" name="Line 20"/>
            <p:cNvSpPr>
              <a:spLocks noChangeAspect="1" noChangeShapeType="1"/>
            </p:cNvSpPr>
            <p:nvPr/>
          </p:nvSpPr>
          <p:spPr bwMode="auto">
            <a:xfrm>
              <a:off x="5219" y="1961"/>
              <a:ext cx="8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1"/>
            <p:cNvSpPr>
              <a:spLocks noChangeAspect="1" noChangeShapeType="1"/>
            </p:cNvSpPr>
            <p:nvPr/>
          </p:nvSpPr>
          <p:spPr bwMode="auto">
            <a:xfrm>
              <a:off x="5224" y="2882"/>
              <a:ext cx="8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>
              <a:off x="4740" y="1616"/>
              <a:ext cx="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>
              <a:off x="4721" y="1615"/>
              <a:ext cx="0" cy="8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Text Box 24"/>
            <p:cNvSpPr txBox="1">
              <a:spLocks noChangeArrowheads="1"/>
            </p:cNvSpPr>
            <p:nvPr/>
          </p:nvSpPr>
          <p:spPr bwMode="auto">
            <a:xfrm>
              <a:off x="4652" y="2564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Gulim" pitchFamily="34" charset="-127"/>
                </a:rPr>
                <a:t>t</a:t>
              </a:r>
              <a:endParaRPr lang="fr-FR" altLang="ko-KR">
                <a:ea typeface="Gulim" pitchFamily="34" charset="-127"/>
              </a:endParaRPr>
            </a:p>
          </p:txBody>
        </p:sp>
      </p:grpSp>
      <p:graphicFrame>
        <p:nvGraphicFramePr>
          <p:cNvPr id="5124" name="Object 25"/>
          <p:cNvGraphicFramePr>
            <a:graphicFrameLocks noChangeAspect="1"/>
          </p:cNvGraphicFramePr>
          <p:nvPr/>
        </p:nvGraphicFramePr>
        <p:xfrm>
          <a:off x="5580063" y="5502275"/>
          <a:ext cx="3013075" cy="1123950"/>
        </p:xfrm>
        <a:graphic>
          <a:graphicData uri="http://schemas.openxmlformats.org/presentationml/2006/ole">
            <p:oleObj spid="_x0000_s490500" name="Equation" r:id="rId6" imgW="1739880" imgH="507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06896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200" i="0" dirty="0"/>
              <a:t>Ground state </a:t>
            </a:r>
            <a:r>
              <a:rPr lang="en-US" sz="2200" dirty="0" smtClean="0"/>
              <a:t>continuous</a:t>
            </a:r>
            <a:r>
              <a:rPr lang="en-US" sz="2200" i="0" dirty="0" smtClean="0"/>
              <a:t> </a:t>
            </a:r>
            <a:r>
              <a:rPr lang="en-US" sz="2200" i="0" dirty="0"/>
              <a:t>degeneracy allows for </a:t>
            </a:r>
            <a:r>
              <a:rPr lang="en-US" sz="2200" i="0" dirty="0" smtClean="0"/>
              <a:t>topologically unstable solitons if they are stabilized energetically. </a:t>
            </a:r>
            <a:br>
              <a:rPr lang="en-US" sz="2200" i="0" dirty="0" smtClean="0"/>
            </a:br>
            <a:r>
              <a:rPr lang="en-US" sz="2200" i="0" dirty="0" smtClean="0"/>
              <a:t>Such is the amplitude soliton at the above figure.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520" y="4149080"/>
            <a:ext cx="889248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i="0" dirty="0"/>
              <a:t>	</a:t>
            </a:r>
            <a:r>
              <a:rPr lang="en-US" sz="2200" i="0" dirty="0"/>
              <a:t>Major properties of </a:t>
            </a:r>
            <a:r>
              <a:rPr lang="en-US" sz="2200" dirty="0" smtClean="0"/>
              <a:t>amplitude solitons</a:t>
            </a:r>
            <a:r>
              <a:rPr lang="en-US" sz="2200" i="0" dirty="0" smtClean="0"/>
              <a:t>:</a:t>
            </a:r>
            <a:endParaRPr lang="en-US" sz="2200" i="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sz="2200" dirty="0" smtClean="0"/>
              <a:t>E</a:t>
            </a:r>
            <a:r>
              <a:rPr lang="en-US" sz="2200" i="0" dirty="0" smtClean="0"/>
              <a:t>nergy </a:t>
            </a:r>
            <a:r>
              <a:rPr lang="en-US" sz="2200" i="0" dirty="0"/>
              <a:t>&lt; </a:t>
            </a:r>
            <a:r>
              <a:rPr lang="en-US" sz="2200" i="0" dirty="0">
                <a:sym typeface="Symbol" pitchFamily="18" charset="2"/>
              </a:rPr>
              <a:t>: </a:t>
            </a:r>
            <a:r>
              <a:rPr lang="en-US" sz="2200" i="0" dirty="0" smtClean="0">
                <a:sym typeface="Symbol" pitchFamily="18" charset="2"/>
              </a:rPr>
              <a:t>self-trapping </a:t>
            </a:r>
            <a:r>
              <a:rPr lang="en-US" sz="2200" i="0" dirty="0">
                <a:sym typeface="Symbol" pitchFamily="18" charset="2"/>
              </a:rPr>
              <a:t>of electrons into </a:t>
            </a:r>
            <a:r>
              <a:rPr lang="en-US" sz="2200" i="0" dirty="0" smtClean="0">
                <a:sym typeface="Symbol" pitchFamily="18" charset="2"/>
              </a:rPr>
              <a:t>the soliton</a:t>
            </a:r>
            <a:endParaRPr lang="en-US" sz="2200" i="0" dirty="0">
              <a:sym typeface="Symbol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sz="2200" i="0" dirty="0">
                <a:sym typeface="Symbol" pitchFamily="18" charset="2"/>
              </a:rPr>
              <a:t>They bear mid-gap </a:t>
            </a:r>
            <a:r>
              <a:rPr lang="en-US" sz="2200" i="0" dirty="0" smtClean="0">
                <a:sym typeface="Symbol" pitchFamily="18" charset="2"/>
              </a:rPr>
              <a:t>states =</a:t>
            </a:r>
            <a:r>
              <a:rPr lang="en-US" sz="2200" dirty="0">
                <a:sym typeface="Symbol" pitchFamily="18" charset="2"/>
              </a:rPr>
              <a:t> </a:t>
            </a:r>
            <a:r>
              <a:rPr lang="en-US" sz="2200" i="0" dirty="0" smtClean="0">
                <a:sym typeface="Symbol" pitchFamily="18" charset="2"/>
              </a:rPr>
              <a:t>zero </a:t>
            </a:r>
            <a:r>
              <a:rPr lang="en-US" sz="2200" i="0" dirty="0" err="1">
                <a:sym typeface="Symbol" pitchFamily="18" charset="2"/>
              </a:rPr>
              <a:t>fermionic</a:t>
            </a:r>
            <a:r>
              <a:rPr lang="en-US" sz="2200" i="0" dirty="0">
                <a:sym typeface="Symbol" pitchFamily="18" charset="2"/>
              </a:rPr>
              <a:t> mode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200" i="0" dirty="0">
                <a:sym typeface="Symbol" pitchFamily="18" charset="2"/>
              </a:rPr>
              <a:t>3. They </a:t>
            </a:r>
            <a:r>
              <a:rPr lang="en-US" sz="2200" i="0" dirty="0" smtClean="0">
                <a:sym typeface="Symbol" pitchFamily="18" charset="2"/>
              </a:rPr>
              <a:t>carry</a:t>
            </a:r>
            <a:r>
              <a:rPr lang="en-US" sz="2200" i="0" dirty="0" smtClean="0">
                <a:solidFill>
                  <a:srgbClr val="CC3300"/>
                </a:solidFill>
                <a:sym typeface="Symbol" pitchFamily="18" charset="2"/>
              </a:rPr>
              <a:t> spin but no charge.</a:t>
            </a:r>
            <a:endParaRPr lang="en-US" sz="2200" i="0" dirty="0">
              <a:solidFill>
                <a:srgbClr val="CC3300"/>
              </a:solidFill>
              <a:sym typeface="Symbol" pitchFamily="18" charset="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914933" cy="19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Add a single electron or hole near the gap rims, ±</a:t>
            </a:r>
            <a:r>
              <a:rPr lang="el-GR" sz="2200" dirty="0" smtClean="0"/>
              <a:t>Δ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allow for deformations of the gap:  amplitude 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/>
              <a:t>and phase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’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 </a:t>
            </a:r>
            <a:r>
              <a:rPr lang="en-US" sz="2200" dirty="0" smtClean="0"/>
              <a:t>if applicable. </a:t>
            </a:r>
            <a:br>
              <a:rPr lang="en-US" sz="2200" dirty="0" smtClean="0"/>
            </a:br>
            <a:r>
              <a:rPr lang="en-US" sz="2200" dirty="0" smtClean="0"/>
              <a:t>Check for stability:</a:t>
            </a:r>
            <a:endParaRPr lang="en-US" sz="2200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755576" y="3645024"/>
          <a:ext cx="3186113" cy="474663"/>
        </p:xfrm>
        <a:graphic>
          <a:graphicData uri="http://schemas.openxmlformats.org/presentationml/2006/ole">
            <p:oleObj spid="_x0000_s488450" name="Équation" r:id="rId3" imgW="1701720" imgH="2538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4716016" y="3645024"/>
          <a:ext cx="2259012" cy="428625"/>
        </p:xfrm>
        <a:graphic>
          <a:graphicData uri="http://schemas.openxmlformats.org/presentationml/2006/ole">
            <p:oleObj spid="_x0000_s488451" name="Équation" r:id="rId4" imgW="1206360" imgH="22860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67544" y="4221088"/>
          <a:ext cx="4589462" cy="762000"/>
        </p:xfrm>
        <a:graphic>
          <a:graphicData uri="http://schemas.openxmlformats.org/presentationml/2006/ole">
            <p:oleObj spid="_x0000_s488452" name="Équation" r:id="rId5" imgW="2450880" imgH="40608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395536" y="4941168"/>
          <a:ext cx="5611813" cy="809625"/>
        </p:xfrm>
        <a:graphic>
          <a:graphicData uri="http://schemas.openxmlformats.org/presentationml/2006/ole">
            <p:oleObj spid="_x0000_s488453" name="Équation" r:id="rId6" imgW="2997000" imgH="431640" progId="Equation.3">
              <p:embed/>
            </p:oleObj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5004048" y="1916832"/>
          <a:ext cx="2418655" cy="814257"/>
        </p:xfrm>
        <a:graphic>
          <a:graphicData uri="http://schemas.openxmlformats.org/presentationml/2006/ole">
            <p:oleObj spid="_x0000_s488454" name="Équation" r:id="rId7" imgW="1511280" imgH="50796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395536" y="1916832"/>
          <a:ext cx="2774950" cy="863600"/>
        </p:xfrm>
        <a:graphic>
          <a:graphicData uri="http://schemas.openxmlformats.org/presentationml/2006/ole">
            <p:oleObj spid="_x0000_s488455" name="Équation" r:id="rId8" imgW="1549080" imgH="482400" progId="Equation.3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2559205" y="1340768"/>
          <a:ext cx="3236931" cy="576064"/>
        </p:xfrm>
        <a:graphic>
          <a:graphicData uri="http://schemas.openxmlformats.org/presentationml/2006/ole">
            <p:oleObj spid="_x0000_s488456" name="Équation" r:id="rId9" imgW="1498320" imgH="266400" progId="Equation.3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3793058" y="764704"/>
          <a:ext cx="4451350" cy="648072"/>
        </p:xfrm>
        <a:graphic>
          <a:graphicData uri="http://schemas.openxmlformats.org/presentationml/2006/ole">
            <p:oleObj spid="_x0000_s488457" name="Équation" r:id="rId10" imgW="2019240" imgH="355320" progId="Equation.3">
              <p:embed/>
            </p:oleObj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611560" y="2924944"/>
          <a:ext cx="2643293" cy="582010"/>
        </p:xfrm>
        <a:graphic>
          <a:graphicData uri="http://schemas.openxmlformats.org/presentationml/2006/ole">
            <p:oleObj spid="_x0000_s488458" name="Équation" r:id="rId11" imgW="1384200" imgH="304560" progId="Equation.3">
              <p:embed/>
            </p:oleObj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/>
        </p:nvGraphicFramePr>
        <p:xfrm>
          <a:off x="4716016" y="2852936"/>
          <a:ext cx="2508065" cy="641598"/>
        </p:xfrm>
        <a:graphic>
          <a:graphicData uri="http://schemas.openxmlformats.org/presentationml/2006/ole">
            <p:oleObj spid="_x0000_s488459" name="Équation" r:id="rId12" imgW="1638000" imgH="419040" progId="Equation.3">
              <p:embed/>
            </p:oleObj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/>
        </p:nvGraphicFramePr>
        <p:xfrm>
          <a:off x="251520" y="6021288"/>
          <a:ext cx="3840427" cy="432048"/>
        </p:xfrm>
        <a:graphic>
          <a:graphicData uri="http://schemas.openxmlformats.org/presentationml/2006/ole">
            <p:oleObj spid="_x0000_s488460" name="Équation" r:id="rId13" imgW="2031840" imgH="228600" progId="Equation.3">
              <p:embed/>
            </p:oleObj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/>
        </p:nvGraphicFramePr>
        <p:xfrm>
          <a:off x="6156176" y="4365104"/>
          <a:ext cx="2835315" cy="432048"/>
        </p:xfrm>
        <a:graphic>
          <a:graphicData uri="http://schemas.openxmlformats.org/presentationml/2006/ole">
            <p:oleObj spid="_x0000_s488461" name="Équation" r:id="rId14" imgW="1333440" imgH="203040" progId="Equation.3">
              <p:embed/>
            </p:oleObj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148064" y="6021288"/>
            <a:ext cx="3048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Charge of trapped electron </a:t>
            </a:r>
            <a:br>
              <a:rPr lang="en-US" sz="2000" dirty="0" smtClean="0"/>
            </a:br>
            <a:r>
              <a:rPr lang="en-US" sz="2000" dirty="0" smtClean="0"/>
              <a:t>is exactly compensated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444208" y="4797152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Topological soliton !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m58_p1_ASzoom"/>
          <p:cNvPicPr>
            <a:picLocks noChangeAspect="1" noChangeArrowheads="1"/>
          </p:cNvPicPr>
          <p:nvPr/>
        </p:nvPicPr>
        <p:blipFill>
          <a:blip r:embed="rId2" cstate="print"/>
          <a:srcRect b="17880"/>
          <a:stretch>
            <a:fillRect/>
          </a:stretch>
        </p:blipFill>
        <p:spPr bwMode="auto">
          <a:xfrm>
            <a:off x="2513112" y="1011197"/>
            <a:ext cx="5662562" cy="46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23" name="AutoShape 3"/>
          <p:cNvCxnSpPr>
            <a:cxnSpLocks noChangeShapeType="1"/>
          </p:cNvCxnSpPr>
          <p:nvPr/>
        </p:nvCxnSpPr>
        <p:spPr bwMode="auto">
          <a:xfrm>
            <a:off x="1043608" y="3524815"/>
            <a:ext cx="1406265" cy="710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1783908" y="44624"/>
            <a:ext cx="55964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STM</a:t>
            </a:r>
            <a:r>
              <a:rPr lang="en-US" sz="2800" dirty="0" smtClean="0"/>
              <a:t> view of the CDW1  in NbSe3</a:t>
            </a: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STM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is tuned to see only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CDW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3092767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chain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bearing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soliton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S. B., C. </a:t>
            </a:r>
            <a:r>
              <a:rPr lang="en-US" sz="2400" i="1" dirty="0" err="1" smtClean="0"/>
              <a:t>Brun</a:t>
            </a:r>
            <a:r>
              <a:rPr lang="en-US" sz="2400" i="1" dirty="0" smtClean="0"/>
              <a:t>, Z.-Z. Wang, and P. </a:t>
            </a:r>
            <a:r>
              <a:rPr lang="en-US" sz="2400" i="1" dirty="0" err="1" smtClean="0"/>
              <a:t>Monceau</a:t>
            </a:r>
            <a:r>
              <a:rPr lang="en-US" sz="2400" i="1" dirty="0" smtClean="0"/>
              <a:t>, Phys Rev Let (2012)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spect="1" noChangeArrowheads="1"/>
          </p:cNvSpPr>
          <p:nvPr/>
        </p:nvSpPr>
        <p:spPr bwMode="auto">
          <a:xfrm>
            <a:off x="363538" y="2189163"/>
            <a:ext cx="466725" cy="349250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AutoShape 3"/>
          <p:cNvSpPr>
            <a:spLocks noChangeAspect="1" noChangeArrowheads="1"/>
          </p:cNvSpPr>
          <p:nvPr/>
        </p:nvSpPr>
        <p:spPr bwMode="auto">
          <a:xfrm>
            <a:off x="306388" y="3705225"/>
            <a:ext cx="466725" cy="349250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" name="Picture 4" descr="piégeage_fort_ODC_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1"/>
            <a:ext cx="4176713" cy="3356991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635896" y="157282"/>
            <a:ext cx="550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Another presentation of same scan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Image 10" descr="C:\S-Files\Cdw\Wang\Brun solitons\amplit_solit\ampl-sol m58-Def-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785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 flipH="1" flipV="1">
            <a:off x="1676400" y="1828800"/>
            <a:ext cx="87287" cy="2320280"/>
          </a:xfrm>
          <a:prstGeom prst="line">
            <a:avLst/>
          </a:prstGeom>
          <a:noFill/>
          <a:ln w="38100" cmpd="dbl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3505200" y="3866272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Soliton profile along the defected chain.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CDW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adopts itself by half a period shift and its amplitude vanishes,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presumably to accommodate electron or hole to the mid-gap state. </a:t>
            </a: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3502594" y="692696"/>
            <a:ext cx="56779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ea typeface="굴림" charset="-127"/>
              </a:rPr>
              <a:t>At the (</a:t>
            </a:r>
            <a:r>
              <a:rPr lang="en-US" altLang="ko-KR" sz="2400" dirty="0">
                <a:solidFill>
                  <a:srgbClr val="CC0000"/>
                </a:solidFill>
                <a:ea typeface="굴림" charset="-127"/>
              </a:rPr>
              <a:t>red</a:t>
            </a:r>
            <a:r>
              <a:rPr lang="en-US" altLang="ko-KR" sz="2400" dirty="0">
                <a:ea typeface="굴림" charset="-127"/>
              </a:rPr>
              <a:t>) front </a:t>
            </a:r>
            <a:r>
              <a:rPr lang="en-US" altLang="ko-KR" sz="2400" dirty="0" smtClean="0">
                <a:ea typeface="굴림" charset="-127"/>
              </a:rPr>
              <a:t>line, </a:t>
            </a:r>
            <a:r>
              <a:rPr lang="en-US" altLang="ko-KR" sz="2400" dirty="0">
                <a:ea typeface="굴림" charset="-127"/>
              </a:rPr>
              <a:t>the defected chain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is displaced  by half of the period.</a:t>
            </a:r>
          </a:p>
          <a:p>
            <a:r>
              <a:rPr lang="en-US" altLang="ko-KR" sz="2400" dirty="0">
                <a:ea typeface="굴림" charset="-127"/>
              </a:rPr>
              <a:t>Along </a:t>
            </a:r>
            <a:r>
              <a:rPr lang="en-US" altLang="ko-KR" sz="2400" dirty="0" smtClean="0">
                <a:ea typeface="굴림" charset="-127"/>
              </a:rPr>
              <a:t>this chain, </a:t>
            </a:r>
            <a:r>
              <a:rPr lang="en-US" altLang="ko-KR" sz="2400" dirty="0">
                <a:ea typeface="굴림" charset="-127"/>
              </a:rPr>
              <a:t>the whole period </a:t>
            </a:r>
            <a:r>
              <a:rPr lang="en-US" altLang="ko-KR" sz="2000" b="1" dirty="0" smtClean="0">
                <a:ea typeface="굴림" charset="-127"/>
              </a:rPr>
              <a:t>2</a:t>
            </a:r>
            <a:r>
              <a:rPr lang="en-US" altLang="ko-KR" sz="2800" b="1" dirty="0">
                <a:ea typeface="굴림" charset="-127"/>
                <a:sym typeface="Symbol" pitchFamily="18" charset="2"/>
              </a:rPr>
              <a:t>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/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sz="2400" dirty="0" smtClean="0">
                <a:ea typeface="굴림" charset="-127"/>
              </a:rPr>
              <a:t>is </a:t>
            </a:r>
            <a:r>
              <a:rPr lang="en-US" altLang="ko-KR" sz="2400" dirty="0">
                <a:ea typeface="굴림" charset="-127"/>
              </a:rPr>
              <a:t>missed </a:t>
            </a:r>
            <a:r>
              <a:rPr lang="en-US" altLang="ko-KR" sz="2400" dirty="0" smtClean="0">
                <a:ea typeface="굴림" charset="-127"/>
              </a:rPr>
              <a:t>(or may be gained).</a:t>
            </a:r>
          </a:p>
          <a:p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A particle with the charge </a:t>
            </a:r>
            <a:r>
              <a:rPr lang="en-US" altLang="ko-KR" sz="2400" b="1" dirty="0" smtClean="0">
                <a:solidFill>
                  <a:srgbClr val="C00000"/>
                </a:solidFill>
                <a:ea typeface="굴림" charset="-127"/>
              </a:rPr>
              <a:t>2e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 ?    No,</a:t>
            </a:r>
            <a:b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</a:b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1</a:t>
            </a:r>
            <a:r>
              <a:rPr lang="en-US" altLang="ko-KR" sz="2400" b="1" dirty="0" smtClean="0">
                <a:solidFill>
                  <a:srgbClr val="C00000"/>
                </a:solidFill>
                <a:ea typeface="굴림" charset="-127"/>
              </a:rPr>
              <a:t>e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- might be created by one electron.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Go to the raw data: </a:t>
            </a:r>
            <a:endParaRPr lang="en-US" altLang="ko-KR" sz="2400" dirty="0">
              <a:solidFill>
                <a:srgbClr val="00206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S-Files\Cdw\Wang\Brun solitons\Fig2_inser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5"/>
            <a:ext cx="9144000" cy="20882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496" y="0"/>
            <a:ext cx="9108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Soliton is a light particle, 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s</a:t>
            </a:r>
            <a:r>
              <a:rPr lang="en-US" sz="2800" b="1" dirty="0" err="1" smtClean="0"/>
              <a:t>~m</a:t>
            </a:r>
            <a:r>
              <a:rPr lang="en-US" sz="2800" b="1" baseline="-25000" dirty="0" err="1" smtClean="0"/>
              <a:t>b</a:t>
            </a:r>
            <a:r>
              <a:rPr lang="en-US" sz="2800" dirty="0" smtClean="0"/>
              <a:t>.</a:t>
            </a:r>
          </a:p>
          <a:p>
            <a:r>
              <a:rPr lang="en-US" sz="2400" dirty="0" smtClean="0"/>
              <a:t>To be seen by STM, it needs to be </a:t>
            </a:r>
          </a:p>
          <a:p>
            <a:r>
              <a:rPr lang="en-US" sz="2400" dirty="0" smtClean="0"/>
              <a:t>Immobilized - trapped by a host lattice defect.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Could it be that we saw an impurity effect rather than the </a:t>
            </a:r>
            <a:r>
              <a:rPr lang="en-US" sz="2400" dirty="0" err="1" smtClean="0">
                <a:solidFill>
                  <a:srgbClr val="C00000"/>
                </a:solidFill>
              </a:rPr>
              <a:t>soliton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No, the impurity gives an opposite effect </a:t>
            </a:r>
            <a:r>
              <a:rPr lang="en-US" sz="2400" dirty="0" smtClean="0"/>
              <a:t>– the </a:t>
            </a:r>
            <a:r>
              <a:rPr lang="en-US" sz="2400" dirty="0" err="1" smtClean="0"/>
              <a:t>Friedel</a:t>
            </a:r>
            <a:r>
              <a:rPr lang="en-US" sz="2400" dirty="0" smtClean="0"/>
              <a:t> oscillation</a:t>
            </a:r>
          </a:p>
          <a:p>
            <a:r>
              <a:rPr lang="en-US" sz="2400" dirty="0" smtClean="0"/>
              <a:t>which was </a:t>
            </a:r>
            <a:r>
              <a:rPr lang="en-US" sz="2400" dirty="0" err="1" smtClean="0"/>
              <a:t>identifed</a:t>
            </a:r>
            <a:r>
              <a:rPr lang="en-US" sz="2400" dirty="0" smtClean="0"/>
              <a:t> also in the same set of experiments.</a:t>
            </a:r>
          </a:p>
          <a:p>
            <a:r>
              <a:rPr lang="en-US" sz="2400" b="1" dirty="0" err="1" smtClean="0"/>
              <a:t>FO~Cos</a:t>
            </a:r>
            <a:r>
              <a:rPr lang="en-US" sz="2400" b="1" dirty="0" smtClean="0"/>
              <a:t>(2K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x)|</a:t>
            </a:r>
            <a:r>
              <a:rPr lang="en-US" sz="2400" b="1" dirty="0" smtClean="0">
                <a:solidFill>
                  <a:srgbClr val="C00000"/>
                </a:solidFill>
              </a:rPr>
              <a:t>x|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 </a:t>
            </a:r>
            <a:r>
              <a:rPr lang="en-US" sz="2400" b="1" dirty="0" smtClean="0"/>
              <a:t>Exp(-|x|/</a:t>
            </a:r>
            <a:r>
              <a:rPr lang="el-GR" sz="2400" b="1" dirty="0" smtClean="0"/>
              <a:t>ξ</a:t>
            </a:r>
            <a:r>
              <a:rPr lang="en-US" sz="2400" b="1" dirty="0" smtClean="0"/>
              <a:t>)		</a:t>
            </a:r>
            <a:r>
              <a:rPr lang="en-US" sz="2400" i="1" dirty="0" smtClean="0">
                <a:solidFill>
                  <a:srgbClr val="7030A0"/>
                </a:solidFill>
              </a:rPr>
              <a:t>cf. </a:t>
            </a:r>
            <a:r>
              <a:rPr lang="en-US" sz="2400" i="1" dirty="0" err="1" smtClean="0">
                <a:solidFill>
                  <a:srgbClr val="7030A0"/>
                </a:solidFill>
              </a:rPr>
              <a:t>Ishioka</a:t>
            </a:r>
            <a:r>
              <a:rPr lang="en-US" sz="2400" i="1" dirty="0" smtClean="0">
                <a:solidFill>
                  <a:srgbClr val="7030A0"/>
                </a:solidFill>
              </a:rPr>
              <a:t> et al, 2011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681663" y="-26988"/>
          <a:ext cx="3397250" cy="979488"/>
        </p:xfrm>
        <a:graphic>
          <a:graphicData uri="http://schemas.openxmlformats.org/presentationml/2006/ole">
            <p:oleObj spid="_x0000_s390146" name="Équation" r:id="rId4" imgW="1434960" imgH="4698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95936" y="3933056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</a:t>
            </a:r>
            <a:endParaRPr lang="en-US" dirty="0"/>
          </a:p>
        </p:txBody>
      </p:sp>
      <p:pic>
        <p:nvPicPr>
          <p:cNvPr id="9" name="Picture 2" descr="C:\S-Files\Cdw\Wang\Brun solitons\Fig2_140K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2852936"/>
            <a:ext cx="9577064" cy="187220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444208" y="3501008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364088" y="4725144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most opposite </a:t>
            </a:r>
            <a:r>
              <a:rPr lang="en-US" sz="2400" dirty="0" err="1" smtClean="0"/>
              <a:t>exemple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Heavy solitons in a </a:t>
            </a:r>
            <a:r>
              <a:rPr lang="en-US" sz="2400" dirty="0" err="1" smtClean="0"/>
              <a:t>fermionic</a:t>
            </a:r>
            <a:r>
              <a:rPr lang="en-US" sz="2400" dirty="0" smtClean="0"/>
              <a:t>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.	</a:t>
            </a:r>
            <a:r>
              <a:rPr lang="en-US" sz="2400" dirty="0" err="1" smtClean="0"/>
              <a:t>M.W.</a:t>
            </a:r>
            <a:r>
              <a:rPr lang="en-US" sz="2400" dirty="0" smtClean="0"/>
              <a:t> </a:t>
            </a:r>
            <a:r>
              <a:rPr lang="en-US" sz="2400" dirty="0" err="1" smtClean="0"/>
              <a:t>Zwierlein</a:t>
            </a:r>
            <a:r>
              <a:rPr lang="en-US" sz="2400" dirty="0" smtClean="0"/>
              <a:t>, MIT</a:t>
            </a:r>
          </a:p>
          <a:p>
            <a:r>
              <a:rPr lang="en-US" sz="2400" dirty="0" smtClean="0"/>
              <a:t>“We create long-lived solitons in a strongly interacting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 of </a:t>
            </a:r>
            <a:r>
              <a:rPr lang="en-US" sz="2400" dirty="0" err="1" smtClean="0"/>
              <a:t>fermionic</a:t>
            </a:r>
            <a:r>
              <a:rPr lang="en-US" sz="2400" dirty="0" smtClean="0"/>
              <a:t> atoms and directly observe their motion.”</a:t>
            </a:r>
            <a:endParaRPr lang="en-US" sz="2400" dirty="0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3457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AutoShape 3"/>
          <p:cNvSpPr>
            <a:spLocks noChangeAspect="1" noChangeArrowheads="1"/>
          </p:cNvSpPr>
          <p:nvPr/>
        </p:nvSpPr>
        <p:spPr bwMode="auto">
          <a:xfrm>
            <a:off x="3563218" y="694581"/>
            <a:ext cx="2520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836712"/>
            <a:ext cx="4476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68960"/>
            <a:ext cx="4355976" cy="21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572000" y="836712"/>
            <a:ext cx="465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Profile along the defected chain</a:t>
            </a:r>
          </a:p>
          <a:p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its nearest neighbor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Defected chain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theory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CDW is perforated here and there by nodes of amplitude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8424">
            <a:off x="6206357" y="596244"/>
            <a:ext cx="1363716" cy="49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6840252" y="2528900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5220072" y="4581128"/>
          <a:ext cx="3816424" cy="1008112"/>
        </p:xfrm>
        <a:graphic>
          <a:graphicData uri="http://schemas.openxmlformats.org/presentationml/2006/ole">
            <p:oleObj spid="_x0000_s226306" name="Équation" r:id="rId6" imgW="1562040" imgH="4316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-36512" y="566124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Phase stretching by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π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over long tails allows the amplitude kink to adapt to a long range 3D order.    </a:t>
            </a:r>
            <a:r>
              <a:rPr lang="en-US" sz="2400" dirty="0" smtClean="0">
                <a:solidFill>
                  <a:srgbClr val="C00000"/>
                </a:solidFill>
              </a:rPr>
              <a:t>General concept: topologically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bound complex of the kink core and the half-integer vortex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644008" y="5445224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_LP_Fig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396552" y="1484784"/>
            <a:ext cx="4320480" cy="25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4348443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419872" y="4057328"/>
            <a:ext cx="57241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Contrarily to normal semiconductors –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NO GAP, or a very small gap 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pt-BR" sz="2400" dirty="0" smtClean="0">
                <a:solidFill>
                  <a:srgbClr val="002060"/>
                </a:solidFill>
              </a:rPr>
              <a:t>, 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in spin susceptibility </a:t>
            </a:r>
            <a:r>
              <a:rPr lang="el-G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χ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(T).</a:t>
            </a:r>
            <a:endParaRPr lang="pt-BR" sz="2400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  <a:t>Clearlest example for conduction by </a:t>
            </a:r>
            <a:b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  <a:t>charged spinless solitons - holons.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362200" y="1748118"/>
            <a:ext cx="6080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sz="1400" dirty="0" smtClean="0">
                <a:solidFill>
                  <a:srgbClr val="000000"/>
                </a:solidFill>
              </a:rPr>
              <a:t>PF6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</a:rPr>
              <a:t>AsF6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</a:rPr>
              <a:t>SbF6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15900" y="11684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4139952" y="1772816"/>
            <a:ext cx="4758034" cy="179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9999"/>
                </a:solidFill>
              </a:rPr>
              <a:t>Conductance , normalized to </a:t>
            </a:r>
            <a:r>
              <a:rPr lang="en-US" sz="2400" dirty="0" err="1" smtClean="0">
                <a:solidFill>
                  <a:srgbClr val="009999"/>
                </a:solidFill>
              </a:rPr>
              <a:t>RT</a:t>
            </a:r>
            <a:r>
              <a:rPr lang="en-US" sz="2400" dirty="0" smtClean="0">
                <a:solidFill>
                  <a:srgbClr val="009999"/>
                </a:solidFill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9999"/>
                </a:solidFill>
              </a:rPr>
              <a:t>- </a:t>
            </a:r>
            <a:r>
              <a:rPr lang="en-US" sz="2400" dirty="0" err="1" smtClean="0">
                <a:solidFill>
                  <a:srgbClr val="009999"/>
                </a:solidFill>
              </a:rPr>
              <a:t>Ahrenius</a:t>
            </a:r>
            <a:r>
              <a:rPr lang="en-US" sz="2400" dirty="0" smtClean="0">
                <a:solidFill>
                  <a:srgbClr val="009999"/>
                </a:solidFill>
              </a:rPr>
              <a:t> plot </a:t>
            </a:r>
            <a:r>
              <a:rPr lang="en-US" sz="2400" dirty="0" err="1" smtClean="0">
                <a:solidFill>
                  <a:srgbClr val="009999"/>
                </a:solidFill>
              </a:rPr>
              <a:t>LogG</a:t>
            </a:r>
            <a:r>
              <a:rPr lang="en-US" sz="2400" dirty="0" smtClean="0">
                <a:solidFill>
                  <a:srgbClr val="009999"/>
                </a:solidFill>
              </a:rPr>
              <a:t>(1/T)</a:t>
            </a:r>
            <a:r>
              <a:rPr lang="fr-FR" sz="2400" dirty="0" smtClean="0">
                <a:solidFill>
                  <a:srgbClr val="009999"/>
                </a:solidFill>
              </a:rPr>
              <a:t>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</a:rPr>
              <a:t>Gaps 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pt-BR" sz="2400" b="1" baseline="-25000" dirty="0" smtClean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for thermal activation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of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conductance within 500-2000K.</a:t>
            </a:r>
            <a:endParaRPr lang="fr-FR" sz="3200" dirty="0" smtClean="0">
              <a:solidFill>
                <a:srgbClr val="000000"/>
              </a:solidFill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735013" y="754559"/>
            <a:ext cx="79057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What does conduct in these “narrow gap semiconductors” ?	NOT the electrons, even in the </a:t>
            </a:r>
            <a:r>
              <a:rPr lang="en-US" sz="2200" dirty="0" err="1" smtClean="0">
                <a:solidFill>
                  <a:srgbClr val="000000"/>
                </a:solidFill>
              </a:rPr>
              <a:t>polaronic</a:t>
            </a:r>
            <a:r>
              <a:rPr lang="en-US" sz="2200" dirty="0" smtClean="0">
                <a:solidFill>
                  <a:srgbClr val="000000"/>
                </a:solidFill>
              </a:rPr>
              <a:t> version !</a:t>
            </a:r>
            <a:endParaRPr lang="fr-FR" sz="22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4" descr="ln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9459" y="3573016"/>
            <a:ext cx="3342421" cy="3024336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86200" y="368741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c~</a:t>
            </a:r>
            <a:r>
              <a:rPr lang="fr-FR" sz="2400" b="1" dirty="0" err="1" smtClean="0">
                <a:solidFill>
                  <a:srgbClr val="FF0066"/>
                </a:solidFill>
              </a:rPr>
              <a:t>exp</a:t>
            </a:r>
            <a:r>
              <a:rPr lang="fr-FR" sz="2400" b="1" dirty="0" smtClean="0">
                <a:solidFill>
                  <a:srgbClr val="FF0066"/>
                </a:solidFill>
              </a:rPr>
              <a:t>(-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FF0066"/>
                </a:solidFill>
              </a:rPr>
              <a:t>/T) , 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   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fr-FR" sz="2400" b="1" baseline="-25000" dirty="0" smtClean="0">
                <a:solidFill>
                  <a:srgbClr val="FF0066"/>
                </a:solidFill>
              </a:rPr>
              <a:t> 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~75K</a:t>
            </a:r>
            <a:r>
              <a:rPr lang="fr-FR" sz="2400" b="1" dirty="0" smtClean="0">
                <a:solidFill>
                  <a:srgbClr val="FF0066"/>
                </a:solidFill>
              </a:rPr>
              <a:t> </a:t>
            </a:r>
            <a:endParaRPr lang="fr-FR" sz="2400" b="1" dirty="0">
              <a:solidFill>
                <a:srgbClr val="FF0066"/>
              </a:solidFill>
              <a:latin typeface="Symbol" pitchFamily="18" charset="2"/>
            </a:endParaRPr>
          </a:p>
        </p:txBody>
      </p:sp>
      <p:cxnSp>
        <p:nvCxnSpPr>
          <p:cNvPr id="15" name="Connecteur droit avec flèche 14"/>
          <p:cNvCxnSpPr>
            <a:stCxn id="12" idx="1"/>
          </p:cNvCxnSpPr>
          <p:nvPr/>
        </p:nvCxnSpPr>
        <p:spPr>
          <a:xfrm flipH="1">
            <a:off x="2267744" y="3918248"/>
            <a:ext cx="1618456" cy="70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6200" y="0"/>
            <a:ext cx="872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Organic conductors: low scales of gaps allow for their determination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from thermal activation and comparison with optical features.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1539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3140968"/>
            <a:ext cx="7668344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b="1" dirty="0"/>
              <a:t>H~ (</a:t>
            </a:r>
            <a:r>
              <a:rPr lang="en-GB" sz="2400" b="1" dirty="0">
                <a:sym typeface="MT Extra" pitchFamily="18" charset="2"/>
              </a:rPr>
              <a:t>/4</a:t>
            </a:r>
            <a:r>
              <a:rPr lang="en-GB" sz="2400" b="1" dirty="0">
                <a:sym typeface="Symbol" pitchFamily="18" charset="2"/>
              </a:rPr>
              <a:t>) </a:t>
            </a:r>
            <a:r>
              <a:rPr lang="en-GB" sz="2400" b="1" dirty="0"/>
              <a:t>[v</a:t>
            </a:r>
            <a:r>
              <a:rPr lang="en-GB" sz="2400" b="1" baseline="-25000" dirty="0">
                <a:sym typeface="Symbol" pitchFamily="18" charset="2"/>
              </a:rPr>
              <a:t></a:t>
            </a:r>
            <a:r>
              <a:rPr lang="en-GB" sz="2400" b="1" dirty="0">
                <a:sym typeface="Symbol" pitchFamily="18" charset="2"/>
              </a:rPr>
              <a:t> (</a:t>
            </a:r>
            <a:r>
              <a:rPr lang="en-GB" sz="2400" b="1" baseline="-25000" dirty="0">
                <a:sym typeface="Symbol" pitchFamily="18" charset="2"/>
              </a:rPr>
              <a:t>x</a:t>
            </a:r>
            <a:r>
              <a:rPr lang="en-GB" sz="2400" b="1" dirty="0">
                <a:sym typeface="Symbol" pitchFamily="18" charset="2"/>
              </a:rPr>
              <a:t> )</a:t>
            </a:r>
            <a:r>
              <a:rPr lang="en-GB" sz="2400" b="1" baseline="30000" dirty="0">
                <a:sym typeface="Symbol" pitchFamily="18" charset="2"/>
              </a:rPr>
              <a:t>2</a:t>
            </a:r>
            <a:r>
              <a:rPr lang="en-GB" sz="2400" b="1" dirty="0">
                <a:sym typeface="Symbol" pitchFamily="18" charset="2"/>
              </a:rPr>
              <a:t> + (</a:t>
            </a:r>
            <a:r>
              <a:rPr lang="en-GB" sz="2400" b="1" baseline="-25000" dirty="0">
                <a:sym typeface="Symbol" pitchFamily="18" charset="2"/>
              </a:rPr>
              <a:t>t</a:t>
            </a:r>
            <a:r>
              <a:rPr lang="en-GB" sz="2400" b="1" dirty="0">
                <a:sym typeface="Symbol" pitchFamily="18" charset="2"/>
              </a:rPr>
              <a:t> )2 /</a:t>
            </a:r>
            <a:r>
              <a:rPr lang="en-GB" sz="2400" b="1" dirty="0"/>
              <a:t>v</a:t>
            </a:r>
            <a:r>
              <a:rPr lang="en-GB" sz="2400" b="1" baseline="-25000" dirty="0">
                <a:sym typeface="Symbol" pitchFamily="18" charset="2"/>
              </a:rPr>
              <a:t></a:t>
            </a:r>
            <a:r>
              <a:rPr lang="en-GB" sz="2400" b="1" dirty="0">
                <a:sym typeface="Symbol" pitchFamily="18" charset="2"/>
              </a:rPr>
              <a:t> </a:t>
            </a:r>
            <a:r>
              <a:rPr lang="en-GB" sz="2400" b="1" dirty="0"/>
              <a:t>] - </a:t>
            </a:r>
            <a:r>
              <a:rPr lang="en-GB" sz="2400" b="1" dirty="0" err="1"/>
              <a:t>Ucos</a:t>
            </a:r>
            <a:r>
              <a:rPr lang="en-GB" sz="2400" b="1" dirty="0"/>
              <a:t> (2</a:t>
            </a:r>
            <a:r>
              <a:rPr lang="en-GB" sz="2400" b="1" dirty="0" smtClean="0">
                <a:sym typeface="Symbol" pitchFamily="18" charset="2"/>
              </a:rPr>
              <a:t>-2</a:t>
            </a:r>
            <a:r>
              <a:rPr lang="el-GR" sz="2400" b="1" dirty="0" smtClean="0">
                <a:latin typeface="Arial"/>
                <a:cs typeface="Arial"/>
                <a:sym typeface="Symbol" pitchFamily="18" charset="2"/>
              </a:rPr>
              <a:t>α</a:t>
            </a:r>
            <a:r>
              <a:rPr lang="en-GB" sz="2400" b="1" dirty="0" smtClean="0">
                <a:sym typeface="Symbol" pitchFamily="18" charset="2"/>
              </a:rPr>
              <a:t>)</a:t>
            </a:r>
            <a:endParaRPr lang="en-GB" sz="2000" dirty="0" smtClean="0">
              <a:ea typeface="MS Mincho" pitchFamily="49" charset="-128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000" i="1" dirty="0" smtClean="0">
                <a:ea typeface="MS Mincho" pitchFamily="49" charset="-128"/>
              </a:rPr>
              <a:t>without </a:t>
            </a:r>
            <a:r>
              <a:rPr lang="en-GB" sz="2000" i="1" dirty="0">
                <a:ea typeface="MS Mincho" pitchFamily="49" charset="-128"/>
              </a:rPr>
              <a:t>interactions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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=1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and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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</a:t>
            </a:r>
            <a:r>
              <a:rPr lang="en-GB" sz="2000" b="1" dirty="0" err="1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 err="1">
                <a:latin typeface="Times New Roman" pitchFamily="18" charset="0"/>
                <a:ea typeface="MS Mincho" pitchFamily="49" charset="-128"/>
              </a:rPr>
              <a:t>F</a:t>
            </a:r>
            <a:r>
              <a:rPr lang="en-GB" sz="2000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dirty="0" smtClean="0">
                <a:latin typeface="Times New Roman" pitchFamily="18" charset="0"/>
                <a:ea typeface="MS Mincho" pitchFamily="49" charset="-128"/>
              </a:rPr>
              <a:t>	</a:t>
            </a:r>
            <a:endParaRPr lang="en-GB" sz="20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-7938"/>
            <a:ext cx="9144000" cy="156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200" dirty="0">
                <a:solidFill>
                  <a:schemeClr val="accent2"/>
                </a:solidFill>
              </a:rPr>
              <a:t>Collective description for </a:t>
            </a:r>
            <a:r>
              <a:rPr lang="en-GB" sz="2200" dirty="0" smtClean="0">
                <a:solidFill>
                  <a:schemeClr val="accent2"/>
                </a:solidFill>
              </a:rPr>
              <a:t>the </a:t>
            </a:r>
            <a:r>
              <a:rPr lang="en-GB" sz="2200" dirty="0">
                <a:solidFill>
                  <a:schemeClr val="accent2"/>
                </a:solidFill>
              </a:rPr>
              <a:t>1D Mott state </a:t>
            </a:r>
            <a:r>
              <a:rPr lang="en-GB" sz="2200" dirty="0" smtClean="0">
                <a:solidFill>
                  <a:schemeClr val="accent2"/>
                </a:solidFill>
              </a:rPr>
              <a:t>on the </a:t>
            </a:r>
            <a:r>
              <a:rPr lang="en-GB" sz="2200" dirty="0" err="1" smtClean="0">
                <a:solidFill>
                  <a:schemeClr val="accent2"/>
                </a:solidFill>
              </a:rPr>
              <a:t>dimerized</a:t>
            </a:r>
            <a:r>
              <a:rPr lang="en-GB" sz="2200" dirty="0" smtClean="0">
                <a:solidFill>
                  <a:schemeClr val="accent2"/>
                </a:solidFill>
              </a:rPr>
              <a:t> lattice.</a:t>
            </a:r>
            <a:endParaRPr lang="en-GB" sz="22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endParaRPr lang="en-GB" sz="800" dirty="0" smtClean="0"/>
          </a:p>
          <a:p>
            <a:pPr>
              <a:spcBef>
                <a:spcPct val="0"/>
              </a:spcBef>
            </a:pPr>
            <a:r>
              <a:rPr lang="en-GB" sz="2000" dirty="0" smtClean="0"/>
              <a:t>Spin </a:t>
            </a:r>
            <a:r>
              <a:rPr lang="en-GB" sz="2000" dirty="0"/>
              <a:t>degrees of freedom are gapless, split-off and not</a:t>
            </a:r>
            <a:r>
              <a:rPr lang="fr-FR" sz="2000" dirty="0"/>
              <a:t> </a:t>
            </a:r>
            <a:r>
              <a:rPr lang="en-GB" sz="2000" dirty="0"/>
              <a:t>important for a while. </a:t>
            </a:r>
            <a:br>
              <a:rPr lang="en-GB" sz="2000" dirty="0"/>
            </a:br>
            <a:r>
              <a:rPr lang="en-GB" sz="2000" dirty="0"/>
              <a:t>Charge degrees of freedom: phase   </a:t>
            </a:r>
            <a:r>
              <a:rPr lang="en-GB" sz="2400" dirty="0">
                <a:sym typeface="Symbol" pitchFamily="18" charset="2"/>
              </a:rPr>
              <a:t>=(</a:t>
            </a:r>
            <a:r>
              <a:rPr lang="en-GB" sz="2400" dirty="0" err="1">
                <a:sym typeface="Symbol" pitchFamily="18" charset="2"/>
              </a:rPr>
              <a:t>x,t</a:t>
            </a:r>
            <a:r>
              <a:rPr lang="en-GB" sz="2400" dirty="0">
                <a:sym typeface="Symbol" pitchFamily="18" charset="2"/>
              </a:rPr>
              <a:t>)</a:t>
            </a:r>
            <a:r>
              <a:rPr lang="fr-FR" sz="2000" dirty="0"/>
              <a:t> </a:t>
            </a:r>
          </a:p>
          <a:p>
            <a:r>
              <a:rPr lang="fr-FR" sz="2400" dirty="0"/>
              <a:t>2K</a:t>
            </a:r>
            <a:r>
              <a:rPr lang="fr-FR" sz="2400" baseline="-25000" dirty="0"/>
              <a:t>F</a:t>
            </a:r>
            <a:r>
              <a:rPr lang="fr-FR" sz="2400" dirty="0"/>
              <a:t> </a:t>
            </a:r>
            <a:r>
              <a:rPr lang="en-GB" sz="2400" dirty="0" err="1"/>
              <a:t>CDW</a:t>
            </a:r>
            <a:r>
              <a:rPr lang="en-GB" sz="2400" dirty="0"/>
              <a:t>/SDW ~</a:t>
            </a:r>
            <a:r>
              <a:rPr lang="en-GB" sz="2400" dirty="0" err="1"/>
              <a:t>cos</a:t>
            </a:r>
            <a:r>
              <a:rPr lang="en-GB" sz="2400" dirty="0"/>
              <a:t> (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GB" sz="24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GB" sz="2400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/2</a:t>
            </a:r>
            <a:r>
              <a:rPr lang="pt-BR" sz="24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pt-BR" sz="2400" dirty="0">
                <a:sym typeface="Symbol" pitchFamily="18" charset="2"/>
              </a:rPr>
              <a:t>	4</a:t>
            </a:r>
            <a:r>
              <a:rPr lang="fr-FR" sz="2400" dirty="0"/>
              <a:t>K</a:t>
            </a:r>
            <a:r>
              <a:rPr lang="fr-FR" sz="2400" baseline="-25000" dirty="0"/>
              <a:t>F</a:t>
            </a:r>
            <a:r>
              <a:rPr lang="fr-FR" sz="2400" dirty="0"/>
              <a:t> </a:t>
            </a:r>
            <a:r>
              <a:rPr lang="fr-FR" sz="2400" dirty="0" err="1"/>
              <a:t>CDW</a:t>
            </a:r>
            <a:r>
              <a:rPr lang="fr-FR" sz="2400" dirty="0"/>
              <a:t>~ </a:t>
            </a:r>
            <a:r>
              <a:rPr lang="en-GB" sz="2400" dirty="0" err="1"/>
              <a:t>cos</a:t>
            </a:r>
            <a:r>
              <a:rPr lang="en-GB" sz="2400" dirty="0"/>
              <a:t> (2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GB" sz="24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GB" sz="2400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pt-BR" sz="24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60232" y="1628800"/>
            <a:ext cx="1368152" cy="1296144"/>
            <a:chOff x="567" y="2931"/>
            <a:chExt cx="1089" cy="10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67" y="3158"/>
              <a:ext cx="5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11" y="3158"/>
              <a:ext cx="5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67" y="3793"/>
              <a:ext cx="1089" cy="0"/>
              <a:chOff x="657" y="3521"/>
              <a:chExt cx="1089" cy="0"/>
            </a:xfrm>
            <a:grpFill/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657" y="3521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156" y="3203"/>
              <a:ext cx="0" cy="589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67" y="2931"/>
              <a:ext cx="213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sz="2000" i="1"/>
                <a:t>- </a:t>
              </a:r>
              <a:endParaRPr lang="en-US" sz="20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38" y="2931"/>
              <a:ext cx="20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fr-FR" sz="2000"/>
                <a:t>+</a:t>
              </a:r>
              <a:endParaRPr lang="en-US" sz="20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67" y="3793"/>
              <a:ext cx="213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sz="2000" i="1"/>
                <a:t>- </a:t>
              </a:r>
              <a:endParaRPr lang="en-US" sz="200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83" y="3793"/>
              <a:ext cx="20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fr-FR" sz="2000"/>
                <a:t>+</a:t>
              </a:r>
              <a:endParaRPr lang="en-US" sz="2000"/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42210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energy </a:t>
            </a:r>
            <a:r>
              <a:rPr lang="en-GB" sz="2000" b="1" dirty="0" err="1"/>
              <a:t>H</a:t>
            </a:r>
            <a:r>
              <a:rPr lang="en-GB" sz="2000" b="1" baseline="-25000" dirty="0" err="1"/>
              <a:t>U</a:t>
            </a:r>
            <a:r>
              <a:rPr lang="en-GB" sz="2000" b="1" dirty="0"/>
              <a:t>= -</a:t>
            </a:r>
            <a:r>
              <a:rPr lang="en-GB" sz="2000" b="1" dirty="0" err="1"/>
              <a:t>Ucos</a:t>
            </a:r>
            <a:r>
              <a:rPr lang="en-GB" sz="2000" b="1" dirty="0"/>
              <a:t> (2</a:t>
            </a:r>
            <a:r>
              <a:rPr lang="en-GB" sz="2000" b="1" dirty="0" smtClean="0">
                <a:sym typeface="Symbol" pitchFamily="18" charset="2"/>
              </a:rPr>
              <a:t>)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>
                <a:ea typeface="ＭＳ Ｐゴシック" pitchFamily="34" charset="-128"/>
              </a:rPr>
              <a:t>is </a:t>
            </a:r>
            <a:r>
              <a:rPr lang="en-GB" sz="2000" dirty="0" smtClean="0">
                <a:ea typeface="ＭＳ Ｐゴシック" pitchFamily="34" charset="-128"/>
              </a:rPr>
              <a:t> doubly </a:t>
            </a:r>
            <a:r>
              <a:rPr lang="en-GB" sz="2000" dirty="0">
                <a:ea typeface="ＭＳ Ｐゴシック" pitchFamily="34" charset="-128"/>
              </a:rPr>
              <a:t>degenerate  between </a:t>
            </a:r>
            <a:r>
              <a:rPr lang="en-GB" sz="2000" b="1" dirty="0" smtClean="0"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sz="2000" b="1" dirty="0">
                <a:ea typeface="ＭＳ Ｐゴシック" pitchFamily="34" charset="-128"/>
                <a:sym typeface="Symbol" pitchFamily="18" charset="2"/>
              </a:rPr>
              <a:t>= </a:t>
            </a:r>
            <a:r>
              <a:rPr lang="en-GB" sz="2000" b="1" dirty="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GB" sz="2000" b="1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and</a:t>
            </a:r>
            <a:r>
              <a:rPr lang="en-GB" sz="2000" b="1" dirty="0">
                <a:ea typeface="ＭＳ Ｐゴシック" pitchFamily="34" charset="-128"/>
              </a:rPr>
              <a:t> </a:t>
            </a:r>
            <a:r>
              <a:rPr lang="en-GB" sz="2000" b="1" dirty="0">
                <a:ea typeface="ＭＳ Ｐゴシック" pitchFamily="34" charset="-128"/>
                <a:sym typeface="Symbol" pitchFamily="18" charset="2"/>
              </a:rPr>
              <a:t>= </a:t>
            </a:r>
            <a:r>
              <a:rPr lang="en-GB" sz="2000" b="1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GB" sz="2000" b="1" dirty="0">
                <a:ea typeface="ＭＳ Ｐゴシック" pitchFamily="34" charset="-128"/>
              </a:rPr>
              <a:t>. </a:t>
            </a:r>
            <a:r>
              <a:rPr lang="en-GB" sz="2200" b="1" dirty="0">
                <a:ea typeface="ＭＳ Ｐゴシック" pitchFamily="34" charset="-128"/>
                <a:sym typeface="Symbol" pitchFamily="18" charset="2"/>
              </a:rPr>
              <a:t/>
            </a:r>
            <a:br>
              <a:rPr lang="en-GB" sz="2200" b="1" dirty="0">
                <a:ea typeface="ＭＳ Ｐゴシック" pitchFamily="34" charset="-128"/>
                <a:sym typeface="Symbol" pitchFamily="18" charset="2"/>
              </a:rPr>
            </a:br>
            <a:r>
              <a:rPr lang="en-GB" sz="2200" dirty="0">
                <a:ea typeface="ＭＳ Ｐゴシック" pitchFamily="34" charset="-128"/>
              </a:rPr>
              <a:t>It allows for </a:t>
            </a:r>
            <a:r>
              <a:rPr lang="en-GB" sz="2200" dirty="0">
                <a:solidFill>
                  <a:schemeClr val="hlink"/>
                </a:solidFill>
                <a:ea typeface="ＭＳ Ｐゴシック" pitchFamily="34" charset="-128"/>
              </a:rPr>
              <a:t>phase </a:t>
            </a:r>
            <a:r>
              <a:rPr lang="en-GB" sz="2200" dirty="0">
                <a:solidFill>
                  <a:schemeClr val="hlink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fr-FR" sz="2200" dirty="0">
                <a:solidFill>
                  <a:schemeClr val="hlink"/>
                </a:solidFill>
              </a:rPr>
              <a:t> </a:t>
            </a:r>
            <a:r>
              <a:rPr lang="en-GB" sz="2200" dirty="0" smtClean="0">
                <a:solidFill>
                  <a:schemeClr val="hlink"/>
                </a:solidFill>
                <a:ea typeface="ＭＳ Ｐゴシック" pitchFamily="34" charset="-128"/>
              </a:rPr>
              <a:t>solitons</a:t>
            </a:r>
            <a:r>
              <a:rPr lang="en-GB" sz="2200" dirty="0" smtClean="0">
                <a:ea typeface="ＭＳ Ｐゴシック" pitchFamily="34" charset="-128"/>
              </a:rPr>
              <a:t> </a:t>
            </a:r>
            <a:r>
              <a:rPr lang="en-GB" sz="2200" dirty="0">
                <a:ea typeface="ＭＳ Ｐゴシック" pitchFamily="34" charset="-128"/>
              </a:rPr>
              <a:t>= </a:t>
            </a:r>
            <a:r>
              <a:rPr lang="en-GB" sz="2200" dirty="0" smtClean="0">
                <a:ea typeface="ＭＳ Ｐゴシック" pitchFamily="34" charset="-128"/>
              </a:rPr>
              <a:t> </a:t>
            </a:r>
            <a:r>
              <a:rPr lang="en-GB" sz="2200" dirty="0" err="1" smtClean="0">
                <a:solidFill>
                  <a:schemeClr val="hlink"/>
                </a:solidFill>
                <a:ea typeface="ＭＳ Ｐゴシック" pitchFamily="34" charset="-128"/>
              </a:rPr>
              <a:t>holons</a:t>
            </a:r>
            <a:r>
              <a:rPr lang="en-GB" sz="2200" dirty="0" smtClean="0">
                <a:ea typeface="ＭＳ Ｐゴシック" pitchFamily="34" charset="-128"/>
              </a:rPr>
              <a:t> </a:t>
            </a:r>
            <a:r>
              <a:rPr lang="en-GB" sz="2200" dirty="0">
                <a:ea typeface="ＭＳ Ｐゴシック" pitchFamily="34" charset="-128"/>
              </a:rPr>
              <a:t>with charge </a:t>
            </a:r>
            <a:r>
              <a:rPr lang="en-GB" sz="2200" b="1" dirty="0">
                <a:ea typeface="ＭＳ Ｐゴシック" pitchFamily="34" charset="-128"/>
              </a:rPr>
              <a:t>e </a:t>
            </a:r>
            <a:r>
              <a:rPr lang="en-GB" sz="2200" dirty="0" smtClean="0">
                <a:ea typeface="ＭＳ Ｐゴシック" pitchFamily="34" charset="-128"/>
              </a:rPr>
              <a:t>vacancy </a:t>
            </a:r>
            <a:r>
              <a:rPr lang="en-GB" sz="2200" dirty="0">
                <a:ea typeface="ＭＳ Ｐゴシック" pitchFamily="34" charset="-128"/>
              </a:rPr>
              <a:t>defects.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2088" y="5334918"/>
            <a:ext cx="4572000" cy="614362"/>
            <a:chOff x="521" y="754"/>
            <a:chExt cx="1543" cy="370"/>
          </a:xfrm>
        </p:grpSpPr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612" y="1117"/>
              <a:ext cx="49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1108" y="762"/>
              <a:ext cx="344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474" y="754"/>
              <a:ext cx="48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21" y="754"/>
              <a:ext cx="436" cy="221"/>
            </a:xfrm>
            <a:prstGeom prst="rect">
              <a:avLst/>
            </a:prstGeom>
            <a:solidFill>
              <a:srgbClr val="FFFF99"/>
            </a:solidFill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ja-JP" sz="1200">
                  <a:ea typeface="ＭＳ Ｐゴシック" pitchFamily="34" charset="-128"/>
                </a:rPr>
                <a:t> </a:t>
              </a:r>
              <a:r>
                <a:rPr lang="el-GR" b="1"/>
                <a:t>φ</a:t>
              </a:r>
              <a:r>
                <a:rPr lang="en-US" b="1"/>
                <a:t>=</a:t>
              </a:r>
              <a:r>
                <a:rPr lang="fr-FR" altLang="ja-JP" b="1">
                  <a:ea typeface="ＭＳ Ｐゴシック" pitchFamily="34" charset="-128"/>
                  <a:cs typeface="Arial" pitchFamily="34" charset="0"/>
                </a:rPr>
                <a:t>0</a:t>
              </a:r>
              <a:endParaRPr lang="fr-FR" sz="1200" b="1">
                <a:ea typeface="ＭＳ Ｐゴシック" pitchFamily="34" charset="-128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610" y="890"/>
              <a:ext cx="454" cy="22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b="1"/>
                <a:t>φ</a:t>
              </a:r>
              <a:r>
                <a:rPr lang="en-US" b="1"/>
                <a:t> </a:t>
              </a:r>
              <a:r>
                <a:rPr lang="en-US" b="1">
                  <a:cs typeface="Arial" pitchFamily="34" charset="0"/>
                </a:rPr>
                <a:t>=</a:t>
              </a:r>
              <a:r>
                <a:rPr lang="el-GR" b="1">
                  <a:cs typeface="Arial" pitchFamily="34" charset="0"/>
                </a:rPr>
                <a:t>π</a:t>
              </a:r>
              <a:endParaRPr lang="fr-FR" b="1">
                <a:cs typeface="Arial" pitchFamily="34" charset="0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95536" y="1988840"/>
            <a:ext cx="578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 pitchFamily="18" charset="2"/>
              </a:rPr>
              <a:t>4</a:t>
            </a:r>
            <a:r>
              <a:rPr lang="fr-FR" dirty="0" smtClean="0"/>
              <a:t>K</a:t>
            </a:r>
            <a:r>
              <a:rPr lang="fr-FR" baseline="-25000" dirty="0" smtClean="0"/>
              <a:t>F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1 – </a:t>
            </a:r>
            <a:r>
              <a:rPr lang="fr-FR" dirty="0" err="1" smtClean="0">
                <a:sym typeface="Wingdings" pitchFamily="2" charset="2"/>
              </a:rPr>
              <a:t>Umklapp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scattering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Dzyaloshinskii</a:t>
            </a:r>
            <a:r>
              <a:rPr lang="fr-FR" dirty="0" smtClean="0">
                <a:sym typeface="Wingdings" pitchFamily="2" charset="2"/>
              </a:rPr>
              <a:t> + Larkin)</a:t>
            </a:r>
          </a:p>
          <a:p>
            <a:r>
              <a:rPr lang="fr-FR" dirty="0" err="1" smtClean="0">
                <a:sym typeface="Wingdings" pitchFamily="2" charset="2"/>
              </a:rPr>
              <a:t>Bosonization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language</a:t>
            </a:r>
            <a:r>
              <a:rPr lang="fr-FR" dirty="0" smtClean="0">
                <a:sym typeface="Wingdings" pitchFamily="2" charset="2"/>
              </a:rPr>
              <a:t> (Luther + Emery)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1539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4005064"/>
            <a:ext cx="914400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b="1" dirty="0"/>
              <a:t>H~ (</a:t>
            </a:r>
            <a:r>
              <a:rPr lang="en-GB" sz="2400" b="1" dirty="0">
                <a:sym typeface="MT Extra" pitchFamily="18" charset="2"/>
              </a:rPr>
              <a:t>/4</a:t>
            </a:r>
            <a:r>
              <a:rPr lang="en-GB" sz="2400" b="1" dirty="0">
                <a:sym typeface="Symbol" pitchFamily="18" charset="2"/>
              </a:rPr>
              <a:t>) </a:t>
            </a:r>
            <a:r>
              <a:rPr lang="en-GB" sz="2400" b="1" dirty="0"/>
              <a:t>[v</a:t>
            </a:r>
            <a:r>
              <a:rPr lang="en-GB" sz="2400" b="1" baseline="-25000" dirty="0">
                <a:sym typeface="Symbol" pitchFamily="18" charset="2"/>
              </a:rPr>
              <a:t></a:t>
            </a:r>
            <a:r>
              <a:rPr lang="en-GB" sz="2400" b="1" dirty="0">
                <a:sym typeface="Symbol" pitchFamily="18" charset="2"/>
              </a:rPr>
              <a:t> (</a:t>
            </a:r>
            <a:r>
              <a:rPr lang="en-GB" sz="2400" b="1" baseline="-25000" dirty="0">
                <a:sym typeface="Symbol" pitchFamily="18" charset="2"/>
              </a:rPr>
              <a:t>x</a:t>
            </a:r>
            <a:r>
              <a:rPr lang="en-GB" sz="2400" b="1" dirty="0">
                <a:sym typeface="Symbol" pitchFamily="18" charset="2"/>
              </a:rPr>
              <a:t> )</a:t>
            </a:r>
            <a:r>
              <a:rPr lang="en-GB" sz="2400" b="1" baseline="30000" dirty="0">
                <a:sym typeface="Symbol" pitchFamily="18" charset="2"/>
              </a:rPr>
              <a:t>2</a:t>
            </a:r>
            <a:r>
              <a:rPr lang="en-GB" sz="2400" b="1" dirty="0">
                <a:sym typeface="Symbol" pitchFamily="18" charset="2"/>
              </a:rPr>
              <a:t> + (</a:t>
            </a:r>
            <a:r>
              <a:rPr lang="en-GB" sz="2400" b="1" baseline="-25000" dirty="0">
                <a:sym typeface="Symbol" pitchFamily="18" charset="2"/>
              </a:rPr>
              <a:t>t</a:t>
            </a:r>
            <a:r>
              <a:rPr lang="en-GB" sz="2400" b="1" dirty="0">
                <a:sym typeface="Symbol" pitchFamily="18" charset="2"/>
              </a:rPr>
              <a:t> )2 /</a:t>
            </a:r>
            <a:r>
              <a:rPr lang="en-GB" sz="2400" b="1" dirty="0"/>
              <a:t>v</a:t>
            </a:r>
            <a:r>
              <a:rPr lang="en-GB" sz="2400" b="1" baseline="-25000" dirty="0">
                <a:sym typeface="Symbol" pitchFamily="18" charset="2"/>
              </a:rPr>
              <a:t></a:t>
            </a:r>
            <a:r>
              <a:rPr lang="en-GB" sz="2400" b="1" dirty="0">
                <a:sym typeface="Symbol" pitchFamily="18" charset="2"/>
              </a:rPr>
              <a:t> </a:t>
            </a:r>
            <a:r>
              <a:rPr lang="en-GB" sz="2400" b="1" dirty="0"/>
              <a:t>] - </a:t>
            </a:r>
            <a:r>
              <a:rPr lang="en-GB" sz="2400" b="1" dirty="0" err="1"/>
              <a:t>Ucos</a:t>
            </a:r>
            <a:r>
              <a:rPr lang="en-GB" sz="2400" b="1" dirty="0"/>
              <a:t> (2</a:t>
            </a:r>
            <a:r>
              <a:rPr lang="en-GB" sz="2400" b="1" dirty="0">
                <a:sym typeface="Symbol" pitchFamily="18" charset="2"/>
              </a:rPr>
              <a:t></a:t>
            </a:r>
            <a:r>
              <a:rPr lang="en-GB" sz="2400" b="1" dirty="0" smtClean="0">
                <a:sym typeface="Symbol" pitchFamily="18" charset="2"/>
              </a:rPr>
              <a:t>) + </a:t>
            </a:r>
            <a:r>
              <a:rPr lang="en-GB" sz="2400" b="1" dirty="0" err="1" smtClean="0">
                <a:sym typeface="Symbol" pitchFamily="18" charset="2"/>
              </a:rPr>
              <a:t>W</a:t>
            </a:r>
            <a:r>
              <a:rPr lang="en-GB" sz="2400" b="1" dirty="0" err="1" smtClean="0"/>
              <a:t>cos</a:t>
            </a:r>
            <a:r>
              <a:rPr lang="en-GB" sz="2400" b="1" dirty="0" smtClean="0"/>
              <a:t> (4</a:t>
            </a:r>
            <a:r>
              <a:rPr lang="en-GB" sz="2400" b="1" dirty="0" smtClean="0">
                <a:sym typeface="Symbol" pitchFamily="18" charset="2"/>
              </a:rPr>
              <a:t>) </a:t>
            </a:r>
            <a:r>
              <a:rPr lang="en-GB" sz="2000" dirty="0" smtClean="0">
                <a:ea typeface="MS Mincho" pitchFamily="49" charset="-128"/>
              </a:rPr>
              <a:t> 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000" i="1" dirty="0" smtClean="0">
                <a:ea typeface="MS Mincho" pitchFamily="49" charset="-128"/>
              </a:rPr>
              <a:t>without </a:t>
            </a:r>
            <a:r>
              <a:rPr lang="en-GB" sz="2000" i="1" dirty="0">
                <a:ea typeface="MS Mincho" pitchFamily="49" charset="-128"/>
              </a:rPr>
              <a:t>interactions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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=1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and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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</a:t>
            </a:r>
            <a:r>
              <a:rPr lang="en-GB" sz="2000" b="1" dirty="0" err="1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 err="1">
                <a:latin typeface="Times New Roman" pitchFamily="18" charset="0"/>
                <a:ea typeface="MS Mincho" pitchFamily="49" charset="-128"/>
              </a:rPr>
              <a:t>F</a:t>
            </a:r>
            <a:r>
              <a:rPr lang="en-GB" sz="2000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dirty="0" smtClean="0">
                <a:latin typeface="Times New Roman" pitchFamily="18" charset="0"/>
                <a:ea typeface="MS Mincho" pitchFamily="49" charset="-128"/>
              </a:rPr>
              <a:t>	</a:t>
            </a:r>
            <a:endParaRPr lang="en-GB" sz="20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2162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dirty="0">
                <a:sym typeface="Symbol" pitchFamily="18" charset="2"/>
              </a:rPr>
              <a:t>Two fold commensurability:  pinning potential</a:t>
            </a:r>
            <a:r>
              <a:rPr lang="pt-BR" sz="2000" dirty="0">
                <a:sym typeface="Symbol" pitchFamily="18" charset="2"/>
              </a:rPr>
              <a:t> potential and its degeneracy.</a:t>
            </a:r>
            <a:endParaRPr lang="en-GB" sz="2000" dirty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pt-BR" sz="2000" dirty="0">
                <a:sym typeface="Symbol" pitchFamily="18" charset="2"/>
              </a:rPr>
              <a:t>Wave function  distriburtion at  E</a:t>
            </a:r>
            <a:r>
              <a:rPr lang="pt-BR" sz="2000" baseline="-25000" dirty="0">
                <a:sym typeface="Symbol" pitchFamily="18" charset="2"/>
              </a:rPr>
              <a:t>F</a:t>
            </a:r>
            <a:r>
              <a:rPr lang="pt-BR" sz="2000" dirty="0">
                <a:sym typeface="Symbol" pitchFamily="18" charset="2"/>
              </a:rPr>
              <a:t> 	(for the site dimerisation):</a:t>
            </a:r>
          </a:p>
          <a:p>
            <a:pPr>
              <a:spcBef>
                <a:spcPct val="0"/>
              </a:spcBef>
            </a:pPr>
            <a:r>
              <a:rPr lang="pt-BR" sz="2400" b="1" dirty="0"/>
              <a:t>+  o  -  o +  o -  o    	</a:t>
            </a:r>
          </a:p>
          <a:p>
            <a:pPr>
              <a:spcBef>
                <a:spcPct val="0"/>
              </a:spcBef>
            </a:pPr>
            <a:r>
              <a:rPr lang="en-GB" sz="2400" dirty="0">
                <a:sym typeface="Wingdings 3" pitchFamily="18" charset="2"/>
              </a:rPr>
              <a:t></a:t>
            </a:r>
            <a:r>
              <a:rPr lang="pt-BR" sz="2400" b="1" dirty="0"/>
              <a:t>   </a:t>
            </a:r>
            <a:r>
              <a:rPr lang="en-GB" sz="2400" dirty="0">
                <a:sym typeface="Symbol" pitchFamily="18" charset="2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GB" sz="2400" dirty="0">
                <a:sym typeface="Symbol" pitchFamily="18" charset="2"/>
              </a:rPr>
              <a:t>=0,</a:t>
            </a:r>
            <a:r>
              <a:rPr lang="el-GR" sz="2400" dirty="0">
                <a:sym typeface="Symbol" pitchFamily="18" charset="2"/>
              </a:rPr>
              <a:t>π</a:t>
            </a:r>
            <a:r>
              <a:rPr lang="en-GB" sz="2400" dirty="0">
                <a:sym typeface="Symbol" pitchFamily="18" charset="2"/>
              </a:rPr>
              <a:t>: </a:t>
            </a:r>
            <a:r>
              <a:rPr lang="pt-BR" sz="2400" dirty="0">
                <a:sym typeface="Symbol" pitchFamily="18" charset="2"/>
              </a:rPr>
              <a:t>=</a:t>
            </a:r>
            <a:r>
              <a:rPr lang="en-GB" sz="2400" dirty="0">
                <a:sym typeface="Symbol" pitchFamily="18" charset="2"/>
              </a:rPr>
              <a:t></a:t>
            </a:r>
            <a:r>
              <a:rPr lang="pt-BR" sz="2400" dirty="0">
                <a:sym typeface="Symbol" pitchFamily="18" charset="2"/>
              </a:rPr>
              <a:t>1 at good sites </a:t>
            </a:r>
            <a:r>
              <a:rPr lang="en-GB" sz="2400" dirty="0">
                <a:sym typeface="Wingdings 3" pitchFamily="18" charset="2"/>
              </a:rPr>
              <a:t></a:t>
            </a:r>
            <a:r>
              <a:rPr lang="pt-BR" sz="2400" dirty="0">
                <a:sym typeface="Symbol" pitchFamily="18" charset="2"/>
              </a:rPr>
              <a:t> and =0     at bad sites </a:t>
            </a:r>
            <a:r>
              <a:rPr lang="en-GB" sz="2400" dirty="0">
                <a:sym typeface="Wingdings 3" pitchFamily="18" charset="2"/>
              </a:rPr>
              <a:t></a:t>
            </a:r>
            <a:r>
              <a:rPr lang="pt-BR" sz="2400" b="1" dirty="0"/>
              <a:t> </a:t>
            </a:r>
          </a:p>
          <a:p>
            <a:pPr>
              <a:spcBef>
                <a:spcPct val="0"/>
              </a:spcBef>
            </a:pPr>
            <a:r>
              <a:rPr lang="en-GB" sz="2400" dirty="0">
                <a:sym typeface="Symbol" pitchFamily="18" charset="2"/>
              </a:rPr>
              <a:t>=</a:t>
            </a:r>
            <a:r>
              <a:rPr lang="el-GR" sz="2400" dirty="0">
                <a:sym typeface="Symbol" pitchFamily="18" charset="2"/>
              </a:rPr>
              <a:t>π</a:t>
            </a:r>
            <a:r>
              <a:rPr lang="en-GB" sz="2400" dirty="0">
                <a:sym typeface="Symbol" pitchFamily="18" charset="2"/>
              </a:rPr>
              <a:t>/2: </a:t>
            </a:r>
            <a:r>
              <a:rPr lang="pt-BR" sz="2400" dirty="0">
                <a:sym typeface="Symbol" pitchFamily="18" charset="2"/>
              </a:rPr>
              <a:t>=0   at good sites </a:t>
            </a:r>
            <a:r>
              <a:rPr lang="en-GB" sz="2400" dirty="0">
                <a:sym typeface="Wingdings 3" pitchFamily="18" charset="2"/>
              </a:rPr>
              <a:t>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pt-BR" sz="2400" dirty="0">
                <a:sym typeface="Symbol" pitchFamily="18" charset="2"/>
              </a:rPr>
              <a:t>and = =</a:t>
            </a:r>
            <a:r>
              <a:rPr lang="en-GB" sz="2400" dirty="0">
                <a:sym typeface="Symbol" pitchFamily="18" charset="2"/>
              </a:rPr>
              <a:t></a:t>
            </a:r>
            <a:r>
              <a:rPr lang="pt-BR" sz="2400" dirty="0">
                <a:sym typeface="Symbol" pitchFamily="18" charset="2"/>
              </a:rPr>
              <a:t>1 at bad sites </a:t>
            </a:r>
            <a:r>
              <a:rPr lang="en-GB" sz="2400" dirty="0">
                <a:sym typeface="Wingdings 3" pitchFamily="18" charset="2"/>
              </a:rPr>
              <a:t>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-7938"/>
            <a:ext cx="9144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solidFill>
                  <a:schemeClr val="accent2"/>
                </a:solidFill>
              </a:rPr>
              <a:t>Collective description for </a:t>
            </a:r>
            <a:r>
              <a:rPr lang="en-GB" sz="2000" dirty="0" smtClean="0">
                <a:solidFill>
                  <a:schemeClr val="accent2"/>
                </a:solidFill>
              </a:rPr>
              <a:t>the </a:t>
            </a:r>
            <a:r>
              <a:rPr lang="en-GB" sz="2000" dirty="0">
                <a:solidFill>
                  <a:schemeClr val="accent2"/>
                </a:solidFill>
              </a:rPr>
              <a:t>1D Mott state </a:t>
            </a:r>
            <a:r>
              <a:rPr lang="en-GB" sz="2000" dirty="0" smtClean="0">
                <a:solidFill>
                  <a:schemeClr val="accent2"/>
                </a:solidFill>
              </a:rPr>
              <a:t>on the </a:t>
            </a:r>
            <a:r>
              <a:rPr lang="en-GB" sz="2000" dirty="0" err="1" smtClean="0">
                <a:solidFill>
                  <a:schemeClr val="accent2"/>
                </a:solidFill>
              </a:rPr>
              <a:t>dimerized</a:t>
            </a:r>
            <a:r>
              <a:rPr lang="en-GB" sz="2000" dirty="0" smtClean="0">
                <a:solidFill>
                  <a:schemeClr val="accent2"/>
                </a:solidFill>
              </a:rPr>
              <a:t> lattice.</a:t>
            </a:r>
            <a:endParaRPr lang="en-GB" sz="20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GB" sz="2000" dirty="0"/>
              <a:t>Spin degrees of freedom are gapless, split-off and not</a:t>
            </a:r>
            <a:r>
              <a:rPr lang="fr-FR" sz="2000" dirty="0"/>
              <a:t> </a:t>
            </a:r>
            <a:r>
              <a:rPr lang="en-GB" sz="2000" dirty="0"/>
              <a:t>important for a while. </a:t>
            </a:r>
            <a:br>
              <a:rPr lang="en-GB" sz="2000" dirty="0"/>
            </a:br>
            <a:r>
              <a:rPr lang="en-GB" sz="2000" dirty="0"/>
              <a:t>Charge degrees of freedom: phase   </a:t>
            </a:r>
            <a:r>
              <a:rPr lang="en-GB" sz="2400" dirty="0">
                <a:sym typeface="Symbol" pitchFamily="18" charset="2"/>
              </a:rPr>
              <a:t>=(</a:t>
            </a:r>
            <a:r>
              <a:rPr lang="en-GB" sz="2400" dirty="0" err="1">
                <a:sym typeface="Symbol" pitchFamily="18" charset="2"/>
              </a:rPr>
              <a:t>x,t</a:t>
            </a:r>
            <a:r>
              <a:rPr lang="en-GB" sz="2400" dirty="0">
                <a:sym typeface="Symbol" pitchFamily="18" charset="2"/>
              </a:rPr>
              <a:t>)</a:t>
            </a:r>
            <a:r>
              <a:rPr lang="fr-FR" sz="2000" dirty="0"/>
              <a:t> </a:t>
            </a:r>
          </a:p>
          <a:p>
            <a:r>
              <a:rPr lang="fr-FR" sz="2400" dirty="0"/>
              <a:t>2K</a:t>
            </a:r>
            <a:r>
              <a:rPr lang="fr-FR" sz="2400" baseline="-25000" dirty="0"/>
              <a:t>F</a:t>
            </a:r>
            <a:r>
              <a:rPr lang="fr-FR" sz="2400" dirty="0"/>
              <a:t> </a:t>
            </a:r>
            <a:r>
              <a:rPr lang="en-GB" sz="2400" dirty="0" err="1"/>
              <a:t>CDW</a:t>
            </a:r>
            <a:r>
              <a:rPr lang="en-GB" sz="2400" dirty="0"/>
              <a:t>/SDW ~</a:t>
            </a:r>
            <a:r>
              <a:rPr lang="en-GB" sz="2400" dirty="0" err="1"/>
              <a:t>cos</a:t>
            </a:r>
            <a:r>
              <a:rPr lang="en-GB" sz="2400" dirty="0"/>
              <a:t> (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GB" sz="24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GB" sz="2400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/2</a:t>
            </a:r>
            <a:r>
              <a:rPr lang="pt-BR" sz="24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pt-BR" sz="2400" dirty="0">
                <a:sym typeface="Symbol" pitchFamily="18" charset="2"/>
              </a:rPr>
              <a:t>	4</a:t>
            </a:r>
            <a:r>
              <a:rPr lang="fr-FR" sz="2400" dirty="0"/>
              <a:t>K</a:t>
            </a:r>
            <a:r>
              <a:rPr lang="fr-FR" sz="2400" baseline="-25000" dirty="0"/>
              <a:t>F</a:t>
            </a:r>
            <a:r>
              <a:rPr lang="fr-FR" sz="2400" dirty="0"/>
              <a:t> </a:t>
            </a:r>
            <a:r>
              <a:rPr lang="fr-FR" sz="2400" dirty="0" err="1"/>
              <a:t>CDW</a:t>
            </a:r>
            <a:r>
              <a:rPr lang="fr-FR" sz="2400" dirty="0"/>
              <a:t>~ </a:t>
            </a:r>
            <a:r>
              <a:rPr lang="en-GB" sz="2400" dirty="0" err="1"/>
              <a:t>cos</a:t>
            </a:r>
            <a:r>
              <a:rPr lang="en-GB" sz="2400" dirty="0"/>
              <a:t> (2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GB" sz="24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GB" sz="2400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pt-BR" sz="24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40352" y="2060848"/>
            <a:ext cx="1368152" cy="1296144"/>
            <a:chOff x="567" y="2931"/>
            <a:chExt cx="1089" cy="10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67" y="3158"/>
              <a:ext cx="5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11" y="3158"/>
              <a:ext cx="5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67" y="3793"/>
              <a:ext cx="1089" cy="0"/>
              <a:chOff x="657" y="3521"/>
              <a:chExt cx="1089" cy="0"/>
            </a:xfrm>
            <a:grpFill/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657" y="3521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156" y="3203"/>
              <a:ext cx="0" cy="589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67" y="2931"/>
              <a:ext cx="213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sz="2000" i="1"/>
                <a:t>- </a:t>
              </a:r>
              <a:endParaRPr lang="en-US" sz="20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38" y="2931"/>
              <a:ext cx="20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fr-FR" sz="2000"/>
                <a:t>+</a:t>
              </a:r>
              <a:endParaRPr lang="en-US" sz="20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67" y="3793"/>
              <a:ext cx="213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sz="2000" i="1"/>
                <a:t>- </a:t>
              </a:r>
              <a:endParaRPr lang="en-US" sz="200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83" y="3793"/>
              <a:ext cx="20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fr-FR" sz="2000"/>
                <a:t>+</a:t>
              </a:r>
              <a:endParaRPr lang="en-US" sz="2000"/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494116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ea typeface="ＭＳ Ｐゴシック" pitchFamily="34" charset="-128"/>
              </a:rPr>
              <a:t>The </a:t>
            </a:r>
            <a:r>
              <a:rPr lang="en-GB" dirty="0">
                <a:ea typeface="ＭＳ Ｐゴシック" pitchFamily="34" charset="-128"/>
              </a:rPr>
              <a:t>energy </a:t>
            </a:r>
            <a:r>
              <a:rPr lang="en-GB" b="1" dirty="0" err="1"/>
              <a:t>H</a:t>
            </a:r>
            <a:r>
              <a:rPr lang="en-GB" b="1" baseline="-25000" dirty="0" err="1"/>
              <a:t>U</a:t>
            </a:r>
            <a:r>
              <a:rPr lang="en-GB" b="1" dirty="0"/>
              <a:t>= -</a:t>
            </a:r>
            <a:r>
              <a:rPr lang="en-GB" b="1" dirty="0" err="1"/>
              <a:t>Ucos</a:t>
            </a:r>
            <a:r>
              <a:rPr lang="en-GB" b="1" dirty="0"/>
              <a:t> (2</a:t>
            </a:r>
            <a:r>
              <a:rPr lang="en-GB" b="1" dirty="0" smtClean="0">
                <a:sym typeface="Symbol" pitchFamily="18" charset="2"/>
              </a:rPr>
              <a:t>)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ea typeface="ＭＳ Ｐゴシック" pitchFamily="34" charset="-128"/>
              </a:rPr>
              <a:t>is </a:t>
            </a:r>
            <a:r>
              <a:rPr lang="en-GB" dirty="0" smtClean="0">
                <a:ea typeface="ＭＳ Ｐゴシック" pitchFamily="34" charset="-128"/>
              </a:rPr>
              <a:t> doubly </a:t>
            </a:r>
            <a:r>
              <a:rPr lang="en-GB" dirty="0">
                <a:ea typeface="ＭＳ Ｐゴシック" pitchFamily="34" charset="-128"/>
              </a:rPr>
              <a:t>degenerate  between </a:t>
            </a:r>
            <a:r>
              <a:rPr lang="en-GB" b="1" dirty="0" smtClean="0"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b="1" dirty="0">
                <a:ea typeface="ＭＳ Ｐゴシック" pitchFamily="34" charset="-128"/>
                <a:sym typeface="Symbol" pitchFamily="18" charset="2"/>
              </a:rPr>
              <a:t>= </a:t>
            </a:r>
            <a:r>
              <a:rPr lang="en-GB" b="1" dirty="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GB" b="1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and</a:t>
            </a:r>
            <a:r>
              <a:rPr lang="en-GB" b="1" dirty="0">
                <a:ea typeface="ＭＳ Ｐゴシック" pitchFamily="34" charset="-128"/>
              </a:rPr>
              <a:t> </a:t>
            </a:r>
            <a:r>
              <a:rPr lang="en-GB" b="1" dirty="0">
                <a:ea typeface="ＭＳ Ｐゴシック" pitchFamily="34" charset="-128"/>
                <a:sym typeface="Symbol" pitchFamily="18" charset="2"/>
              </a:rPr>
              <a:t>= </a:t>
            </a:r>
            <a:r>
              <a:rPr lang="en-GB" b="1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GB" b="1" dirty="0">
                <a:ea typeface="ＭＳ Ｐゴシック" pitchFamily="34" charset="-128"/>
              </a:rPr>
              <a:t>. </a:t>
            </a:r>
            <a:r>
              <a:rPr lang="en-GB" b="1" dirty="0">
                <a:ea typeface="ＭＳ Ｐゴシック" pitchFamily="34" charset="-128"/>
                <a:sym typeface="Symbol" pitchFamily="18" charset="2"/>
              </a:rPr>
              <a:t/>
            </a:r>
            <a:br>
              <a:rPr lang="en-GB" b="1" dirty="0">
                <a:ea typeface="ＭＳ Ｐゴシック" pitchFamily="34" charset="-128"/>
                <a:sym typeface="Symbol" pitchFamily="18" charset="2"/>
              </a:rPr>
            </a:br>
            <a:r>
              <a:rPr lang="en-GB" dirty="0">
                <a:ea typeface="ＭＳ Ｐゴシック" pitchFamily="34" charset="-128"/>
              </a:rPr>
              <a:t>It allows for </a:t>
            </a:r>
            <a:r>
              <a:rPr lang="en-GB" dirty="0">
                <a:solidFill>
                  <a:schemeClr val="hlink"/>
                </a:solidFill>
                <a:ea typeface="ＭＳ Ｐゴシック" pitchFamily="34" charset="-128"/>
              </a:rPr>
              <a:t>phase </a:t>
            </a:r>
            <a:r>
              <a:rPr lang="en-GB" dirty="0">
                <a:solidFill>
                  <a:schemeClr val="hlink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en-GB" dirty="0" err="1" smtClean="0">
                <a:solidFill>
                  <a:schemeClr val="hlink"/>
                </a:solidFill>
                <a:ea typeface="ＭＳ Ｐゴシック" pitchFamily="34" charset="-128"/>
              </a:rPr>
              <a:t>solitons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= 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solidFill>
                  <a:schemeClr val="hlink"/>
                </a:solidFill>
                <a:ea typeface="ＭＳ Ｐゴシック" pitchFamily="34" charset="-128"/>
              </a:rPr>
              <a:t>holons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with charge </a:t>
            </a:r>
            <a:r>
              <a:rPr lang="en-GB" b="1" dirty="0">
                <a:ea typeface="ＭＳ Ｐゴシック" pitchFamily="34" charset="-128"/>
              </a:rPr>
              <a:t>e 	</a:t>
            </a:r>
            <a:r>
              <a:rPr lang="en-GB" dirty="0">
                <a:ea typeface="ＭＳ Ｐゴシック" pitchFamily="34" charset="-128"/>
              </a:rPr>
              <a:t>=  CO vacancy defects.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2088" y="5838974"/>
            <a:ext cx="4572000" cy="614362"/>
            <a:chOff x="521" y="754"/>
            <a:chExt cx="1543" cy="370"/>
          </a:xfrm>
        </p:grpSpPr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612" y="1117"/>
              <a:ext cx="49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1108" y="762"/>
              <a:ext cx="344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474" y="754"/>
              <a:ext cx="48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21" y="754"/>
              <a:ext cx="436" cy="221"/>
            </a:xfrm>
            <a:prstGeom prst="rect">
              <a:avLst/>
            </a:prstGeom>
            <a:solidFill>
              <a:srgbClr val="FFFF99"/>
            </a:solidFill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ja-JP" sz="1200">
                  <a:ea typeface="ＭＳ Ｐゴシック" pitchFamily="34" charset="-128"/>
                </a:rPr>
                <a:t> </a:t>
              </a:r>
              <a:r>
                <a:rPr lang="el-GR" b="1"/>
                <a:t>φ</a:t>
              </a:r>
              <a:r>
                <a:rPr lang="en-US" b="1"/>
                <a:t>=</a:t>
              </a:r>
              <a:r>
                <a:rPr lang="fr-FR" altLang="ja-JP" b="1">
                  <a:ea typeface="ＭＳ Ｐゴシック" pitchFamily="34" charset="-128"/>
                  <a:cs typeface="Arial" pitchFamily="34" charset="0"/>
                </a:rPr>
                <a:t>0</a:t>
              </a:r>
              <a:endParaRPr lang="fr-FR" sz="1200" b="1">
                <a:ea typeface="ＭＳ Ｐゴシック" pitchFamily="34" charset="-128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610" y="890"/>
              <a:ext cx="454" cy="22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b="1"/>
                <a:t>φ</a:t>
              </a:r>
              <a:r>
                <a:rPr lang="en-US" b="1"/>
                <a:t> </a:t>
              </a:r>
              <a:r>
                <a:rPr lang="en-US" b="1">
                  <a:cs typeface="Arial" pitchFamily="34" charset="0"/>
                </a:rPr>
                <a:t>=</a:t>
              </a:r>
              <a:r>
                <a:rPr lang="el-GR" b="1">
                  <a:cs typeface="Arial" pitchFamily="34" charset="0"/>
                </a:rPr>
                <a:t>π</a:t>
              </a:r>
              <a:endParaRPr lang="fr-FR" b="1"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Optical </a:t>
            </a:r>
            <a:r>
              <a:rPr lang="en-US" altLang="ja-JP" sz="2400" i="1" dirty="0">
                <a:solidFill>
                  <a:srgbClr val="000099"/>
                </a:solidFill>
                <a:ea typeface="MS Mincho" pitchFamily="49" charset="-128"/>
              </a:rPr>
              <a:t>conductivity 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(absorption): M. </a:t>
            </a:r>
            <a:r>
              <a:rPr lang="en-US" altLang="ja-JP" sz="2400" i="1" dirty="0" err="1" smtClean="0">
                <a:solidFill>
                  <a:srgbClr val="000099"/>
                </a:solidFill>
                <a:ea typeface="MS Mincho" pitchFamily="49" charset="-128"/>
              </a:rPr>
              <a:t>Dressel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, L. </a:t>
            </a:r>
            <a:r>
              <a:rPr lang="en-US" altLang="ja-JP" sz="2400" i="1" dirty="0" err="1" smtClean="0">
                <a:solidFill>
                  <a:srgbClr val="000099"/>
                </a:solidFill>
                <a:ea typeface="MS Mincho" pitchFamily="49" charset="-128"/>
              </a:rPr>
              <a:t>Degiorgi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 et al</a:t>
            </a:r>
            <a:endParaRPr lang="fr-FR" sz="2400" i="1" dirty="0">
              <a:solidFill>
                <a:srgbClr val="000099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35696" y="1700781"/>
            <a:ext cx="6912768" cy="4248499"/>
            <a:chOff x="639" y="-120"/>
            <a:chExt cx="4282" cy="3581"/>
          </a:xfrm>
        </p:grpSpPr>
        <p:sp>
          <p:nvSpPr>
            <p:cNvPr id="14340" name="Line 5"/>
            <p:cNvSpPr>
              <a:spLocks noChangeShapeType="1"/>
            </p:cNvSpPr>
            <p:nvPr/>
          </p:nvSpPr>
          <p:spPr bwMode="auto">
            <a:xfrm>
              <a:off x="1419" y="805"/>
              <a:ext cx="29" cy="35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41" name="Picture 7"/>
            <p:cNvPicPr>
              <a:picLocks noChangeArrowheads="1"/>
            </p:cNvPicPr>
            <p:nvPr/>
          </p:nvPicPr>
          <p:blipFill>
            <a:blip r:embed="rId2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374" y="641"/>
              <a:ext cx="3547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793" y="50"/>
              <a:ext cx="1497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 sz="2200" dirty="0" smtClean="0">
                  <a:solidFill>
                    <a:srgbClr val="CC3300"/>
                  </a:solidFill>
                  <a:ea typeface="MS Mincho" pitchFamily="49" charset="-128"/>
                </a:rPr>
                <a:t>Exciton = </a:t>
              </a:r>
              <a:r>
                <a:rPr lang="en-US" altLang="ja-JP" sz="2200" dirty="0">
                  <a:solidFill>
                    <a:srgbClr val="CC3300"/>
                  </a:solidFill>
                  <a:ea typeface="MS Mincho" pitchFamily="49" charset="-128"/>
                </a:rPr>
                <a:t>two-kinks bound state</a:t>
              </a:r>
              <a:endParaRPr lang="fr-FR" sz="2200" dirty="0"/>
            </a:p>
          </p:txBody>
        </p:sp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2292" y="267"/>
              <a:ext cx="1285" cy="56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0"/>
            <p:cNvSpPr>
              <a:spLocks noChangeShapeType="1"/>
            </p:cNvSpPr>
            <p:nvPr/>
          </p:nvSpPr>
          <p:spPr bwMode="auto">
            <a:xfrm>
              <a:off x="3402" y="459"/>
              <a:ext cx="543" cy="55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1190" y="2512"/>
              <a:ext cx="735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2"/>
            <p:cNvSpPr>
              <a:spLocks noChangeShapeType="1"/>
            </p:cNvSpPr>
            <p:nvPr/>
          </p:nvSpPr>
          <p:spPr bwMode="auto">
            <a:xfrm>
              <a:off x="3334" y="459"/>
              <a:ext cx="60" cy="111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2292" y="454"/>
              <a:ext cx="734" cy="93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639" y="1172"/>
              <a:ext cx="91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  <a:t>Peierls</a:t>
              </a:r>
              <a:b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</a:br>
              <a: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  <a:t>spin gap</a:t>
              </a:r>
              <a:endParaRPr lang="fr-FR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>
              <a:off x="1300" y="1448"/>
              <a:ext cx="992" cy="31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3048" y="-120"/>
              <a:ext cx="1633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179" tIns="31090" rIns="62179" bIns="31090">
              <a:spAutoFit/>
            </a:bodyPr>
            <a:lstStyle/>
            <a:p>
              <a:r>
                <a:rPr lang="en-GB" altLang="ja-JP" sz="2200" dirty="0" err="1">
                  <a:solidFill>
                    <a:srgbClr val="000099"/>
                  </a:solidFill>
                </a:rPr>
                <a:t>E</a:t>
              </a:r>
              <a:r>
                <a:rPr lang="en-GB" altLang="ja-JP" sz="2200" baseline="-25000" dirty="0" err="1">
                  <a:solidFill>
                    <a:srgbClr val="000099"/>
                  </a:solidFill>
                </a:rPr>
                <a:t>g</a:t>
              </a:r>
              <a:r>
                <a:rPr lang="en-GB" altLang="ja-JP" sz="2200" dirty="0">
                  <a:solidFill>
                    <a:srgbClr val="000099"/>
                  </a:solidFill>
                </a:rPr>
                <a:t>=2</a:t>
              </a:r>
              <a:r>
                <a:rPr lang="en-GB" altLang="ja-JP" sz="2200" dirty="0">
                  <a:solidFill>
                    <a:srgbClr val="000099"/>
                  </a:solidFill>
                  <a:sym typeface="Symbol" pitchFamily="18" charset="2"/>
                </a:rPr>
                <a:t></a:t>
              </a:r>
              <a:r>
                <a:rPr lang="en-GB" altLang="ja-JP" sz="2200" dirty="0">
                  <a:solidFill>
                    <a:srgbClr val="000099"/>
                  </a:solidFill>
                </a:rPr>
                <a:t> - </a:t>
              </a:r>
              <a:r>
                <a:rPr lang="en-US" altLang="ja-JP" sz="2200" dirty="0">
                  <a:solidFill>
                    <a:srgbClr val="000099"/>
                  </a:solidFill>
                  <a:ea typeface="MS Mincho" pitchFamily="49" charset="-128"/>
                </a:rPr>
                <a:t>unbound</a:t>
              </a:r>
              <a:r>
                <a:rPr lang="en-GB" altLang="ja-JP" sz="2200" dirty="0">
                  <a:solidFill>
                    <a:srgbClr val="000099"/>
                  </a:solidFill>
                </a:rPr>
                <a:t>  </a:t>
              </a:r>
            </a:p>
            <a:p>
              <a:r>
                <a:rPr lang="en-GB" altLang="ja-JP" sz="2200" dirty="0">
                  <a:solidFill>
                    <a:srgbClr val="000099"/>
                  </a:solidFill>
                </a:rPr>
                <a:t>pair of kinks </a:t>
              </a:r>
              <a:endParaRPr lang="fr-FR" sz="2200" dirty="0"/>
            </a:p>
          </p:txBody>
        </p:sp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725" y="2341"/>
              <a:ext cx="45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>
                  <a:solidFill>
                    <a:srgbClr val="000000"/>
                  </a:solidFill>
                  <a:ea typeface="MS Mincho" pitchFamily="49" charset="-128"/>
                </a:rPr>
                <a:t>Drude </a:t>
              </a:r>
            </a:p>
            <a:p>
              <a:r>
                <a:rPr lang="en-US" altLang="ja-JP">
                  <a:solidFill>
                    <a:srgbClr val="000000"/>
                  </a:solidFill>
                  <a:ea typeface="MS Mincho" pitchFamily="49" charset="-128"/>
                </a:rPr>
                <a:t>peaks </a:t>
              </a:r>
              <a:endParaRPr lang="fr-FR"/>
            </a:p>
          </p:txBody>
        </p:sp>
        <p:sp>
          <p:nvSpPr>
            <p:cNvPr id="14352" name="Line 20"/>
            <p:cNvSpPr>
              <a:spLocks noChangeShapeType="1"/>
            </p:cNvSpPr>
            <p:nvPr/>
          </p:nvSpPr>
          <p:spPr bwMode="auto">
            <a:xfrm>
              <a:off x="1224" y="2546"/>
              <a:ext cx="93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51520" y="332656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First evidence for solitons = </a:t>
            </a:r>
            <a:r>
              <a:rPr lang="en-US" sz="2200" dirty="0" err="1" smtClean="0"/>
              <a:t>holons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the activated conductivity with gapless spin susceptibility</a:t>
            </a:r>
          </a:p>
          <a:p>
            <a:r>
              <a:rPr lang="en-US" sz="2200" dirty="0" smtClean="0"/>
              <a:t>Second evidence – optical gaps, even in case of remnant metals.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ko-KR">
              <a:ea typeface="Gulim" pitchFamily="34" charset="-127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58483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altLang="ko-KR" sz="2000">
              <a:ea typeface="Gulim" pitchFamily="34" charset="-127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dirty="0">
                <a:solidFill>
                  <a:srgbClr val="A50021"/>
                </a:solidFill>
                <a:ea typeface="Gulim" pitchFamily="34" charset="-127"/>
              </a:rPr>
              <a:t>Effects of subsequent </a:t>
            </a:r>
            <a:r>
              <a:rPr lang="en-US" altLang="ko-KR" sz="2200" dirty="0" smtClean="0">
                <a:solidFill>
                  <a:srgbClr val="A50021"/>
                </a:solidFill>
                <a:ea typeface="Gulim" pitchFamily="34" charset="-127"/>
              </a:rPr>
              <a:t>symmetry lifting.</a:t>
            </a:r>
            <a:endParaRPr lang="pt-BR" altLang="ko-KR" sz="2200" dirty="0">
              <a:solidFill>
                <a:srgbClr val="A50021"/>
              </a:solidFill>
              <a:ea typeface="Gulim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200" dirty="0">
                <a:solidFill>
                  <a:srgbClr val="A50021"/>
                </a:solidFill>
                <a:ea typeface="Gulim" pitchFamily="34" charset="-127"/>
              </a:rPr>
              <a:t> </a:t>
            </a:r>
            <a:r>
              <a:rPr lang="en-US" altLang="ko-KR" sz="2200" u="sng" dirty="0" smtClean="0">
                <a:ea typeface="Gulim" pitchFamily="34" charset="-127"/>
              </a:rPr>
              <a:t>Topologically confined </a:t>
            </a:r>
            <a:r>
              <a:rPr lang="en-US" altLang="ko-KR" sz="2200" u="sng" dirty="0">
                <a:ea typeface="Gulim" pitchFamily="34" charset="-127"/>
              </a:rPr>
              <a:t>solitons.  Spin-Charge </a:t>
            </a:r>
            <a:r>
              <a:rPr lang="en-US" altLang="ko-KR" sz="2200" u="sng" dirty="0" err="1">
                <a:ea typeface="Gulim" pitchFamily="34" charset="-127"/>
              </a:rPr>
              <a:t>reconfinement</a:t>
            </a:r>
            <a:r>
              <a:rPr lang="en-US" altLang="ko-KR" sz="2200" u="sng" dirty="0">
                <a:ea typeface="Gulim" pitchFamily="34" charset="-127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Another present from </a:t>
            </a:r>
            <a:r>
              <a:rPr lang="pt-BR" altLang="ko-KR" sz="2200" dirty="0">
                <a:solidFill>
                  <a:srgbClr val="FF0000"/>
                </a:solidFill>
                <a:ea typeface="Gulim" pitchFamily="34" charset="-127"/>
              </a:rPr>
              <a:t>the 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Nature: </a:t>
            </a: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>second symmetry lowing transition of </a:t>
            </a:r>
            <a:r>
              <a:rPr lang="en-US" altLang="ko-KR" sz="2200" dirty="0" err="1" smtClean="0">
                <a:solidFill>
                  <a:srgbClr val="FF0000"/>
                </a:solidFill>
                <a:ea typeface="Gulim" pitchFamily="34" charset="-127"/>
              </a:rPr>
              <a:t>tetramerization</a:t>
            </a:r>
            <a:endParaRPr lang="en-US" altLang="ko-KR" sz="2200" dirty="0">
              <a:ea typeface="Gulim" pitchFamily="34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36512" y="1844824"/>
            <a:ext cx="3995936" cy="2808585"/>
            <a:chOff x="0" y="935"/>
            <a:chExt cx="3379" cy="2866"/>
          </a:xfrm>
        </p:grpSpPr>
        <p:pic>
          <p:nvPicPr>
            <p:cNvPr id="1033" name="Picture 7" descr="_LP_Fig2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0" y="935"/>
              <a:ext cx="3379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2835" y="2114"/>
              <a:ext cx="50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ko-KR">
                  <a:ea typeface="Gulim" pitchFamily="34" charset="-127"/>
                </a:rPr>
                <a:t>SCN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1882" y="2659"/>
              <a:ext cx="58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ko-KR">
                  <a:ea typeface="Gulim" pitchFamily="34" charset="-127"/>
                </a:rPr>
                <a:t>ReO4</a:t>
              </a:r>
              <a:endParaRPr lang="en-US" altLang="ko-KR">
                <a:ea typeface="Gulim" pitchFamily="34" charset="-127"/>
              </a:endParaRPr>
            </a:p>
          </p:txBody>
        </p:sp>
      </p:grp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004048" y="5797550"/>
          <a:ext cx="4139952" cy="511769"/>
        </p:xfrm>
        <a:graphic>
          <a:graphicData uri="http://schemas.openxmlformats.org/presentationml/2006/ole">
            <p:oleObj spid="_x0000_s221186" name="Equation" r:id="rId5" imgW="1536480" imgH="228600" progId="Equation.3">
              <p:embed/>
            </p:oleObj>
          </a:graphicData>
        </a:graphic>
      </p:graphicFrame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5805488"/>
            <a:ext cx="5796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Spin degrees of freedom enter the game:</a:t>
            </a:r>
          </a:p>
          <a:p>
            <a:pPr>
              <a:spcBef>
                <a:spcPct val="50000"/>
              </a:spcBef>
            </a:pPr>
            <a:r>
              <a:rPr lang="el-GR" altLang="ko-KR" sz="2400" dirty="0">
                <a:sym typeface="Symbol" pitchFamily="18" charset="2"/>
              </a:rPr>
              <a:t>θ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 - spin </a:t>
            </a:r>
            <a:r>
              <a:rPr lang="en-US" altLang="ko-KR" sz="2000" dirty="0" err="1" smtClean="0">
                <a:ea typeface="Gulim" pitchFamily="34" charset="-127"/>
                <a:sym typeface="Symbol" pitchFamily="18" charset="2"/>
              </a:rPr>
              <a:t>chiral</a:t>
            </a:r>
            <a:r>
              <a:rPr lang="en-US" altLang="ko-KR" sz="2000" dirty="0" smtClean="0">
                <a:ea typeface="Gulim" pitchFamily="34" charset="-127"/>
                <a:sym typeface="Symbol" pitchFamily="18" charset="2"/>
              </a:rPr>
              <a:t> phase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, </a:t>
            </a:r>
            <a:r>
              <a:rPr lang="el-GR" altLang="ko-KR" sz="2400" dirty="0">
                <a:sym typeface="Symbol" pitchFamily="18" charset="2"/>
              </a:rPr>
              <a:t>θ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′/ </a:t>
            </a:r>
            <a:r>
              <a:rPr lang="el-GR" altLang="ko-KR" sz="2400" dirty="0">
                <a:sym typeface="Wingdings" pitchFamily="2" charset="2"/>
              </a:rPr>
              <a:t>π</a:t>
            </a:r>
            <a:r>
              <a:rPr lang="pt-BR" altLang="ko-KR" sz="2000" dirty="0">
                <a:ea typeface="Gulim" pitchFamily="34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Gulim" pitchFamily="34" charset="-127"/>
                <a:sym typeface="Wingdings" pitchFamily="2" charset="2"/>
              </a:rPr>
              <a:t>=</a:t>
            </a:r>
            <a:r>
              <a:rPr lang="pt-BR" altLang="ko-KR" sz="2000" dirty="0">
                <a:ea typeface="Gulim" pitchFamily="34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Gulim" pitchFamily="34" charset="-127"/>
                <a:sym typeface="Wingdings" pitchFamily="2" charset="2"/>
              </a:rPr>
              <a:t>smooth spin density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7505" y="4235604"/>
            <a:ext cx="9036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ea typeface="Gulim" pitchFamily="34" charset="-127"/>
              </a:rPr>
              <a:t>Spin-charge </a:t>
            </a:r>
            <a:r>
              <a:rPr lang="en-US" altLang="ko-KR" sz="2400" dirty="0" err="1">
                <a:ea typeface="Gulim" pitchFamily="34" charset="-127"/>
              </a:rPr>
              <a:t>reconfinement</a:t>
            </a:r>
            <a:r>
              <a:rPr lang="en-US" altLang="ko-KR" sz="2400" dirty="0">
                <a:ea typeface="Gulim" pitchFamily="34" charset="-127"/>
              </a:rPr>
              <a:t> below </a:t>
            </a:r>
            <a:r>
              <a:rPr lang="en-US" altLang="ko-KR" sz="2400" b="1" dirty="0">
                <a:ea typeface="Gulim" pitchFamily="34" charset="-127"/>
              </a:rPr>
              <a:t>T</a:t>
            </a:r>
            <a:r>
              <a:rPr lang="en-US" altLang="ko-KR" sz="2400" b="1" baseline="-25000" dirty="0">
                <a:ea typeface="Gulim" pitchFamily="34" charset="-127"/>
              </a:rPr>
              <a:t>AO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pt-BR" altLang="ko-KR" sz="2400" dirty="0">
                <a:ea typeface="Gulim" pitchFamily="34" charset="-127"/>
              </a:rPr>
              <a:t>of </a:t>
            </a:r>
            <a:r>
              <a:rPr lang="pt-BR" altLang="ko-KR" sz="2400" dirty="0" smtClean="0">
                <a:ea typeface="Gulim" pitchFamily="34" charset="-127"/>
              </a:rPr>
              <a:t>tetramerisation. </a:t>
            </a:r>
            <a:r>
              <a:rPr lang="en-US" altLang="ko-KR" sz="2400" dirty="0" smtClean="0">
                <a:ea typeface="Gulim" pitchFamily="34" charset="-127"/>
              </a:rPr>
              <a:t>Enhanced </a:t>
            </a:r>
            <a:r>
              <a:rPr lang="en-US" altLang="ko-KR" sz="2400" dirty="0">
                <a:ea typeface="Gulim" pitchFamily="34" charset="-127"/>
              </a:rPr>
              <a:t>gap </a:t>
            </a:r>
            <a:r>
              <a:rPr lang="en-US" altLang="ko-KR" sz="2400" b="1" dirty="0">
                <a:latin typeface="Symbol" pitchFamily="18" charset="2"/>
                <a:ea typeface="Gulim" pitchFamily="34" charset="-127"/>
              </a:rPr>
              <a:t>D</a:t>
            </a:r>
            <a:r>
              <a:rPr lang="en-US" altLang="ko-KR" sz="2400" dirty="0">
                <a:ea typeface="Gulim" pitchFamily="34" charset="-127"/>
              </a:rPr>
              <a:t> comes from topologically </a:t>
            </a:r>
            <a:r>
              <a:rPr lang="en-US" altLang="ko-KR" sz="2400" dirty="0" smtClean="0">
                <a:ea typeface="Gulim" pitchFamily="34" charset="-127"/>
              </a:rPr>
              <a:t>coupled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l-GR" altLang="ko-KR" sz="2400" b="1" dirty="0" smtClean="0"/>
              <a:t>π</a:t>
            </a:r>
            <a:r>
              <a:rPr lang="en-US" altLang="ko-KR" sz="2400" dirty="0">
                <a:ea typeface="Gulim" pitchFamily="34" charset="-127"/>
              </a:rPr>
              <a:t>- </a:t>
            </a:r>
            <a:r>
              <a:rPr lang="en-US" altLang="ko-KR" sz="2400" dirty="0" err="1">
                <a:ea typeface="Gulim" pitchFamily="34" charset="-127"/>
              </a:rPr>
              <a:t>solitons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in both </a:t>
            </a:r>
            <a:r>
              <a:rPr lang="en-US" altLang="ko-KR" sz="2400" dirty="0">
                <a:ea typeface="Gulim" pitchFamily="34" charset="-127"/>
              </a:rPr>
              <a:t>sectors 	</a:t>
            </a:r>
            <a:r>
              <a:rPr lang="en-US" altLang="ko-KR" sz="2400" dirty="0" smtClean="0">
                <a:ea typeface="Gulim" pitchFamily="34" charset="-127"/>
              </a:rPr>
              <a:t>of </a:t>
            </a:r>
            <a:r>
              <a:rPr lang="en-US" altLang="ko-KR" sz="2400" dirty="0">
                <a:ea typeface="Gulim" pitchFamily="34" charset="-127"/>
              </a:rPr>
              <a:t>the charge and the spin. </a:t>
            </a:r>
            <a:r>
              <a:rPr lang="en-US" altLang="ko-KR" sz="2400" dirty="0" smtClean="0">
                <a:ea typeface="Gulim" pitchFamily="34" charset="-127"/>
              </a:rPr>
              <a:t>The </a:t>
            </a:r>
            <a:r>
              <a:rPr lang="en-US" altLang="ko-KR" sz="2400" dirty="0">
                <a:ea typeface="Gulim" pitchFamily="34" charset="-127"/>
              </a:rPr>
              <a:t>last is weakly localized.</a:t>
            </a:r>
            <a:r>
              <a:rPr lang="pt-BR" altLang="ko-KR" sz="2400" dirty="0">
                <a:ea typeface="Gulim" pitchFamily="34" charset="-127"/>
              </a:rPr>
              <a:t> </a:t>
            </a:r>
            <a:r>
              <a:rPr lang="pt-BR" altLang="ko-KR" sz="2400" b="1" dirty="0" smtClean="0">
                <a:ea typeface="Gulim" pitchFamily="34" charset="-127"/>
              </a:rPr>
              <a:t>What </a:t>
            </a:r>
            <a:r>
              <a:rPr lang="pt-BR" altLang="ko-KR" sz="2400" b="1" dirty="0">
                <a:ea typeface="Gulim" pitchFamily="34" charset="-127"/>
              </a:rPr>
              <a:t>does it mean ?</a:t>
            </a:r>
            <a:r>
              <a:rPr lang="pt-BR" altLang="ko-KR" sz="2400" dirty="0">
                <a:ea typeface="Gulim" pitchFamily="34" charset="-127"/>
              </a:rPr>
              <a:t> </a:t>
            </a:r>
            <a:endParaRPr lang="fr-FR" altLang="ko-KR" sz="2400" dirty="0">
              <a:ea typeface="Gulim" pitchFamily="34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60" y="3113092"/>
            <a:ext cx="4956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Ahrenius</a:t>
            </a:r>
            <a:r>
              <a:rPr lang="en-US" sz="2200" dirty="0" smtClean="0"/>
              <a:t> plots for the </a:t>
            </a:r>
            <a:r>
              <a:rPr lang="en-US" sz="2200" dirty="0" err="1" smtClean="0"/>
              <a:t>cobductivity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Inclination gives the activation energy </a:t>
            </a:r>
          </a:p>
          <a:p>
            <a:r>
              <a:rPr lang="en-US" sz="2200" dirty="0" smtClean="0"/>
              <a:t>for charge carriers</a:t>
            </a:r>
            <a:endParaRPr lang="en-US" sz="2200" dirty="0"/>
          </a:p>
        </p:txBody>
      </p:sp>
      <p:grpSp>
        <p:nvGrpSpPr>
          <p:cNvPr id="3" name="Groupe 39"/>
          <p:cNvGrpSpPr/>
          <p:nvPr/>
        </p:nvGrpSpPr>
        <p:grpSpPr>
          <a:xfrm>
            <a:off x="4067944" y="2060848"/>
            <a:ext cx="5616624" cy="864096"/>
            <a:chOff x="4139952" y="2060848"/>
            <a:chExt cx="5616624" cy="864096"/>
          </a:xfrm>
        </p:grpSpPr>
        <p:sp>
          <p:nvSpPr>
            <p:cNvPr id="37" name="Rectangle 36"/>
            <p:cNvSpPr/>
            <p:nvPr/>
          </p:nvSpPr>
          <p:spPr>
            <a:xfrm>
              <a:off x="5508104" y="2060848"/>
              <a:ext cx="1872208" cy="86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e 38"/>
            <p:cNvGrpSpPr/>
            <p:nvPr/>
          </p:nvGrpSpPr>
          <p:grpSpPr>
            <a:xfrm>
              <a:off x="4139952" y="2132682"/>
              <a:ext cx="5616624" cy="648246"/>
              <a:chOff x="4139952" y="2204864"/>
              <a:chExt cx="5616624" cy="648246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139952" y="2204864"/>
                <a:ext cx="2808312" cy="648246"/>
                <a:chOff x="125" y="1632"/>
                <a:chExt cx="2755" cy="565"/>
              </a:xfrm>
            </p:grpSpPr>
            <p:sp>
              <p:nvSpPr>
                <p:cNvPr id="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5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>
                  <a:off x="533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680"/>
                  <a:ext cx="4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528" cy="43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442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2257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2016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6948264" y="2204864"/>
                <a:ext cx="2808312" cy="648246"/>
                <a:chOff x="125" y="1632"/>
                <a:chExt cx="2755" cy="565"/>
              </a:xfrm>
            </p:grpSpPr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5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>
                  <a:off x="533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680"/>
                  <a:ext cx="4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528" cy="43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442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4"/>
                <p:cNvSpPr>
                  <a:spLocks noChangeArrowheads="1"/>
                </p:cNvSpPr>
                <p:nvPr/>
              </p:nvSpPr>
              <p:spPr bwMode="auto">
                <a:xfrm>
                  <a:off x="2257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2016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6876256" y="2636912"/>
                <a:ext cx="184503" cy="20766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36788"/>
            <a:ext cx="9144000" cy="4621212"/>
          </a:xfr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/>
              <a:t>Schematic illustrations for  effects of the </a:t>
            </a:r>
            <a:r>
              <a:rPr lang="en-US" sz="2800" dirty="0" err="1"/>
              <a:t>tetramerization</a:t>
            </a:r>
            <a:endParaRPr lang="en-US" sz="2800" dirty="0"/>
          </a:p>
          <a:p>
            <a:pPr>
              <a:buFontTx/>
              <a:buNone/>
            </a:pPr>
            <a:r>
              <a:rPr lang="en-GB" sz="2800" dirty="0" err="1"/>
              <a:t>Inequivalence</a:t>
            </a:r>
            <a:r>
              <a:rPr lang="en-GB" sz="2800" dirty="0"/>
              <a:t> of bonds  </a:t>
            </a:r>
            <a:r>
              <a:rPr lang="en-GB" sz="2800" b="1" dirty="0"/>
              <a:t>= </a:t>
            </a:r>
            <a:r>
              <a:rPr lang="en-GB" sz="2800" dirty="0"/>
              <a:t>,</a:t>
            </a:r>
            <a:r>
              <a:rPr lang="en-GB" sz="2800" b="1" dirty="0"/>
              <a:t> --</a:t>
            </a:r>
            <a:r>
              <a:rPr lang="en-GB" sz="2800" dirty="0"/>
              <a:t>   between good sites </a:t>
            </a:r>
            <a:r>
              <a:rPr lang="en-GB" sz="2800" b="1" dirty="0">
                <a:sym typeface="Wingdings 3" pitchFamily="18" charset="2"/>
              </a:rPr>
              <a:t></a:t>
            </a:r>
            <a:r>
              <a:rPr lang="en-GB" sz="2800" dirty="0">
                <a:sym typeface="Wingdings 3" pitchFamily="18" charset="2"/>
              </a:rPr>
              <a:t> </a:t>
            </a:r>
            <a:endParaRPr lang="en-GB" sz="2400" b="1" dirty="0"/>
          </a:p>
          <a:p>
            <a:pPr algn="just">
              <a:buFontTx/>
              <a:buNone/>
            </a:pPr>
            <a:r>
              <a:rPr lang="en-GB" sz="2800" dirty="0"/>
              <a:t>endorses ordering of spin singlets.</a:t>
            </a:r>
          </a:p>
          <a:p>
            <a:pPr algn="just">
              <a:buFontTx/>
              <a:buNone/>
            </a:pPr>
            <a:r>
              <a:rPr lang="en-GB" sz="2800" dirty="0"/>
              <a:t>Also it prohibits translations by one </a:t>
            </a:r>
            <a:r>
              <a:rPr lang="en-GB" sz="2800" b="1" dirty="0">
                <a:sym typeface="Wingdings 3" pitchFamily="18" charset="2"/>
              </a:rPr>
              <a:t>  </a:t>
            </a:r>
            <a:r>
              <a:rPr lang="en-GB" sz="2800" dirty="0"/>
              <a:t> distance </a:t>
            </a:r>
          </a:p>
          <a:p>
            <a:pPr algn="just">
              <a:buFontTx/>
              <a:buNone/>
            </a:pPr>
            <a:r>
              <a:rPr lang="en-GB" sz="2800" dirty="0"/>
              <a:t>which were explored by the </a:t>
            </a:r>
            <a:r>
              <a:rPr lang="en-US" sz="2800" b="1" dirty="0">
                <a:sym typeface="Symbol" pitchFamily="18" charset="2"/>
              </a:rPr>
              <a:t></a:t>
            </a:r>
            <a:r>
              <a:rPr lang="en-US" sz="2800" b="1" dirty="0"/>
              <a:t>=</a:t>
            </a:r>
            <a:r>
              <a:rPr lang="el-GR" sz="2800" b="1" dirty="0"/>
              <a:t>π</a:t>
            </a:r>
            <a:r>
              <a:rPr lang="en-US" sz="2800" dirty="0"/>
              <a:t> soliton.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But its combination with the  defected unpaired spin 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(</a:t>
            </a:r>
            <a:r>
              <a:rPr lang="en-US" sz="2800" b="1" dirty="0">
                <a:solidFill>
                  <a:srgbClr val="990000"/>
                </a:solidFill>
                <a:sym typeface="Symbol" pitchFamily="18" charset="2"/>
              </a:rPr>
              <a:t></a:t>
            </a:r>
            <a:r>
              <a:rPr lang="en-US" sz="2800" b="1" dirty="0">
                <a:solidFill>
                  <a:srgbClr val="990000"/>
                </a:solidFill>
              </a:rPr>
              <a:t>θ=π</a:t>
            </a:r>
            <a:r>
              <a:rPr lang="en-US" sz="2800" dirty="0">
                <a:solidFill>
                  <a:srgbClr val="990000"/>
                </a:solidFill>
              </a:rPr>
              <a:t> soliton which shifts the sequence of singlets) 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is still allowed as the  </a:t>
            </a:r>
            <a:r>
              <a:rPr lang="en-US" sz="2800" dirty="0" err="1">
                <a:solidFill>
                  <a:srgbClr val="990000"/>
                </a:solidFill>
              </a:rPr>
              <a:t>selfmapping</a:t>
            </a:r>
            <a:r>
              <a:rPr lang="en-US" sz="2800" dirty="0">
                <a:solidFill>
                  <a:srgbClr val="990000"/>
                </a:solidFill>
              </a:rPr>
              <a:t> – </a:t>
            </a:r>
          </a:p>
          <a:p>
            <a:pPr algn="just">
              <a:buFontTx/>
              <a:buNone/>
            </a:pPr>
            <a:r>
              <a:rPr lang="en-US" sz="2800" dirty="0" err="1">
                <a:solidFill>
                  <a:srgbClr val="990000"/>
                </a:solidFill>
              </a:rPr>
              <a:t>connction</a:t>
            </a:r>
            <a:r>
              <a:rPr lang="en-US" sz="2800" dirty="0">
                <a:solidFill>
                  <a:srgbClr val="990000"/>
                </a:solidFill>
              </a:rPr>
              <a:t> of equivalent ground states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620713"/>
            <a:ext cx="65516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05038"/>
            <a:ext cx="7086600" cy="462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>
                <a:solidFill>
                  <a:srgbClr val="CC3300"/>
                </a:solidFill>
                <a:ea typeface="굴림" charset="-127"/>
              </a:rPr>
              <a:t>		 </a:t>
            </a:r>
            <a:r>
              <a:rPr lang="en-US" altLang="ko-KR" sz="2200">
                <a:solidFill>
                  <a:srgbClr val="CC3300"/>
                </a:solidFill>
                <a:ea typeface="굴림" charset="-127"/>
              </a:rPr>
              <a:t>Major effects of the small  V - term :</a:t>
            </a:r>
            <a:r>
              <a:rPr lang="en-US" altLang="ko-KR" sz="2200">
                <a:ea typeface="굴림" charset="-127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Opens spin gap 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</a:rPr>
              <a:t>2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l-GR" altLang="ko-KR" sz="2200" b="1" baseline="-25000">
                <a:solidFill>
                  <a:schemeClr val="accent2"/>
                </a:solidFill>
                <a:sym typeface="Symbol" pitchFamily="18" charset="2"/>
              </a:rPr>
              <a:t>σ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altLang="ko-KR" sz="2200">
                <a:solidFill>
                  <a:schemeClr val="accent2"/>
                </a:solidFill>
                <a:ea typeface="굴림" charset="-127"/>
              </a:rPr>
              <a:t>	triplet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pair</a:t>
            </a:r>
            <a:r>
              <a:rPr lang="pt-BR" altLang="ko-KR" sz="2200">
                <a:solidFill>
                  <a:schemeClr val="accent2"/>
                </a:solidFill>
                <a:ea typeface="굴림" charset="-127"/>
              </a:rPr>
              <a:t>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of 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l-GR" altLang="ko-KR" sz="2200" b="1">
                <a:solidFill>
                  <a:schemeClr val="accent2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600" b="1">
                <a:solidFill>
                  <a:schemeClr val="accent2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 solitons at </a:t>
            </a:r>
            <a:r>
              <a:rPr lang="en-GB" altLang="ko-KR" sz="26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GB" altLang="ko-KR" sz="2200" i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cnst</a:t>
            </a:r>
            <a:r>
              <a:rPr lang="en-GB" altLang="ko-KR" sz="220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Prohibits </a:t>
            </a:r>
            <a:r>
              <a:rPr lang="en-US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0066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 solitons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	now bound in pairs by spin strings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200">
                <a:solidFill>
                  <a:srgbClr val="993300"/>
                </a:solidFill>
                <a:ea typeface="굴림" charset="-127"/>
              </a:rPr>
              <a:t>Allows for combined spin-charge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rgbClr val="993300"/>
                </a:solidFill>
                <a:ea typeface="굴림" charset="-127"/>
              </a:rPr>
              <a:t>	topologically bound solitons: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{</a:t>
            </a:r>
            <a:r>
              <a:rPr lang="en-US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9933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, </a:t>
            </a:r>
            <a:r>
              <a:rPr lang="el-GR" altLang="ko-KR" sz="2200" b="1">
                <a:solidFill>
                  <a:srgbClr val="9933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200" b="1">
                <a:solidFill>
                  <a:srgbClr val="9933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} </a:t>
            </a:r>
            <a:r>
              <a:rPr lang="pt-BR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–</a:t>
            </a:r>
            <a:r>
              <a:rPr lang="pt-BR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leaves the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V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term invariant</a:t>
            </a:r>
            <a:r>
              <a:rPr lang="en-US" altLang="ko-KR" sz="2200">
                <a:ea typeface="굴림" charset="-127"/>
              </a:rPr>
              <a:t/>
            </a:r>
            <a:br>
              <a:rPr lang="en-US" altLang="ko-KR" sz="2200">
                <a:ea typeface="굴림" charset="-127"/>
              </a:rPr>
            </a:br>
            <a:endParaRPr lang="en-US" altLang="ko-KR" sz="2200"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Quantum numbers of the compound particle --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charge </a:t>
            </a:r>
            <a:r>
              <a:rPr lang="en-US" altLang="ko-KR" sz="2200" b="1">
                <a:ea typeface="굴림" charset="-127"/>
              </a:rPr>
              <a:t>e </a:t>
            </a:r>
            <a:r>
              <a:rPr lang="en-US" altLang="ko-KR" sz="2200">
                <a:ea typeface="굴림" charset="-127"/>
              </a:rPr>
              <a:t>, spin </a:t>
            </a:r>
            <a:r>
              <a:rPr lang="en-US" altLang="ko-KR" sz="2200" b="1">
                <a:ea typeface="굴림" charset="-127"/>
              </a:rPr>
              <a:t>½</a:t>
            </a:r>
            <a:r>
              <a:rPr lang="en-US" altLang="ko-KR" sz="2200">
                <a:ea typeface="굴림" charset="-127"/>
              </a:rPr>
              <a:t> but differently localized: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	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</a:rPr>
              <a:t>charge 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</a:rPr>
              <a:t>e 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</a:rPr>
              <a:t>, </a:t>
            </a:r>
            <a:r>
              <a:rPr lang="en-US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99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  <a:sym typeface="Symbol" pitchFamily="18" charset="2"/>
              </a:rPr>
              <a:t>sharply within 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ħ</a:t>
            </a:r>
            <a:r>
              <a:rPr lang="en-GB" altLang="ko-KR" sz="2200" b="1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v</a:t>
            </a:r>
            <a:r>
              <a:rPr lang="en-GB" altLang="ko-KR" sz="2200" b="1" baseline="-25000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F</a:t>
            </a:r>
            <a:r>
              <a:rPr lang="en-GB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/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n-US" altLang="ko-KR" sz="2200" b="1" baseline="-25000">
                <a:solidFill>
                  <a:srgbClr val="99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r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	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</a:rPr>
              <a:t>spin    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</a:rPr>
              <a:t>½ 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</a:rPr>
              <a:t>, </a:t>
            </a:r>
            <a:r>
              <a:rPr lang="en-US" altLang="ko-KR" sz="26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l-GR" altLang="ko-KR" sz="2600" b="1">
                <a:solidFill>
                  <a:srgbClr val="CC0000"/>
                </a:solidFill>
                <a:sym typeface="Symbol" pitchFamily="18" charset="2"/>
              </a:rPr>
              <a:t>θ</a:t>
            </a:r>
            <a:r>
              <a:rPr lang="en-US" altLang="ko-KR" sz="26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CC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 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  <a:sym typeface="Symbol" pitchFamily="18" charset="2"/>
              </a:rPr>
              <a:t>loosely within 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ħ</a:t>
            </a:r>
            <a:r>
              <a:rPr lang="en-GB" altLang="ko-KR" sz="2200" b="1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v</a:t>
            </a:r>
            <a:r>
              <a:rPr lang="en-GB" altLang="ko-KR" sz="2200" b="1" baseline="-25000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F</a:t>
            </a:r>
            <a:r>
              <a:rPr lang="en-GB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/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l-GR" altLang="ko-KR" sz="2200" b="1" baseline="-25000">
                <a:solidFill>
                  <a:srgbClr val="CC0000"/>
                </a:solidFill>
                <a:sym typeface="Symbol" pitchFamily="18" charset="2"/>
              </a:rPr>
              <a:t>σ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308850" y="2133600"/>
            <a:ext cx="1547813" cy="4505325"/>
            <a:chOff x="2789" y="1570"/>
            <a:chExt cx="1152" cy="2640"/>
          </a:xfrm>
        </p:grpSpPr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3243" y="2387"/>
              <a:ext cx="192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altLang="ko-KR" sz="1600">
                  <a:ea typeface="굴림" charset="-127"/>
                </a:rPr>
                <a:t>c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h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a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r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g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e</a:t>
              </a:r>
            </a:p>
          </p:txBody>
        </p:sp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2789" y="1570"/>
              <a:ext cx="1152" cy="2640"/>
              <a:chOff x="4468" y="890"/>
              <a:chExt cx="1152" cy="2640"/>
            </a:xfrm>
          </p:grpSpPr>
          <p:sp>
            <p:nvSpPr>
              <p:cNvPr id="13319" name="Oval 6"/>
              <p:cNvSpPr>
                <a:spLocks noChangeArrowheads="1"/>
              </p:cNvSpPr>
              <p:nvPr/>
            </p:nvSpPr>
            <p:spPr bwMode="auto">
              <a:xfrm>
                <a:off x="4468" y="890"/>
                <a:ext cx="1152" cy="2640"/>
              </a:xfrm>
              <a:prstGeom prst="ellipse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altLang="ko-KR" sz="1600">
                  <a:ea typeface="굴림" charset="-127"/>
                </a:endParaRPr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944" y="1010"/>
                <a:ext cx="221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ko-KR" sz="1600">
                    <a:ea typeface="굴림" charset="-127"/>
                  </a:rPr>
                  <a:t>s</a:t>
                </a:r>
              </a:p>
              <a:p>
                <a:r>
                  <a:rPr lang="pt-BR" altLang="ko-KR" sz="1600">
                    <a:ea typeface="굴림" charset="-127"/>
                  </a:rPr>
                  <a:t>p</a:t>
                </a:r>
              </a:p>
              <a:p>
                <a:r>
                  <a:rPr lang="pt-BR" altLang="ko-KR" sz="1600">
                    <a:ea typeface="굴림" charset="-127"/>
                  </a:rPr>
                  <a:t>I</a:t>
                </a:r>
              </a:p>
              <a:p>
                <a:r>
                  <a:rPr lang="pt-BR" altLang="ko-KR" sz="1600">
                    <a:ea typeface="굴림" charset="-127"/>
                  </a:rPr>
                  <a:t>n</a:t>
                </a:r>
                <a:endParaRPr lang="en-US" altLang="ko-KR" sz="1600">
                  <a:ea typeface="굴림" charset="-127"/>
                </a:endParaRPr>
              </a:p>
            </p:txBody>
          </p:sp>
          <p:sp>
            <p:nvSpPr>
              <p:cNvPr id="13321" name="Text Box 8"/>
              <p:cNvSpPr txBox="1">
                <a:spLocks noChangeArrowheads="1"/>
              </p:cNvSpPr>
              <p:nvPr/>
            </p:nvSpPr>
            <p:spPr bwMode="auto">
              <a:xfrm>
                <a:off x="4944" y="2736"/>
                <a:ext cx="221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ko-KR" sz="1600">
                    <a:ea typeface="굴림" charset="-127"/>
                  </a:rPr>
                  <a:t>s</a:t>
                </a:r>
              </a:p>
              <a:p>
                <a:r>
                  <a:rPr lang="pt-BR" altLang="ko-KR" sz="1600">
                    <a:ea typeface="굴림" charset="-127"/>
                  </a:rPr>
                  <a:t>p</a:t>
                </a:r>
              </a:p>
              <a:p>
                <a:r>
                  <a:rPr lang="pt-BR" altLang="ko-KR" sz="1600">
                    <a:ea typeface="굴림" charset="-127"/>
                  </a:rPr>
                  <a:t>I</a:t>
                </a:r>
              </a:p>
              <a:p>
                <a:r>
                  <a:rPr lang="pt-BR" altLang="ko-KR" sz="1600">
                    <a:ea typeface="굴림" charset="-127"/>
                  </a:rPr>
                  <a:t>n</a:t>
                </a:r>
                <a:endParaRPr lang="en-US" altLang="ko-KR" sz="1600">
                  <a:ea typeface="굴림" charset="-127"/>
                </a:endParaRPr>
              </a:p>
            </p:txBody>
          </p:sp>
        </p:grpSp>
      </p:grp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>
                <a:ea typeface="굴림" charset="-127"/>
              </a:rPr>
              <a:t>Further symmetry lifting of lattice tetramerization or of spin-Peierls order</a:t>
            </a:r>
            <a:br>
              <a:rPr lang="en-US" altLang="ko-KR" sz="2200">
                <a:ea typeface="굴림" charset="-127"/>
              </a:rPr>
            </a:br>
            <a:r>
              <a:rPr lang="en-US" altLang="ko-KR" sz="2200">
                <a:ea typeface="굴림" charset="-127"/>
              </a:rPr>
              <a:t>mixes charge and spin: additional energy </a:t>
            </a:r>
            <a:br>
              <a:rPr lang="en-US" altLang="ko-KR" sz="2200">
                <a:ea typeface="굴림" charset="-127"/>
              </a:rPr>
            </a:b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Vcos 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</a:rPr>
              <a:t>(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-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)cos 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    </a:t>
            </a:r>
            <a:r>
              <a:rPr lang="en-US" altLang="ko-KR" sz="2200">
                <a:ea typeface="굴림" charset="-127"/>
                <a:sym typeface="Symbol" pitchFamily="18" charset="2"/>
              </a:rPr>
              <a:t>- on top of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 ~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Ucos 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</a:rPr>
              <a:t>(2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-2</a:t>
            </a:r>
            <a:r>
              <a:rPr lang="el-GR" altLang="ko-KR" sz="2200" b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α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)</a:t>
            </a:r>
            <a:r>
              <a:rPr lang="en-US" altLang="ko-KR" sz="2200">
                <a:solidFill>
                  <a:srgbClr val="006600"/>
                </a:solidFill>
                <a:ea typeface="굴림" charset="-127"/>
                <a:sym typeface="Symbol" pitchFamily="18" charset="2"/>
              </a:rPr>
              <a:t/>
            </a:r>
            <a:br>
              <a:rPr lang="en-US" altLang="ko-KR" sz="2200">
                <a:solidFill>
                  <a:srgbClr val="006600"/>
                </a:solidFill>
                <a:ea typeface="굴림" charset="-127"/>
                <a:sym typeface="Symbol" pitchFamily="18" charset="2"/>
              </a:rPr>
            </a:br>
            <a:r>
              <a:rPr lang="en-GB" altLang="ko-KR" sz="2200" b="1">
                <a:latin typeface="Symbol" pitchFamily="18" charset="2"/>
                <a:ea typeface="굴림" charset="-127"/>
                <a:sym typeface="Symbol" pitchFamily="18" charset="2"/>
              </a:rPr>
              <a:t></a:t>
            </a:r>
            <a:r>
              <a:rPr lang="en-US" altLang="ko-KR" sz="2200">
                <a:latin typeface="Symbol" pitchFamily="18" charset="2"/>
                <a:ea typeface="굴림" charset="-127"/>
              </a:rPr>
              <a:t> </a:t>
            </a:r>
            <a:r>
              <a:rPr lang="en-US" altLang="ko-KR" sz="2200">
                <a:ea typeface="굴림" charset="-127"/>
              </a:rPr>
              <a:t>and</a:t>
            </a:r>
            <a:r>
              <a:rPr lang="en-US" altLang="ko-KR" sz="2200">
                <a:latin typeface="Symbol" pitchFamily="18" charset="2"/>
                <a:ea typeface="굴림" charset="-127"/>
              </a:rPr>
              <a:t> </a:t>
            </a:r>
            <a:r>
              <a:rPr lang="el-GR" altLang="ko-KR" sz="2200" b="1">
                <a:sym typeface="Symbol" pitchFamily="18" charset="2"/>
              </a:rPr>
              <a:t>θ</a:t>
            </a:r>
            <a:r>
              <a:rPr lang="en-US" altLang="ko-KR" sz="2200">
                <a:ea typeface="굴림" charset="-127"/>
                <a:sym typeface="Symbol" pitchFamily="18" charset="2"/>
              </a:rPr>
              <a:t> -- chiral phases counting the charge and  the spin</a:t>
            </a:r>
            <a:r>
              <a:rPr lang="en-US" altLang="ko-KR" sz="2200" i="1">
                <a:ea typeface="굴림" charset="-127"/>
                <a:sym typeface="Symbol" pitchFamily="18" charset="2"/>
              </a:rPr>
              <a:t/>
            </a:r>
            <a:br>
              <a:rPr lang="en-US" altLang="ko-KR" sz="2200" i="1">
                <a:ea typeface="굴림" charset="-127"/>
                <a:sym typeface="Symbol" pitchFamily="18" charset="2"/>
              </a:rPr>
            </a:br>
            <a:r>
              <a:rPr lang="en-US" altLang="ko-KR" sz="2200" i="1">
                <a:ea typeface="굴림" charset="-127"/>
                <a:sym typeface="Symbol" pitchFamily="18" charset="2"/>
              </a:rPr>
              <a:t> </a:t>
            </a:r>
            <a:r>
              <a:rPr lang="en-GB" altLang="ko-KR" sz="2200" b="1">
                <a:ea typeface="굴림" charset="-127"/>
                <a:sym typeface="Symbol" pitchFamily="18" charset="2"/>
              </a:rPr>
              <a:t></a:t>
            </a:r>
            <a:r>
              <a:rPr lang="en-US" altLang="ko-KR" sz="2200" b="1" i="1"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ea typeface="굴림" charset="-127"/>
                <a:sym typeface="Symbol" pitchFamily="18" charset="2"/>
              </a:rPr>
              <a:t>′/ </a:t>
            </a:r>
            <a:r>
              <a:rPr lang="el-GR" altLang="ko-KR" sz="2200" b="1">
                <a:sym typeface="MT Extra" pitchFamily="18" charset="2"/>
              </a:rPr>
              <a:t>π</a:t>
            </a:r>
            <a:r>
              <a:rPr lang="pt-BR" altLang="ko-KR" sz="2200">
                <a:ea typeface="굴림" charset="-127"/>
                <a:sym typeface="MT Extra" pitchFamily="18" charset="2"/>
              </a:rPr>
              <a:t> and </a:t>
            </a:r>
            <a:r>
              <a:rPr lang="el-GR" altLang="ko-KR" sz="2200" b="1">
                <a:sym typeface="Symbol" pitchFamily="18" charset="2"/>
              </a:rPr>
              <a:t>θ</a:t>
            </a:r>
            <a:r>
              <a:rPr lang="en-US" altLang="ko-KR" sz="2200" b="1">
                <a:ea typeface="굴림" charset="-127"/>
                <a:sym typeface="Symbol" pitchFamily="18" charset="2"/>
              </a:rPr>
              <a:t>′/ </a:t>
            </a:r>
            <a:r>
              <a:rPr lang="el-GR" altLang="ko-KR" sz="2200" b="1">
                <a:sym typeface="MT Extra" pitchFamily="18" charset="2"/>
              </a:rPr>
              <a:t>π</a:t>
            </a:r>
            <a:r>
              <a:rPr lang="pt-BR" altLang="ko-KR" sz="2200">
                <a:ea typeface="굴림" charset="-127"/>
                <a:sym typeface="MT Extra" pitchFamily="18" charset="2"/>
              </a:rPr>
              <a:t> </a:t>
            </a:r>
            <a:r>
              <a:rPr lang="en-US" altLang="ko-KR" sz="2200">
                <a:ea typeface="굴림" charset="-127"/>
                <a:sym typeface="MT Extra" pitchFamily="18" charset="2"/>
              </a:rPr>
              <a:t>=</a:t>
            </a:r>
            <a:r>
              <a:rPr lang="pt-BR" altLang="ko-KR" sz="2200">
                <a:ea typeface="굴림" charset="-127"/>
                <a:sym typeface="MT Extra" pitchFamily="18" charset="2"/>
              </a:rPr>
              <a:t> </a:t>
            </a:r>
            <a:r>
              <a:rPr lang="en-US" altLang="ko-KR" sz="2200">
                <a:ea typeface="굴림" charset="-127"/>
                <a:sym typeface="MT Extra" pitchFamily="18" charset="2"/>
              </a:rPr>
              <a:t>smooth charge and spin densities</a:t>
            </a:r>
            <a:r>
              <a:rPr lang="en-US" altLang="ko-KR" sz="2200">
                <a:ea typeface="굴림" charset="-127"/>
                <a:sym typeface="Symbol" pitchFamily="18" charset="2"/>
              </a:rPr>
              <a:t> </a:t>
            </a:r>
            <a:br>
              <a:rPr lang="en-US" altLang="ko-KR" sz="2200">
                <a:ea typeface="굴림" charset="-127"/>
                <a:sym typeface="Symbol" pitchFamily="18" charset="2"/>
              </a:rPr>
            </a:br>
            <a:r>
              <a:rPr lang="en-US" altLang="ko-KR" sz="2200">
                <a:ea typeface="굴림" charset="-127"/>
                <a:sym typeface="Symbol" pitchFamily="18" charset="2"/>
              </a:rPr>
              <a:t> 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cos 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ea typeface="굴림" charset="-127"/>
                <a:sym typeface="Symbol" pitchFamily="18" charset="2"/>
              </a:rPr>
              <a:t>sign instructs the CDW to make spin singlets over sorter bonds</a:t>
            </a:r>
            <a:endParaRPr lang="fr-FR" altLang="ko-KR" sz="2200">
              <a:ea typeface="굴림" charset="-127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22263" y="44450"/>
            <a:ext cx="7138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Incommensurate CDWs in quasi 1D conductors.</a:t>
            </a:r>
          </a:p>
          <a:p>
            <a:r>
              <a:rPr lang="en-US" sz="2000" dirty="0" err="1"/>
              <a:t>Subgap</a:t>
            </a:r>
            <a:r>
              <a:rPr lang="en-US" sz="2000" dirty="0"/>
              <a:t> transitions due to non-adiabatic quantum fluctuations;</a:t>
            </a:r>
          </a:p>
          <a:p>
            <a:r>
              <a:rPr lang="en-US" sz="2000" dirty="0"/>
              <a:t>Related </a:t>
            </a:r>
            <a:r>
              <a:rPr lang="en-US" sz="2000" dirty="0" err="1"/>
              <a:t>pseudogap</a:t>
            </a:r>
            <a:r>
              <a:rPr lang="en-US" dirty="0"/>
              <a:t> (</a:t>
            </a:r>
            <a:r>
              <a:rPr lang="en-US" i="1" dirty="0"/>
              <a:t>cf. </a:t>
            </a:r>
            <a:r>
              <a:rPr lang="en-US" i="1" dirty="0" err="1"/>
              <a:t>cuprates</a:t>
            </a:r>
            <a:r>
              <a:rPr lang="en-US" dirty="0"/>
              <a:t>).</a:t>
            </a:r>
            <a:endParaRPr lang="en-US" sz="2000" dirty="0"/>
          </a:p>
          <a:p>
            <a:r>
              <a:rPr lang="en-US" sz="2000" dirty="0"/>
              <a:t>Already a long standing problem in optics :</a:t>
            </a:r>
            <a:endParaRPr lang="fr-FR" sz="2000" dirty="0"/>
          </a:p>
        </p:txBody>
      </p:sp>
      <p:sp>
        <p:nvSpPr>
          <p:cNvPr id="165892" name="AutoShape 4"/>
          <p:cNvSpPr>
            <a:spLocks noChangeAspect="1" noChangeArrowheads="1" noTextEdit="1"/>
          </p:cNvSpPr>
          <p:nvPr/>
        </p:nvSpPr>
        <p:spPr bwMode="auto">
          <a:xfrm>
            <a:off x="2411413" y="1268413"/>
            <a:ext cx="381635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063" y="1276350"/>
            <a:ext cx="2571750" cy="4305300"/>
          </a:xfrm>
          <a:prstGeom prst="rect">
            <a:avLst/>
          </a:prstGeom>
          <a:noFill/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19113" y="1558925"/>
            <a:ext cx="39901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Figure – </a:t>
            </a:r>
            <a:r>
              <a:rPr lang="en-US" sz="2000" dirty="0" err="1"/>
              <a:t>DiGiorgi</a:t>
            </a:r>
            <a:r>
              <a:rPr lang="en-US" sz="2000" dirty="0"/>
              <a:t> group, ETH</a:t>
            </a:r>
          </a:p>
          <a:p>
            <a:r>
              <a:rPr lang="en-US" sz="2000" dirty="0"/>
              <a:t>Optical absorption in Blue Bronze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Expected </a:t>
            </a:r>
            <a:r>
              <a:rPr lang="en-US" sz="2000" dirty="0">
                <a:solidFill>
                  <a:schemeClr val="accent2"/>
                </a:solidFill>
              </a:rPr>
              <a:t>edge singularity: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V="1">
            <a:off x="3707904" y="2708275"/>
            <a:ext cx="2808784" cy="64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1187450" y="3908425"/>
            <a:ext cx="3881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Subgap tail persistent at low T.</a:t>
            </a:r>
          </a:p>
          <a:p>
            <a:r>
              <a:rPr lang="en-US" sz="2000"/>
              <a:t>Quantum processes - </a:t>
            </a:r>
          </a:p>
          <a:p>
            <a:r>
              <a:rPr lang="en-US" sz="2000"/>
              <a:t>presence of excitations below 2</a:t>
            </a:r>
            <a:r>
              <a:rPr lang="en-US" sz="2000">
                <a:cs typeface="Arial" charset="0"/>
              </a:rPr>
              <a:t>∆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>
            <a:off x="4427538" y="4365625"/>
            <a:ext cx="18732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779912" y="1628799"/>
            <a:ext cx="2736304" cy="100875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476375" y="5143500"/>
          <a:ext cx="4016375" cy="1108075"/>
        </p:xfrm>
        <a:graphic>
          <a:graphicData uri="http://schemas.openxmlformats.org/presentationml/2006/ole">
            <p:oleObj spid="_x0000_s223234" name="Équation" r:id="rId4" imgW="1841400" imgH="507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idx="1"/>
          </p:nvPr>
        </p:nvSpPr>
        <p:spPr>
          <a:xfrm>
            <a:off x="179388" y="2924175"/>
            <a:ext cx="8785225" cy="3743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1000" dirty="0" smtClean="0">
                <a:ea typeface="굴림" charset="-127"/>
              </a:rPr>
              <a:t>   </a:t>
            </a:r>
            <a:r>
              <a:rPr lang="en-US" altLang="ko-KR" sz="2400" dirty="0" smtClean="0">
                <a:ea typeface="굴림" charset="-127"/>
              </a:rPr>
              <a:t>Various scenarios 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ea typeface="굴림" charset="-127"/>
              </a:rPr>
              <a:t>Compensation by the gapless mode	</a:t>
            </a:r>
            <a:r>
              <a:rPr lang="en-US" altLang="ko-KR" sz="2400" i="1" dirty="0" err="1" smtClean="0">
                <a:solidFill>
                  <a:schemeClr val="accent2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chemeClr val="accent2"/>
                </a:solidFill>
                <a:ea typeface="굴림" charset="-127"/>
              </a:rPr>
              <a:t> 1980, 2000's</a:t>
            </a:r>
            <a:endParaRPr lang="en-US" altLang="ko-KR" sz="2400" dirty="0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hlink"/>
                </a:solidFill>
                <a:ea typeface="굴림" charset="-127"/>
              </a:rPr>
              <a:t>Aggregation into domain walls versus their melting by thermal </a:t>
            </a:r>
            <a:r>
              <a:rPr lang="en-US" altLang="ko-KR" sz="2400" dirty="0" err="1" smtClean="0">
                <a:solidFill>
                  <a:schemeClr val="hlink"/>
                </a:solidFill>
                <a:ea typeface="굴림" charset="-127"/>
              </a:rPr>
              <a:t>deconfinement</a:t>
            </a:r>
            <a:r>
              <a:rPr lang="en-US" altLang="ko-KR" sz="2400" dirty="0" smtClean="0">
                <a:solidFill>
                  <a:schemeClr val="hlink"/>
                </a:solidFill>
                <a:ea typeface="굴림" charset="-127"/>
              </a:rPr>
              <a:t> or long rage Coulomb forces</a:t>
            </a:r>
            <a:endParaRPr lang="en-US" altLang="ko-KR" sz="2400" i="1" dirty="0" smtClean="0">
              <a:solidFill>
                <a:schemeClr val="hlink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	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&amp; 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T.Bohr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1983, S. 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Teber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2001</a:t>
            </a:r>
            <a:endParaRPr lang="en-US" altLang="ko-KR" sz="2400" dirty="0" smtClean="0">
              <a:solidFill>
                <a:schemeClr val="hlink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3300"/>
                </a:solidFill>
                <a:ea typeface="굴림" charset="-127"/>
              </a:rPr>
              <a:t>Coupling to structural defects in polymers.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Binding to kink-</a:t>
            </a:r>
            <a:r>
              <a:rPr lang="en-US" altLang="ko-KR" sz="2400" dirty="0" err="1" smtClean="0">
                <a:solidFill>
                  <a:srgbClr val="990000"/>
                </a:solidFill>
                <a:ea typeface="굴림" charset="-127"/>
              </a:rPr>
              <a:t>antikink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 pairs,  origin of </a:t>
            </a:r>
            <a:r>
              <a:rPr lang="en-US" altLang="ko-KR" sz="2400" dirty="0" err="1" smtClean="0">
                <a:solidFill>
                  <a:srgbClr val="990000"/>
                </a:solidFill>
                <a:ea typeface="굴림" charset="-127"/>
              </a:rPr>
              <a:t>bipolarons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	</a:t>
            </a:r>
            <a:r>
              <a:rPr lang="en-US" altLang="ko-KR" sz="2400" i="1" dirty="0" err="1" smtClean="0">
                <a:solidFill>
                  <a:srgbClr val="990000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 &amp; </a:t>
            </a:r>
            <a:r>
              <a:rPr lang="en-US" altLang="ko-KR" sz="2400" i="1" dirty="0" err="1" smtClean="0">
                <a:solidFill>
                  <a:srgbClr val="990000"/>
                </a:solidFill>
                <a:ea typeface="굴림" charset="-127"/>
              </a:rPr>
              <a:t>N.Kirova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,</a:t>
            </a: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 1981- 90’s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C3300"/>
                </a:solidFill>
                <a:ea typeface="굴림" charset="-127"/>
              </a:rPr>
              <a:t>Topological binding to gapless degrees of freedom</a:t>
            </a:r>
            <a:endParaRPr lang="en-US" altLang="ko-KR" sz="2400" i="1" dirty="0" smtClean="0">
              <a:solidFill>
                <a:srgbClr val="CC3300"/>
              </a:solidFill>
              <a:ea typeface="굴림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Can the solitons cross the boarder to the higher D world ?</a:t>
            </a: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/>
            </a:r>
            <a:br>
              <a:rPr lang="en-US" altLang="ko-KR" sz="2400" i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>Are  they allowed to bring their anomalies like </a:t>
            </a:r>
            <a:br>
              <a:rPr lang="en-US" altLang="ko-KR" sz="2400" i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>spin-charge separation or mid-gap states?</a:t>
            </a:r>
            <a:r>
              <a:rPr lang="en-US" altLang="ko-KR" sz="2400" b="1">
                <a:solidFill>
                  <a:srgbClr val="CC0000"/>
                </a:solidFill>
                <a:ea typeface="굴림" charset="-127"/>
              </a:rPr>
              <a:t/>
            </a:r>
            <a:br>
              <a:rPr lang="en-US" altLang="ko-KR" sz="2400" b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b="1">
                <a:solidFill>
                  <a:schemeClr val="tx2"/>
                </a:solidFill>
                <a:ea typeface="굴림" charset="-127"/>
              </a:rPr>
              <a:t>Password : </a:t>
            </a:r>
            <a:r>
              <a:rPr lang="en-US" altLang="ko-KR" sz="2400" b="1" i="1">
                <a:solidFill>
                  <a:schemeClr val="tx2"/>
                </a:solidFill>
                <a:ea typeface="굴림" charset="-127"/>
              </a:rPr>
              <a:t>confinement.</a:t>
            </a:r>
            <a:r>
              <a:rPr lang="en-US" altLang="ko-KR" sz="2400">
                <a:solidFill>
                  <a:schemeClr val="tx2"/>
                </a:solidFill>
                <a:ea typeface="굴림" charset="-127"/>
              </a:rPr>
              <a:t/>
            </a:r>
            <a:br>
              <a:rPr lang="en-US" altLang="ko-KR" sz="2400">
                <a:solidFill>
                  <a:schemeClr val="tx2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As topological objects connecting  degenerate vacuums,</a:t>
            </a:r>
            <a:br>
              <a:rPr lang="en-US" altLang="ko-KR" sz="2400">
                <a:solidFill>
                  <a:srgbClr val="99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solitons acquire an infinite energy unless they </a:t>
            </a:r>
            <a:br>
              <a:rPr lang="en-US" altLang="ko-KR" sz="2400">
                <a:solidFill>
                  <a:srgbClr val="99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reduce or compensate their topological charges.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44624"/>
            <a:ext cx="87661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800000"/>
                </a:solidFill>
                <a:ea typeface="굴림" charset="-127"/>
              </a:rPr>
              <a:t>Solitons in perspective of quasi-1D electronic systems</a:t>
            </a:r>
            <a:endParaRPr lang="en-US" altLang="ko-KR" sz="2000" dirty="0" smtClean="0">
              <a:solidFill>
                <a:srgbClr val="800000"/>
              </a:solidFill>
              <a:ea typeface="굴림" charset="-127"/>
            </a:endParaRPr>
          </a:p>
          <a:p>
            <a:endParaRPr lang="en-US" altLang="ko-KR" sz="700" dirty="0" smtClean="0">
              <a:solidFill>
                <a:srgbClr val="002060"/>
              </a:solidFill>
              <a:ea typeface="굴림" charset="-127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Self-localized excitations exploring </a:t>
            </a:r>
            <a:r>
              <a:rPr lang="en-US" altLang="ko-KR" sz="2000" dirty="0" err="1" smtClean="0">
                <a:solidFill>
                  <a:srgbClr val="002060"/>
                </a:solidFill>
                <a:ea typeface="굴림" charset="-127"/>
              </a:rPr>
              <a:t>degeneracies</a:t>
            </a: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 of ground states </a:t>
            </a:r>
            <a:b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with  a spontaneously broken symmetry: </a:t>
            </a:r>
            <a:b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ea typeface="굴림" charset="-127"/>
              </a:rPr>
              <a:t>superconductor, CDW, SDW, charge-order Mott insulator, electronic ferroelectric</a:t>
            </a: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.</a:t>
            </a:r>
          </a:p>
          <a:p>
            <a:endParaRPr lang="en-US" altLang="ko-KR" sz="700" dirty="0" smtClean="0">
              <a:solidFill>
                <a:srgbClr val="800000"/>
              </a:solidFill>
              <a:ea typeface="굴림" charset="-127"/>
            </a:endParaRPr>
          </a:p>
          <a:p>
            <a:r>
              <a:rPr lang="en-US" altLang="ko-KR" sz="2000" dirty="0" smtClean="0">
                <a:solidFill>
                  <a:srgbClr val="800000"/>
                </a:solidFill>
                <a:ea typeface="굴림" charset="-127"/>
              </a:rPr>
              <a:t>Solitons carry  spin and/or  charge – separately, even </a:t>
            </a:r>
            <a:r>
              <a:rPr lang="en-US" altLang="ko-KR" sz="2000" dirty="0" err="1" smtClean="0">
                <a:solidFill>
                  <a:srgbClr val="800000"/>
                </a:solidFill>
                <a:ea typeface="굴림" charset="-127"/>
              </a:rPr>
              <a:t>in fractions</a:t>
            </a:r>
            <a:r>
              <a:rPr lang="en-US" altLang="ko-KR" sz="2000" dirty="0" smtClean="0">
                <a:solidFill>
                  <a:srgbClr val="800000"/>
                </a:solidFill>
                <a:ea typeface="굴림" charset="-127"/>
              </a:rPr>
              <a:t>. </a:t>
            </a:r>
            <a:br>
              <a:rPr lang="en-US" altLang="ko-KR" sz="2000" dirty="0" smtClean="0">
                <a:solidFill>
                  <a:srgbClr val="800000"/>
                </a:solidFill>
                <a:ea typeface="굴림" charset="-127"/>
              </a:rPr>
            </a:br>
            <a:endParaRPr lang="en-US" altLang="ko-KR" sz="700" dirty="0" smtClean="0">
              <a:solidFill>
                <a:srgbClr val="800000"/>
              </a:solidFill>
              <a:ea typeface="굴림" charset="-127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They bring associated spectral features  </a:t>
            </a:r>
            <a:b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(electronic mid-gap states, </a:t>
            </a:r>
            <a:r>
              <a:rPr lang="en-US" altLang="ko-KR" sz="2000" dirty="0" err="1" smtClean="0">
                <a:solidFill>
                  <a:srgbClr val="002060"/>
                </a:solidFill>
                <a:ea typeface="굴림" charset="-127"/>
              </a:rPr>
              <a:t>vibrational</a:t>
            </a: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 modes)</a:t>
            </a:r>
          </a:p>
          <a:p>
            <a:r>
              <a:rPr lang="en-US" altLang="ko-KR" sz="2000" dirty="0" smtClean="0">
                <a:solidFill>
                  <a:schemeClr val="accent2"/>
                </a:solidFill>
                <a:ea typeface="굴림" charset="-127"/>
              </a:rPr>
              <a:t>They can take over  normal electrons as charge or spin carriers.</a:t>
            </a:r>
            <a:endParaRPr lang="en-US" altLang="ko-KR" sz="2000" dirty="0" smtClean="0">
              <a:solidFill>
                <a:srgbClr val="002060"/>
              </a:solidFill>
              <a:ea typeface="굴림" charset="-127"/>
            </a:endParaRPr>
          </a:p>
          <a:p>
            <a:endParaRPr lang="en-US" altLang="ko-KR" sz="700" dirty="0" smtClean="0">
              <a:ea typeface="굴림" charset="-127"/>
            </a:endParaRPr>
          </a:p>
          <a:p>
            <a:r>
              <a:rPr lang="en-US" altLang="ko-KR" sz="2000" dirty="0" smtClean="0">
                <a:ea typeface="굴림" charset="-127"/>
              </a:rPr>
              <a:t>They give definitions of</a:t>
            </a:r>
            <a:r>
              <a:rPr lang="en-US" altLang="ko-KR" sz="2000" i="1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charset="-127"/>
              </a:rPr>
              <a:t>holons</a:t>
            </a:r>
            <a:r>
              <a:rPr lang="en-US" altLang="ko-KR" sz="2000" dirty="0" smtClean="0">
                <a:ea typeface="굴림" charset="-127"/>
              </a:rPr>
              <a:t> and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charset="-127"/>
              </a:rPr>
              <a:t>spinons</a:t>
            </a:r>
            <a:r>
              <a:rPr lang="en-US" altLang="ko-KR" sz="2000" dirty="0" smtClean="0">
                <a:ea typeface="굴림" charset="-127"/>
              </a:rPr>
              <a:t> in correlated systems.</a:t>
            </a:r>
            <a:r>
              <a:rPr lang="en-US" altLang="ko-KR" sz="2200" dirty="0">
                <a:solidFill>
                  <a:srgbClr val="002060"/>
                </a:solidFill>
                <a:ea typeface="Gulim" pitchFamily="34" charset="-127"/>
              </a:rPr>
              <a:t/>
            </a:r>
            <a:br>
              <a:rPr lang="en-US" altLang="ko-KR" sz="2200" dirty="0">
                <a:solidFill>
                  <a:srgbClr val="002060"/>
                </a:solidFill>
                <a:ea typeface="Gulim" pitchFamily="34" charset="-127"/>
              </a:rPr>
            </a:br>
            <a:r>
              <a:rPr lang="en-US" altLang="ko-KR" sz="2200" dirty="0" err="1">
                <a:solidFill>
                  <a:srgbClr val="7030A0"/>
                </a:solidFill>
                <a:ea typeface="Gulim" pitchFamily="34" charset="-127"/>
              </a:rPr>
              <a:t>Instantons</a:t>
            </a:r>
            <a:r>
              <a:rPr lang="en-US" altLang="ko-KR" sz="2200" dirty="0">
                <a:solidFill>
                  <a:srgbClr val="7030A0"/>
                </a:solidFill>
                <a:ea typeface="Gulim" pitchFamily="34" charset="-127"/>
              </a:rPr>
              <a:t> : related transient processes for creations of </a:t>
            </a:r>
            <a:r>
              <a:rPr lang="en-US" altLang="ko-KR" sz="2200" dirty="0" err="1">
                <a:solidFill>
                  <a:srgbClr val="7030A0"/>
                </a:solidFill>
                <a:ea typeface="Gulim" pitchFamily="34" charset="-127"/>
              </a:rPr>
              <a:t>solitons</a:t>
            </a:r>
            <a:r>
              <a:rPr lang="en-US" altLang="ko-KR" sz="2200" dirty="0">
                <a:solidFill>
                  <a:srgbClr val="7030A0"/>
                </a:solidFill>
                <a:ea typeface="Gulim" pitchFamily="34" charset="-127"/>
              </a:rPr>
              <a:t> or their pairs, for conversion of electrons or excitons into </a:t>
            </a:r>
            <a:r>
              <a:rPr lang="en-US" altLang="ko-KR" sz="2200" dirty="0" err="1">
                <a:solidFill>
                  <a:srgbClr val="7030A0"/>
                </a:solidFill>
                <a:ea typeface="Gulim" pitchFamily="34" charset="-127"/>
              </a:rPr>
              <a:t>solitons</a:t>
            </a:r>
            <a:endParaRPr lang="fr-FR" altLang="ko-KR" sz="2200" dirty="0">
              <a:solidFill>
                <a:srgbClr val="7030A0"/>
              </a:solidFill>
              <a:ea typeface="Gulim" pitchFamily="34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84168" y="4653136"/>
            <a:ext cx="3059832" cy="2196282"/>
            <a:chOff x="3651" y="2342"/>
            <a:chExt cx="2109" cy="2177"/>
          </a:xfrm>
        </p:grpSpPr>
        <p:pic>
          <p:nvPicPr>
            <p:cNvPr id="820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" y="2342"/>
              <a:ext cx="2109" cy="217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8201" name="Line 8"/>
            <p:cNvSpPr>
              <a:spLocks noChangeShapeType="1"/>
            </p:cNvSpPr>
            <p:nvPr/>
          </p:nvSpPr>
          <p:spPr bwMode="auto">
            <a:xfrm>
              <a:off x="4288" y="4106"/>
              <a:ext cx="693" cy="0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8636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ko-KR">
              <a:ea typeface="Gulim" pitchFamily="34" charset="-127"/>
            </a:endParaRPr>
          </a:p>
        </p:txBody>
      </p:sp>
      <p:pic>
        <p:nvPicPr>
          <p:cNvPr id="10" name="Picture 4" descr="C:\S-Files\Cdw\Dragan\sombrer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69501"/>
            <a:ext cx="2736304" cy="2143875"/>
          </a:xfrm>
          <a:prstGeom prst="rect">
            <a:avLst/>
          </a:prstGeom>
          <a:noFill/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771800" y="4725144"/>
            <a:ext cx="3240360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solidFill>
                  <a:schemeClr val="accent2"/>
                </a:solidFill>
                <a:ea typeface="Gulim" pitchFamily="34" charset="-127"/>
              </a:rPr>
              <a:t>Symmetry breaking :</a:t>
            </a:r>
          </a:p>
          <a:p>
            <a:r>
              <a:rPr lang="en-US" altLang="ko-KR" sz="2200" dirty="0">
                <a:solidFill>
                  <a:srgbClr val="990000"/>
                </a:solidFill>
                <a:ea typeface="Gulim" pitchFamily="34" charset="-127"/>
              </a:rPr>
              <a:t>degenerate equivalent </a:t>
            </a:r>
            <a:endParaRPr lang="en-US" altLang="ko-KR" sz="2200" dirty="0" smtClean="0">
              <a:solidFill>
                <a:srgbClr val="990000"/>
              </a:solidFill>
              <a:ea typeface="Gulim" pitchFamily="34" charset="-127"/>
            </a:endParaRPr>
          </a:p>
          <a:p>
            <a:r>
              <a:rPr lang="en-US" altLang="ko-KR" sz="2200" dirty="0" smtClean="0">
                <a:solidFill>
                  <a:srgbClr val="990000"/>
                </a:solidFill>
                <a:ea typeface="Gulim" pitchFamily="34" charset="-127"/>
              </a:rPr>
              <a:t>ground </a:t>
            </a:r>
            <a:r>
              <a:rPr lang="en-US" altLang="ko-KR" sz="2200" dirty="0">
                <a:solidFill>
                  <a:srgbClr val="990000"/>
                </a:solidFill>
                <a:ea typeface="Gulim" pitchFamily="34" charset="-127"/>
              </a:rPr>
              <a:t>states.</a:t>
            </a:r>
          </a:p>
          <a:p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simplest s</a:t>
            </a:r>
            <a:r>
              <a:rPr lang="en-US" altLang="ko-KR" sz="2200" dirty="0" smtClean="0">
                <a:solidFill>
                  <a:srgbClr val="CC3300"/>
                </a:solidFill>
                <a:ea typeface="Gulim" pitchFamily="34" charset="-127"/>
              </a:rPr>
              <a:t>oliton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= </a:t>
            </a:r>
            <a:endParaRPr lang="en-US" altLang="ko-KR" sz="2200" dirty="0" smtClean="0">
              <a:solidFill>
                <a:srgbClr val="CC3300"/>
              </a:solidFill>
              <a:ea typeface="Gulim" pitchFamily="34" charset="-127"/>
            </a:endParaRPr>
          </a:p>
          <a:p>
            <a:r>
              <a:rPr lang="en-US" altLang="ko-KR" sz="2200" dirty="0" smtClean="0">
                <a:solidFill>
                  <a:srgbClr val="CC3300"/>
                </a:solidFill>
                <a:ea typeface="Gulim" pitchFamily="34" charset="-127"/>
              </a:rPr>
              <a:t>kink 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between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285750" y="908720"/>
            <a:ext cx="8643938" cy="2448272"/>
            <a:chOff x="285750" y="1428750"/>
            <a:chExt cx="8643938" cy="2819400"/>
          </a:xfrm>
        </p:grpSpPr>
        <p:pic>
          <p:nvPicPr>
            <p:cNvPr id="22" name="그림 21" descr="4.jpg"/>
            <p:cNvPicPr>
              <a:picLocks noChangeAspect="1"/>
            </p:cNvPicPr>
            <p:nvPr/>
          </p:nvPicPr>
          <p:blipFill>
            <a:blip r:embed="rId3" cstate="print"/>
            <a:srcRect t="2972"/>
            <a:stretch>
              <a:fillRect/>
            </a:stretch>
          </p:blipFill>
          <p:spPr bwMode="auto">
            <a:xfrm>
              <a:off x="285750" y="1500188"/>
              <a:ext cx="8643938" cy="233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그림 24" descr="4.jpg"/>
            <p:cNvPicPr>
              <a:picLocks noChangeAspect="1"/>
            </p:cNvPicPr>
            <p:nvPr/>
          </p:nvPicPr>
          <p:blipFill>
            <a:blip r:embed="rId3" cstate="print"/>
            <a:srcRect t="32712" b="28627"/>
            <a:stretch>
              <a:fillRect/>
            </a:stretch>
          </p:blipFill>
          <p:spPr bwMode="auto">
            <a:xfrm>
              <a:off x="285750" y="2214563"/>
              <a:ext cx="864393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모서리가 둥근 직사각형 34"/>
            <p:cNvSpPr/>
            <p:nvPr/>
          </p:nvSpPr>
          <p:spPr>
            <a:xfrm>
              <a:off x="2786063" y="1428750"/>
              <a:ext cx="4000500" cy="24288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3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그룹 37"/>
            <p:cNvGrpSpPr>
              <a:grpSpLocks/>
            </p:cNvGrpSpPr>
            <p:nvPr/>
          </p:nvGrpSpPr>
          <p:grpSpPr bwMode="auto">
            <a:xfrm>
              <a:off x="285750" y="1428750"/>
              <a:ext cx="8572500" cy="2819400"/>
              <a:chOff x="285720" y="1428736"/>
              <a:chExt cx="8572560" cy="2819119"/>
            </a:xfrm>
          </p:grpSpPr>
          <p:sp>
            <p:nvSpPr>
              <p:cNvPr id="9232" name="TextBox 30"/>
              <p:cNvSpPr txBox="1">
                <a:spLocks noChangeArrowheads="1"/>
              </p:cNvSpPr>
              <p:nvPr/>
            </p:nvSpPr>
            <p:spPr bwMode="auto">
              <a:xfrm>
                <a:off x="428596" y="3786190"/>
                <a:ext cx="14542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000FF"/>
                    </a:solidFill>
                  </a:rPr>
                  <a:t>In-phase</a:t>
                </a:r>
                <a:endParaRPr lang="ko-KR" altLang="en-US" sz="2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7429520" y="1428736"/>
                <a:ext cx="1357323" cy="2428633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285720" y="1428736"/>
                <a:ext cx="1785951" cy="2428633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35" name="TextBox 35"/>
              <p:cNvSpPr txBox="1">
                <a:spLocks noChangeArrowheads="1"/>
              </p:cNvSpPr>
              <p:nvPr/>
            </p:nvSpPr>
            <p:spPr bwMode="auto">
              <a:xfrm>
                <a:off x="7404036" y="3786190"/>
                <a:ext cx="14542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000FF"/>
                    </a:solidFill>
                  </a:rPr>
                  <a:t>In-phase</a:t>
                </a:r>
                <a:endParaRPr lang="ko-KR" altLang="en-US" sz="2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786188" y="3786188"/>
              <a:ext cx="2108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FF0000"/>
                  </a:solidFill>
                </a:rPr>
                <a:t>Out of phase</a:t>
              </a:r>
              <a:endParaRPr lang="ko-KR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9230" name="TextBox 6"/>
          <p:cNvSpPr txBox="1">
            <a:spLocks noChangeArrowheads="1"/>
          </p:cNvSpPr>
          <p:nvPr/>
        </p:nvSpPr>
        <p:spPr bwMode="auto">
          <a:xfrm>
            <a:off x="35496" y="3794264"/>
            <a:ext cx="8969741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000000"/>
                </a:solidFill>
              </a:rPr>
              <a:t>Interaction of chains brings confinement of solitons into pairs.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</a:rPr>
              <a:t>In-between the kinks, the interchain correlation is broken, 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</a:rPr>
              <a:t>hence the  confinement energy W</a:t>
            </a:r>
            <a:r>
              <a:rPr lang="en-US" altLang="ko-KR" sz="2400" baseline="-25000" dirty="0" smtClean="0">
                <a:solidFill>
                  <a:srgbClr val="000000"/>
                </a:solidFill>
              </a:rPr>
              <a:t>cnf</a:t>
            </a:r>
            <a:r>
              <a:rPr lang="en-US" altLang="ko-KR" sz="2400" dirty="0" smtClean="0">
                <a:solidFill>
                  <a:srgbClr val="000000"/>
                </a:solidFill>
              </a:rPr>
              <a:t> = F|x|; 		</a:t>
            </a:r>
          </a:p>
          <a:p>
            <a:r>
              <a:rPr lang="en-US" altLang="ko-KR" sz="2400" dirty="0" smtClean="0">
                <a:solidFill>
                  <a:srgbClr val="C00000"/>
                </a:solidFill>
              </a:rPr>
              <a:t>The confinement force F&gt;0 is additive to the electric field E,  hence erasable :	W</a:t>
            </a:r>
            <a:r>
              <a:rPr lang="en-US" altLang="ko-KR" sz="2400" baseline="-25000" dirty="0" smtClean="0">
                <a:solidFill>
                  <a:srgbClr val="C00000"/>
                </a:solidFill>
              </a:rPr>
              <a:t>cnf</a:t>
            </a:r>
            <a:r>
              <a:rPr lang="en-US" altLang="ko-KR" sz="2400" dirty="0" smtClean="0">
                <a:solidFill>
                  <a:srgbClr val="C00000"/>
                </a:solidFill>
              </a:rPr>
              <a:t> + W</a:t>
            </a:r>
            <a:r>
              <a:rPr lang="en-US" altLang="ko-KR" sz="2400" baseline="-25000" dirty="0" smtClean="0">
                <a:solidFill>
                  <a:srgbClr val="C00000"/>
                </a:solidFill>
              </a:rPr>
              <a:t>E</a:t>
            </a:r>
            <a:r>
              <a:rPr lang="en-US" altLang="ko-KR" sz="2400" dirty="0" smtClean="0">
                <a:solidFill>
                  <a:srgbClr val="C00000"/>
                </a:solidFill>
              </a:rPr>
              <a:t> = F|x|-</a:t>
            </a:r>
            <a:r>
              <a:rPr lang="en-US" altLang="ko-KR" sz="2400" dirty="0" err="1" smtClean="0">
                <a:solidFill>
                  <a:srgbClr val="C00000"/>
                </a:solidFill>
              </a:rPr>
              <a:t>Ex,F</a:t>
            </a:r>
            <a:r>
              <a:rPr lang="en-US" altLang="ko-KR" sz="2400" dirty="0" smtClean="0">
                <a:solidFill>
                  <a:srgbClr val="C00000"/>
                </a:solidFill>
              </a:rPr>
              <a:t>  </a:t>
            </a:r>
            <a:r>
              <a:rPr lang="en-US" altLang="ko-KR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ko-KR" sz="2400" dirty="0" smtClean="0">
                <a:solidFill>
                  <a:srgbClr val="C00000"/>
                </a:solidFill>
              </a:rPr>
              <a:t> G=F-E 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11663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EF47DB"/>
                </a:solidFill>
              </a:rPr>
              <a:t>(CH)x – 3D phase</a:t>
            </a:r>
            <a:endParaRPr lang="fr-FR" sz="2400" b="1" dirty="0">
              <a:solidFill>
                <a:srgbClr val="EF47D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85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altLang="ko-KR" sz="2000" dirty="0">
                <a:ea typeface="굴림" charset="-127"/>
              </a:rPr>
              <a:t>FINITE TEMPERATURE, ENSEMBLES OF SOLITONS, </a:t>
            </a:r>
            <a:br>
              <a:rPr lang="en-US" altLang="ko-KR" sz="2000" dirty="0">
                <a:ea typeface="굴림" charset="-127"/>
              </a:rPr>
            </a:br>
            <a:r>
              <a:rPr lang="en-US" altLang="ko-KR" sz="2000" dirty="0">
                <a:ea typeface="굴림" charset="-127"/>
              </a:rPr>
              <a:t>PHASE TRANSITIONS OF CONFINEMENT AND AGGREGATION.</a:t>
            </a:r>
          </a:p>
          <a:p>
            <a:pPr marL="342900" indent="-342900" algn="ctr"/>
            <a:r>
              <a:rPr lang="en-US" altLang="ko-KR" sz="2000" dirty="0">
                <a:ea typeface="굴림" charset="-127"/>
              </a:rPr>
              <a:t>DISCRETE 	SYMMETRY only.</a:t>
            </a:r>
          </a:p>
          <a:p>
            <a:pPr marL="342900" indent="-342900"/>
            <a:r>
              <a:rPr lang="en-US" altLang="ko-KR" sz="2200" dirty="0">
                <a:solidFill>
                  <a:schemeClr val="accent2"/>
                </a:solidFill>
                <a:ea typeface="굴림" charset="-127"/>
              </a:rPr>
              <a:t>Fatal effect upon kinks: global lifting of degeneracy, hence confinement.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Nontrivial but still spectacular: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local lifting in the state with long range order.</a:t>
            </a:r>
          </a:p>
          <a:p>
            <a:pPr marL="342900" indent="-342900"/>
            <a:r>
              <a:rPr lang="en-US" altLang="ko-KR" sz="2200" dirty="0" err="1">
                <a:ea typeface="굴림" charset="-127"/>
              </a:rPr>
              <a:t>Interchain</a:t>
            </a:r>
            <a:r>
              <a:rPr lang="en-US" altLang="ko-KR" sz="2200" dirty="0">
                <a:ea typeface="굴림" charset="-127"/>
              </a:rPr>
              <a:t> coupling of the order parameter.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Two competing effects: 	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Binding of kinks into pairs at  T&lt;</a:t>
            </a:r>
            <a:r>
              <a:rPr lang="en-US" altLang="ko-KR" sz="2200" dirty="0" err="1">
                <a:ea typeface="굴림" charset="-127"/>
              </a:rPr>
              <a:t>T</a:t>
            </a:r>
            <a:r>
              <a:rPr lang="en-US" altLang="ko-KR" sz="2200" baseline="-25000" dirty="0" err="1">
                <a:ea typeface="굴림" charset="-127"/>
              </a:rPr>
              <a:t>c</a:t>
            </a:r>
            <a:r>
              <a:rPr lang="en-US" altLang="ko-KR" sz="2200" dirty="0">
                <a:ea typeface="굴림" charset="-127"/>
              </a:rPr>
              <a:t>; 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Aggregation into macroscopic domain walls at T&lt;T</a:t>
            </a:r>
            <a:r>
              <a:rPr lang="en-US" altLang="ko-KR" sz="2200" baseline="-25000" dirty="0">
                <a:ea typeface="굴림" charset="-127"/>
              </a:rPr>
              <a:t>0</a:t>
            </a:r>
            <a:r>
              <a:rPr lang="en-US" altLang="ko-KR" sz="2200" dirty="0">
                <a:ea typeface="굴림" charset="-127"/>
              </a:rPr>
              <a:t>&lt;</a:t>
            </a:r>
            <a:r>
              <a:rPr lang="en-US" altLang="ko-KR" sz="2200" dirty="0" err="1">
                <a:ea typeface="굴림" charset="-127"/>
              </a:rPr>
              <a:t>T</a:t>
            </a:r>
            <a:r>
              <a:rPr lang="en-US" altLang="ko-KR" sz="2200" baseline="-25000" dirty="0" err="1">
                <a:ea typeface="굴림" charset="-127"/>
              </a:rPr>
              <a:t>c</a:t>
            </a:r>
            <a:r>
              <a:rPr lang="en-US" altLang="ko-KR" sz="2200" dirty="0">
                <a:ea typeface="굴림" charset="-127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519488"/>
            <a:ext cx="2971800" cy="2501900"/>
            <a:chOff x="158" y="2069"/>
            <a:chExt cx="1872" cy="1939"/>
          </a:xfrm>
        </p:grpSpPr>
        <p:pic>
          <p:nvPicPr>
            <p:cNvPr id="204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2069"/>
              <a:ext cx="1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976"/>
              <a:ext cx="1872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03800" y="3536950"/>
            <a:ext cx="3435350" cy="2497138"/>
            <a:chOff x="3152" y="2069"/>
            <a:chExt cx="2164" cy="1982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2069"/>
              <a:ext cx="2136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8" y="3067"/>
              <a:ext cx="2028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50825" y="6092825"/>
            <a:ext cx="8836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ea typeface="굴림" charset="-127"/>
              </a:rPr>
              <a:t>Solution for a statistical model</a:t>
            </a:r>
            <a:r>
              <a:rPr lang="en-US" altLang="ko-KR" sz="2000" i="1" dirty="0">
                <a:ea typeface="굴림" charset="-127"/>
              </a:rPr>
              <a:t> </a:t>
            </a:r>
            <a:r>
              <a:rPr lang="en-US" altLang="ko-KR" sz="2000" i="1" dirty="0" err="1">
                <a:ea typeface="굴림" charset="-127"/>
              </a:rPr>
              <a:t>T.Bohr</a:t>
            </a:r>
            <a:r>
              <a:rPr lang="en-US" altLang="ko-KR" sz="2000" i="1" dirty="0">
                <a:ea typeface="굴림" charset="-127"/>
              </a:rPr>
              <a:t> and </a:t>
            </a:r>
            <a:r>
              <a:rPr lang="en-US" altLang="ko-KR" sz="2000" i="1" dirty="0" err="1">
                <a:ea typeface="굴림" charset="-127"/>
              </a:rPr>
              <a:t>S.B.</a:t>
            </a:r>
            <a:r>
              <a:rPr lang="en-US" altLang="ko-KR" sz="2000" i="1" dirty="0">
                <a:ea typeface="굴림" charset="-127"/>
              </a:rPr>
              <a:t> 1983, </a:t>
            </a:r>
            <a:r>
              <a:rPr lang="en-US" altLang="ko-KR" sz="2000" i="1" dirty="0" err="1">
                <a:ea typeface="굴림" charset="-127"/>
              </a:rPr>
              <a:t>S.Teber</a:t>
            </a:r>
            <a:r>
              <a:rPr lang="en-US" altLang="ko-KR" sz="2000" i="1" dirty="0">
                <a:ea typeface="굴림" charset="-127"/>
              </a:rPr>
              <a:t> et al </a:t>
            </a:r>
            <a:r>
              <a:rPr lang="en-US" altLang="ko-KR" sz="2000" i="1" dirty="0" smtClean="0">
                <a:ea typeface="굴림" charset="-127"/>
              </a:rPr>
              <a:t>2000’s</a:t>
            </a:r>
            <a:endParaRPr lang="en-US" altLang="ko-KR" sz="2000" i="1" dirty="0">
              <a:ea typeface="굴림" charset="-127"/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7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300788" y="2205038"/>
            <a:ext cx="28432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6623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772816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High temperature T &gt; T1: Solitons exist as individual entities. </a:t>
            </a:r>
            <a:endParaRPr lang="en-US" sz="2200" dirty="0" smtClean="0"/>
          </a:p>
          <a:p>
            <a:r>
              <a:rPr lang="en-US" sz="2200" dirty="0" smtClean="0"/>
              <a:t>They </a:t>
            </a:r>
            <a:r>
              <a:rPr lang="en-US" sz="2200" dirty="0"/>
              <a:t>already experience long range attractions </a:t>
            </a:r>
            <a:r>
              <a:rPr lang="en-US" sz="2200" dirty="0" smtClean="0"/>
              <a:t>towards binding </a:t>
            </a:r>
            <a:r>
              <a:rPr lang="en-US" sz="2200" dirty="0"/>
              <a:t>them into pair at </a:t>
            </a:r>
            <a:r>
              <a:rPr lang="en-US" sz="2200" dirty="0" smtClean="0"/>
              <a:t>the </a:t>
            </a:r>
            <a:r>
              <a:rPr lang="en-US" sz="2200" dirty="0"/>
              <a:t>same chain (left panel)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or </a:t>
            </a:r>
            <a:r>
              <a:rPr lang="en-US" sz="2200" dirty="0"/>
              <a:t>to walls at neighboring chains (right panel).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53122"/>
            <a:ext cx="4400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-36512" y="5733256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Intermediate temperatures </a:t>
            </a:r>
            <a:r>
              <a:rPr lang="en-US" sz="2200" dirty="0" smtClean="0"/>
              <a:t> </a:t>
            </a:r>
            <a:r>
              <a:rPr lang="en-US" sz="2200" dirty="0" smtClean="0"/>
              <a:t>T1 &gt;T </a:t>
            </a:r>
            <a:r>
              <a:rPr lang="en-US" sz="2200" dirty="0"/>
              <a:t>&gt; </a:t>
            </a:r>
            <a:r>
              <a:rPr lang="en-US" sz="2200" dirty="0" smtClean="0"/>
              <a:t>T2. </a:t>
            </a:r>
            <a:r>
              <a:rPr lang="en-US" sz="2200" dirty="0" smtClean="0"/>
              <a:t>	No </a:t>
            </a:r>
            <a:r>
              <a:rPr lang="en-US" sz="2200" dirty="0"/>
              <a:t>more individual solitons, but a gas of their conned pairs. </a:t>
            </a:r>
            <a:r>
              <a:rPr lang="en-US" sz="2200" dirty="0" smtClean="0"/>
              <a:t>Pairs</a:t>
            </a:r>
            <a:r>
              <a:rPr lang="en-US" sz="2200" dirty="0" smtClean="0"/>
              <a:t>’ </a:t>
            </a:r>
            <a:r>
              <a:rPr lang="en-US" sz="2200" dirty="0"/>
              <a:t>lengths are loose and </a:t>
            </a:r>
            <a:r>
              <a:rPr lang="en-US" sz="2200" dirty="0" smtClean="0"/>
              <a:t>fluctuate </a:t>
            </a:r>
            <a:r>
              <a:rPr lang="en-US" sz="2200" dirty="0"/>
              <a:t>at T1 &gt; T &gt; J; they are tight at J &gt; T &gt; T2.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3120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790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835" y="980728"/>
            <a:ext cx="86869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 temperature below T2:</a:t>
            </a:r>
          </a:p>
          <a:p>
            <a:endParaRPr lang="en-US" sz="2400" dirty="0" smtClean="0"/>
          </a:p>
          <a:p>
            <a:r>
              <a:rPr lang="en-US" sz="2400" dirty="0" smtClean="0"/>
              <a:t>Another </a:t>
            </a:r>
            <a:r>
              <a:rPr lang="en-US" sz="2400" dirty="0" smtClean="0"/>
              <a:t> </a:t>
            </a:r>
            <a:r>
              <a:rPr lang="en-US" sz="2400" dirty="0" smtClean="0"/>
              <a:t>transition (D=3) or a crossover (D=2) for formation of </a:t>
            </a:r>
            <a:br>
              <a:rPr lang="en-US" sz="2400" dirty="0" smtClean="0"/>
            </a:br>
            <a:r>
              <a:rPr lang="en-US" sz="2400" dirty="0" smtClean="0"/>
              <a:t>macroscopic domain walls made from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transversely </a:t>
            </a:r>
            <a:r>
              <a:rPr lang="en-US" sz="2400" dirty="0" smtClean="0"/>
              <a:t>aggregated kinks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At T&lt;T2 they are embedded to the gas of </a:t>
            </a:r>
            <a:r>
              <a:rPr lang="en-US" sz="2400" dirty="0" err="1" smtClean="0"/>
              <a:t>bikinks</a:t>
            </a:r>
            <a:r>
              <a:rPr lang="en-US" sz="2400" dirty="0" smtClean="0"/>
              <a:t>; </a:t>
            </a:r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 T</a:t>
            </a:r>
            <a:r>
              <a:rPr lang="en-US" sz="2400" dirty="0" smtClean="0">
                <a:sym typeface="Wingdings" pitchFamily="2" charset="2"/>
              </a:rPr>
              <a:t>0 they absorb all particles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91" y="404664"/>
            <a:ext cx="8694909" cy="23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247019" y="299695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T=2.1J</a:t>
            </a:r>
            <a:r>
              <a:rPr lang="en-US" sz="2400" baseline="-25000" dirty="0" smtClean="0">
                <a:sym typeface="Symbol"/>
              </a:rPr>
              <a:t></a:t>
            </a:r>
            <a:endParaRPr lang="en-US" sz="2400" baseline="-25000" dirty="0"/>
          </a:p>
        </p:txBody>
      </p:sp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77" y="3789040"/>
            <a:ext cx="88396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80112" y="5949280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T=2.0J</a:t>
            </a:r>
            <a:r>
              <a:rPr lang="en-US" sz="2400" baseline="-25000" dirty="0" smtClean="0">
                <a:sym typeface="Symbol"/>
              </a:rPr>
              <a:t>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44104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Unifying observation :	 </a:t>
            </a:r>
            <a:br>
              <a:rPr lang="en-US" altLang="ko-KR" sz="2400" dirty="0">
                <a:latin typeface="Calibri" pitchFamily="34" charset="0"/>
                <a:ea typeface="Gulim" pitchFamily="34" charset="-127"/>
              </a:rPr>
            </a:br>
            <a:r>
              <a:rPr lang="en-US" altLang="ko-KR" sz="2400" dirty="0">
                <a:solidFill>
                  <a:srgbClr val="CC3300"/>
                </a:solidFill>
                <a:latin typeface="Calibri" pitchFamily="34" charset="0"/>
                <a:ea typeface="Gulim" pitchFamily="34" charset="-127"/>
              </a:rPr>
              <a:t>combination of a discrete and continuous symmetries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chemeClr val="hlink"/>
                </a:solidFill>
                <a:latin typeface="Calibri" pitchFamily="34" charset="0"/>
                <a:ea typeface="Gulim" pitchFamily="34" charset="-127"/>
              </a:rPr>
              <a:t>Complex </a:t>
            </a: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Order Parameter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	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O= A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exp[</a:t>
            </a:r>
            <a:r>
              <a:rPr lang="en-US" altLang="ko-KR" sz="2400" b="1" dirty="0" err="1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i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]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; 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A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- amplitude , 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- phase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Ground State with an odd number of particles: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In 1D - </a:t>
            </a:r>
            <a:r>
              <a:rPr lang="en-US" altLang="ko-KR" sz="2400" i="1" dirty="0">
                <a:latin typeface="Calibri" pitchFamily="34" charset="0"/>
                <a:ea typeface="Gulim" pitchFamily="34" charset="-127"/>
              </a:rPr>
              <a:t>Amplitude </a:t>
            </a:r>
            <a:r>
              <a:rPr lang="en-US" altLang="ko-KR" sz="2400" i="1" dirty="0" err="1">
                <a:latin typeface="Calibri" pitchFamily="34" charset="0"/>
                <a:ea typeface="Gulim" pitchFamily="34" charset="-127"/>
              </a:rPr>
              <a:t>Soliton</a:t>
            </a: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 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(x=-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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)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 -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(x=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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performed via 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A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-A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 at arbitrary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=</a:t>
            </a:r>
            <a:r>
              <a:rPr lang="en-US" altLang="ko-KR" sz="2400" dirty="0" err="1">
                <a:latin typeface="Calibri" pitchFamily="34" charset="0"/>
                <a:ea typeface="Gulim" pitchFamily="34" charset="-127"/>
                <a:sym typeface="Symbol" pitchFamily="18" charset="2"/>
              </a:rPr>
              <a:t>cnst</a:t>
            </a:r>
            <a:endParaRPr lang="en-US" altLang="ko-KR" sz="2400" dirty="0">
              <a:latin typeface="Calibri" pitchFamily="34" charset="0"/>
              <a:ea typeface="Gulim" pitchFamily="34" charset="-127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rgbClr val="00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Favorable in energy in comparison with an electron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, </a:t>
            </a:r>
            <a:r>
              <a:rPr lang="en-US" altLang="ko-KR" sz="2400" dirty="0" smtClean="0">
                <a:solidFill>
                  <a:schemeClr val="accent2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but: </a:t>
            </a:r>
            <a:r>
              <a:rPr lang="en-US" altLang="ko-KR" sz="2400" dirty="0" smtClean="0">
                <a:solidFill>
                  <a:srgbClr val="CC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Prohibited </a:t>
            </a:r>
            <a:r>
              <a:rPr lang="en-US" altLang="ko-KR" sz="2400" dirty="0">
                <a:solidFill>
                  <a:srgbClr val="CC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to be created dynamically even in 1D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rgbClr val="CC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Prohibited to exist even stationary at D&gt;1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ko-KR" sz="700" dirty="0">
              <a:latin typeface="Calibri" pitchFamily="34" charset="0"/>
              <a:ea typeface="Gulim" pitchFamily="34" charset="-127"/>
              <a:sym typeface="Symbol" pitchFamily="18" charset="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RESOLUTION – Combined Symmetry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A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-A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 combined with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→</a:t>
            </a:r>
            <a:r>
              <a:rPr lang="el-GR" altLang="ko-KR" sz="2400" dirty="0">
                <a:latin typeface="Calibri" pitchFamily="34" charset="0"/>
                <a:sym typeface="Symbol" pitchFamily="18" charset="2"/>
              </a:rPr>
              <a:t>φ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+</a:t>
            </a:r>
            <a:r>
              <a:rPr lang="el-GR" altLang="ko-KR" sz="2400" dirty="0">
                <a:latin typeface="Times New Roman" pitchFamily="18" charset="0"/>
                <a:sym typeface="Symbol" pitchFamily="18" charset="2"/>
              </a:rPr>
              <a:t>π</a:t>
            </a:r>
            <a:r>
              <a:rPr lang="en-US" altLang="ko-KR" sz="2400" dirty="0">
                <a:latin typeface="Times New Roman" pitchFamily="18" charset="0"/>
                <a:ea typeface="Gulim" pitchFamily="34" charset="-127"/>
                <a:sym typeface="Symbol" pitchFamily="18" charset="2"/>
              </a:rPr>
              <a:t> – </a:t>
            </a:r>
            <a:r>
              <a:rPr lang="en-US" altLang="ko-KR" sz="2400" dirty="0">
                <a:solidFill>
                  <a:srgbClr val="CC3300"/>
                </a:solidFill>
                <a:latin typeface="Times New Roman" pitchFamily="18" charset="0"/>
                <a:ea typeface="Gulim" pitchFamily="34" charset="-127"/>
                <a:sym typeface="Symbol" pitchFamily="18" charset="2"/>
              </a:rPr>
              <a:t>semi-vortex of phase rotation 			compensates for the amplitude sign change</a:t>
            </a:r>
            <a:endParaRPr lang="en-US" altLang="ko-KR" sz="2400" dirty="0">
              <a:solidFill>
                <a:srgbClr val="CC3300"/>
              </a:solidFill>
              <a:latin typeface="Calibri" pitchFamily="34" charset="0"/>
              <a:ea typeface="Gulim" pitchFamily="34" charset="-127"/>
              <a:sym typeface="Symbol" pitchFamily="18" charset="2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4450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  <a:t>Major  puzzle and </a:t>
            </a:r>
            <a:r>
              <a:rPr lang="en-US" altLang="ko-KR" sz="2200" dirty="0" smtClean="0">
                <a:solidFill>
                  <a:srgbClr val="CC0000"/>
                </a:solidFill>
                <a:ea typeface="Gulim" pitchFamily="34" charset="-127"/>
              </a:rPr>
              <a:t>inspiration in </a:t>
            </a:r>
            <a:r>
              <a:rPr lang="en-US" altLang="ko-KR" sz="2200" dirty="0" err="1" smtClean="0">
                <a:solidFill>
                  <a:srgbClr val="CC0000"/>
                </a:solidFill>
                <a:ea typeface="Gulim" pitchFamily="34" charset="-127"/>
              </a:rPr>
              <a:t>CDWs</a:t>
            </a:r>
            <a:r>
              <a:rPr lang="en-US" altLang="ko-KR" sz="2200" dirty="0" smtClean="0">
                <a:solidFill>
                  <a:srgbClr val="CC0000"/>
                </a:solidFill>
                <a:ea typeface="Gulim" pitchFamily="34" charset="-127"/>
              </a:rPr>
              <a:t>: </a:t>
            </a:r>
            <a:r>
              <a:rPr lang="en-US" altLang="ko-KR" sz="2200" dirty="0">
                <a:solidFill>
                  <a:schemeClr val="folHlink"/>
                </a:solidFill>
                <a:ea typeface="Gulim" pitchFamily="34" charset="-127"/>
              </a:rPr>
              <a:t>amplitude </a:t>
            </a:r>
            <a: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  <a:t>solitons </a:t>
            </a:r>
            <a:b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</a:br>
            <a: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  <a:t>within </a:t>
            </a:r>
            <a:r>
              <a:rPr lang="en-US" altLang="ko-KR" sz="2200" dirty="0">
                <a:solidFill>
                  <a:schemeClr val="folHlink"/>
                </a:solidFill>
                <a:ea typeface="Gulim" pitchFamily="34" charset="-127"/>
              </a:rPr>
              <a:t>the long range ordered phase at T&lt;</a:t>
            </a:r>
            <a:r>
              <a:rPr lang="en-US" altLang="ko-KR" sz="2200" dirty="0" err="1">
                <a:solidFill>
                  <a:schemeClr val="folHlink"/>
                </a:solidFill>
                <a:ea typeface="Gulim" pitchFamily="34" charset="-127"/>
              </a:rPr>
              <a:t>T</a:t>
            </a:r>
            <a:r>
              <a:rPr lang="en-US" altLang="ko-KR" sz="2200" baseline="-25000" dirty="0" err="1">
                <a:solidFill>
                  <a:schemeClr val="folHlink"/>
                </a:solidFill>
                <a:ea typeface="Gulim" pitchFamily="34" charset="-127"/>
              </a:rPr>
              <a:t>c</a:t>
            </a:r>
            <a: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  <a:t>  </a:t>
            </a:r>
            <a:b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</a:br>
            <a:r>
              <a:rPr lang="en-US" altLang="ko-KR" sz="2200" b="1" dirty="0">
                <a:solidFill>
                  <a:schemeClr val="tx2"/>
                </a:solidFill>
                <a:ea typeface="Gulim" pitchFamily="34" charset="-127"/>
              </a:rPr>
              <a:t>Obstacle : </a:t>
            </a:r>
            <a:r>
              <a:rPr lang="en-US" altLang="ko-KR" sz="2200" b="1" i="1" dirty="0">
                <a:solidFill>
                  <a:schemeClr val="tx2"/>
                </a:solidFill>
                <a:ea typeface="Gulim" pitchFamily="34" charset="-127"/>
              </a:rPr>
              <a:t>confinement.</a:t>
            </a:r>
          </a:p>
          <a:p>
            <a:r>
              <a:rPr lang="en-US" altLang="ko-KR" sz="2200" dirty="0">
                <a:ea typeface="Gulim" pitchFamily="34" charset="-127"/>
              </a:rPr>
              <a:t>Changing the minima on one chain would lead to </a:t>
            </a:r>
            <a:br>
              <a:rPr lang="en-US" altLang="ko-KR" sz="2200" dirty="0">
                <a:ea typeface="Gulim" pitchFamily="34" charset="-127"/>
              </a:rPr>
            </a:br>
            <a:r>
              <a:rPr lang="en-US" altLang="ko-KR" sz="2200" dirty="0">
                <a:ea typeface="Gulim" pitchFamily="34" charset="-127"/>
              </a:rPr>
              <a:t>a loss of </a:t>
            </a:r>
            <a:r>
              <a:rPr lang="en-US" altLang="ko-KR" sz="2200" dirty="0" err="1">
                <a:ea typeface="Gulim" pitchFamily="34" charset="-127"/>
              </a:rPr>
              <a:t>interchain</a:t>
            </a:r>
            <a:r>
              <a:rPr lang="en-US" altLang="ko-KR" sz="2200" dirty="0">
                <a:ea typeface="Gulim" pitchFamily="34" charset="-127"/>
              </a:rPr>
              <a:t> ordering energy 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~ total length</a:t>
            </a:r>
            <a:r>
              <a:rPr lang="en-US" altLang="ko-KR" sz="2200" dirty="0">
                <a:ea typeface="Gulim" pitchFamily="34" charset="-127"/>
              </a:rPr>
              <a:t>.</a:t>
            </a:r>
          </a:p>
          <a:p>
            <a:r>
              <a:rPr lang="en-US" altLang="ko-KR" sz="2200" dirty="0">
                <a:ea typeface="Gulim" pitchFamily="34" charset="-127"/>
              </a:rPr>
              <a:t>Need to activate other modes to cure the defect !</a:t>
            </a:r>
            <a:r>
              <a:rPr lang="en-US" altLang="ko-KR" dirty="0">
                <a:ea typeface="Gulim" pitchFamily="34" charset="-127"/>
              </a:rPr>
              <a:t> </a:t>
            </a:r>
            <a:endParaRPr lang="en-US" altLang="ko-KR" sz="2400" dirty="0">
              <a:solidFill>
                <a:srgbClr val="990000"/>
              </a:solidFill>
              <a:ea typeface="Gulim" pitchFamily="34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548680"/>
            <a:ext cx="9144000" cy="3672408"/>
            <a:chOff x="0" y="2453070"/>
            <a:chExt cx="9144000" cy="367240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07950" y="3714750"/>
              <a:ext cx="4968875" cy="1611313"/>
              <a:chOff x="68" y="2687"/>
              <a:chExt cx="3130" cy="1015"/>
            </a:xfrm>
          </p:grpSpPr>
          <p:sp>
            <p:nvSpPr>
              <p:cNvPr id="9" name="Line 66"/>
              <p:cNvSpPr>
                <a:spLocks noChangeShapeType="1"/>
              </p:cNvSpPr>
              <p:nvPr/>
            </p:nvSpPr>
            <p:spPr bwMode="auto">
              <a:xfrm flipV="1">
                <a:off x="696" y="2944"/>
                <a:ext cx="248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7"/>
              <p:cNvSpPr>
                <a:spLocks noChangeShapeType="1"/>
              </p:cNvSpPr>
              <p:nvPr/>
            </p:nvSpPr>
            <p:spPr bwMode="auto">
              <a:xfrm>
                <a:off x="612" y="3385"/>
                <a:ext cx="311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69"/>
              <p:cNvSpPr>
                <a:spLocks noChangeArrowheads="1"/>
              </p:cNvSpPr>
              <p:nvPr/>
            </p:nvSpPr>
            <p:spPr bwMode="auto">
              <a:xfrm>
                <a:off x="931" y="2687"/>
                <a:ext cx="559" cy="3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70"/>
              <p:cNvSpPr>
                <a:spLocks noChangeArrowheads="1"/>
              </p:cNvSpPr>
              <p:nvPr/>
            </p:nvSpPr>
            <p:spPr bwMode="auto">
              <a:xfrm>
                <a:off x="931" y="3381"/>
                <a:ext cx="559" cy="3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71"/>
              <p:cNvSpPr>
                <a:spLocks noChangeArrowheads="1"/>
              </p:cNvSpPr>
              <p:nvPr/>
            </p:nvSpPr>
            <p:spPr bwMode="auto">
              <a:xfrm>
                <a:off x="1054" y="3101"/>
                <a:ext cx="311" cy="16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72"/>
              <p:cNvSpPr>
                <a:spLocks noChangeShapeType="1"/>
              </p:cNvSpPr>
              <p:nvPr/>
            </p:nvSpPr>
            <p:spPr bwMode="auto">
              <a:xfrm flipV="1">
                <a:off x="1201" y="3142"/>
                <a:ext cx="0" cy="8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73"/>
              <p:cNvSpPr>
                <a:spLocks noChangeShapeType="1"/>
              </p:cNvSpPr>
              <p:nvPr/>
            </p:nvSpPr>
            <p:spPr bwMode="auto">
              <a:xfrm flipH="1">
                <a:off x="1565" y="3213"/>
                <a:ext cx="248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74"/>
              <p:cNvSpPr>
                <a:spLocks noChangeArrowheads="1"/>
              </p:cNvSpPr>
              <p:nvPr/>
            </p:nvSpPr>
            <p:spPr bwMode="auto">
              <a:xfrm>
                <a:off x="1882" y="2836"/>
                <a:ext cx="1316" cy="4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fr-FR" sz="2000" dirty="0" err="1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core</a:t>
                </a:r>
                <a:r>
                  <a:rPr lang="fr-FR" sz="2000" dirty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 : </a:t>
                </a:r>
                <a:r>
                  <a:rPr lang="fr-FR" sz="2000" dirty="0" smtClean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fr-FR" sz="2000" dirty="0" err="1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kink</a:t>
                </a:r>
                <a:r>
                  <a:rPr lang="fr-FR" sz="2000" dirty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fr-FR" sz="2000" dirty="0" smtClean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–</a:t>
                </a:r>
              </a:p>
              <a:p>
                <a:r>
                  <a:rPr lang="fr-FR" sz="2000" dirty="0" smtClean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spin </a:t>
                </a:r>
                <a:r>
                  <a:rPr lang="fr-FR" sz="2000" dirty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carrier</a:t>
                </a:r>
              </a:p>
            </p:txBody>
          </p:sp>
          <p:sp>
            <p:nvSpPr>
              <p:cNvPr id="17" name="Text Box 75"/>
              <p:cNvSpPr txBox="1">
                <a:spLocks noChangeArrowheads="1"/>
              </p:cNvSpPr>
              <p:nvPr/>
            </p:nvSpPr>
            <p:spPr bwMode="auto">
              <a:xfrm>
                <a:off x="68" y="2988"/>
                <a:ext cx="771" cy="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flux lines</a:t>
                </a:r>
              </a:p>
              <a:p>
                <a:r>
                  <a:rPr lang="en-US" sz="1800"/>
                  <a:t>of ½ -vortices</a:t>
                </a:r>
              </a:p>
            </p:txBody>
          </p:sp>
        </p:grpSp>
        <p:sp>
          <p:nvSpPr>
            <p:cNvPr id="4" name="Text Box 75"/>
            <p:cNvSpPr txBox="1">
              <a:spLocks noChangeArrowheads="1"/>
            </p:cNvSpPr>
            <p:nvPr/>
          </p:nvSpPr>
          <p:spPr bwMode="auto">
            <a:xfrm>
              <a:off x="0" y="5725368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 err="1">
                  <a:solidFill>
                    <a:schemeClr val="accent2"/>
                  </a:solidFill>
                </a:rPr>
                <a:t>kink</a:t>
              </a:r>
              <a:r>
                <a:rPr lang="fr-FR" sz="2000" dirty="0">
                  <a:solidFill>
                    <a:schemeClr val="accent2"/>
                  </a:solidFill>
                </a:rPr>
                <a:t> – roton </a:t>
              </a:r>
              <a:r>
                <a:rPr lang="fr-FR" sz="2000" dirty="0" err="1">
                  <a:solidFill>
                    <a:schemeClr val="accent2"/>
                  </a:solidFill>
                </a:rPr>
                <a:t>combination</a:t>
              </a:r>
              <a:r>
                <a:rPr lang="fr-FR" sz="2000" dirty="0">
                  <a:solidFill>
                    <a:schemeClr val="accent2"/>
                  </a:solidFill>
                </a:rPr>
                <a:t>, exemple of the </a:t>
              </a:r>
              <a:r>
                <a:rPr lang="fr-FR" sz="2000" dirty="0" err="1">
                  <a:solidFill>
                    <a:schemeClr val="accent2"/>
                  </a:solidFill>
                </a:rPr>
                <a:t>superconductor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smtClean="0">
                  <a:solidFill>
                    <a:schemeClr val="accent2"/>
                  </a:solidFill>
                </a:rPr>
                <a:t>or the </a:t>
              </a:r>
              <a:r>
                <a:rPr lang="fr-FR" sz="2000" dirty="0" err="1">
                  <a:solidFill>
                    <a:schemeClr val="accent2"/>
                  </a:solidFill>
                </a:rPr>
                <a:t>CDW</a:t>
              </a:r>
              <a:r>
                <a:rPr lang="fr-FR" sz="2000" dirty="0" smtClean="0">
                  <a:solidFill>
                    <a:schemeClr val="accent2"/>
                  </a:solidFill>
                </a:rPr>
                <a:t>.</a:t>
              </a:r>
              <a:endParaRPr lang="fr-FR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6444208" y="3729583"/>
              <a:ext cx="2643187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17"/>
            <p:cNvSpPr>
              <a:spLocks noChangeShapeType="1"/>
            </p:cNvSpPr>
            <p:nvPr/>
          </p:nvSpPr>
          <p:spPr bwMode="auto">
            <a:xfrm flipV="1">
              <a:off x="2571750" y="5229225"/>
              <a:ext cx="55563" cy="557213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6444208" y="5143512"/>
              <a:ext cx="1342502" cy="661752"/>
            </a:xfrm>
            <a:prstGeom prst="line">
              <a:avLst/>
            </a:prstGeom>
            <a:noFill/>
            <a:ln w="38100" cmpd="dbl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259632" y="2453070"/>
            <a:ext cx="5956300" cy="474663"/>
          </p:xfrm>
          <a:graphic>
            <a:graphicData uri="http://schemas.openxmlformats.org/presentationml/2006/ole">
              <p:oleObj spid="_x0000_s312322" name="Équation" r:id="rId4" imgW="243828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body" idx="1"/>
          </p:nvPr>
        </p:nvSpPr>
        <p:spPr>
          <a:xfrm>
            <a:off x="179388" y="911225"/>
            <a:ext cx="8964612" cy="2517775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</a:t>
            </a:r>
            <a:r>
              <a:rPr lang="en-US" altLang="ko-KR" sz="2400" b="1" baseline="-25000" dirty="0" smtClean="0">
                <a:ea typeface="Gulim" pitchFamily="34" charset="-127"/>
              </a:rPr>
              <a:t>1D</a:t>
            </a:r>
            <a:r>
              <a:rPr lang="en-US" altLang="ko-KR" sz="2400" b="1" dirty="0" smtClean="0">
                <a:ea typeface="Gulim" pitchFamily="34" charset="-127"/>
              </a:rPr>
              <a:t>~(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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  <a:r>
              <a:rPr lang="en-US" altLang="ko-KR" sz="2400" b="1" dirty="0" smtClean="0">
                <a:ea typeface="Gulim" pitchFamily="34" charset="-127"/>
              </a:rPr>
              <a:t> -</a:t>
            </a:r>
            <a:r>
              <a:rPr lang="en-US" altLang="ko-KR" sz="2400" b="1" dirty="0" err="1" smtClean="0">
                <a:ea typeface="Gulim" pitchFamily="34" charset="-127"/>
              </a:rPr>
              <a:t>Vcos</a:t>
            </a:r>
            <a:r>
              <a:rPr lang="en-US" altLang="ko-KR" sz="2400" b="1" dirty="0" smtClean="0">
                <a:ea typeface="Gulim" pitchFamily="34" charset="-127"/>
              </a:rPr>
              <a:t>(2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ea typeface="Gulim" pitchFamily="34" charset="-127"/>
              </a:rPr>
              <a:t>)} +(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b="1" dirty="0" smtClean="0">
                <a:ea typeface="Gulim" pitchFamily="34" charset="-127"/>
              </a:rPr>
              <a:t>V</a:t>
            </a:r>
            <a:r>
              <a:rPr lang="en-US" altLang="ko-KR" sz="2400" dirty="0" smtClean="0">
                <a:ea typeface="Gulim" pitchFamily="34" charset="-127"/>
              </a:rPr>
              <a:t> - from the backward exchange scattering of electrons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In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1D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 :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</a:rPr>
              <a:t>Spinon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as a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</a:rPr>
              <a:t>soliton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Wingdings" pitchFamily="2" charset="2"/>
              </a:rPr>
              <a:t>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+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 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hence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Wingdings" pitchFamily="2" charset="2"/>
              </a:rPr>
              <a:t> s=1/2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ea typeface="Gulim" pitchFamily="34" charset="-127"/>
              </a:rPr>
              <a:t>		</a:t>
            </a:r>
            <a:r>
              <a:rPr lang="en-US" altLang="ko-KR" sz="2400" dirty="0" smtClean="0">
                <a:solidFill>
                  <a:srgbClr val="990000"/>
                </a:solidFill>
                <a:ea typeface="Gulim" pitchFamily="34" charset="-127"/>
              </a:rPr>
              <a:t>+ Gapless charge sound in </a:t>
            </a:r>
            <a:r>
              <a:rPr lang="en-US" altLang="ko-KR" sz="2400" b="1" dirty="0" smtClean="0">
                <a:solidFill>
                  <a:srgbClr val="9900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solidFill>
                  <a:srgbClr val="990000"/>
                </a:solidFill>
                <a:ea typeface="Gulim" pitchFamily="34" charset="-127"/>
              </a:rPr>
              <a:t>.</a:t>
            </a:r>
            <a:endParaRPr lang="en-US" altLang="ko-KR" sz="2400" i="1" dirty="0" smtClean="0">
              <a:solidFill>
                <a:srgbClr val="990000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i="1" dirty="0" smtClean="0">
                <a:ea typeface="Gulim" pitchFamily="34" charset="-127"/>
              </a:rPr>
              <a:t>CDW order parameter</a:t>
            </a:r>
            <a:r>
              <a:rPr lang="en-US" altLang="ko-KR" sz="2400" b="1" i="1" dirty="0" smtClean="0">
                <a:ea typeface="Gulim" pitchFamily="34" charset="-127"/>
              </a:rPr>
              <a:t>  </a:t>
            </a:r>
            <a:r>
              <a:rPr lang="en-US" altLang="ko-KR" sz="2400" b="1" dirty="0" smtClean="0">
                <a:ea typeface="Gulim" pitchFamily="34" charset="-127"/>
              </a:rPr>
              <a:t>~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30000" dirty="0" smtClean="0">
                <a:latin typeface="MS Mincho" pitchFamily="49" charset="-128"/>
                <a:ea typeface="MS Mincho" pitchFamily="49" charset="-128"/>
                <a:sym typeface="Monotype Sorts"/>
              </a:rPr>
              <a:t>†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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-25000" dirty="0" smtClean="0">
                <a:ea typeface="Gulim" pitchFamily="34" charset="-127"/>
              </a:rPr>
              <a:t>-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b="1" dirty="0" smtClean="0">
                <a:ea typeface="Gulim" pitchFamily="34" charset="-127"/>
              </a:rPr>
              <a:t> +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 </a:t>
            </a:r>
            <a:r>
              <a:rPr lang="en-US" altLang="ko-KR" sz="2400" b="1" baseline="30000" dirty="0" smtClean="0">
                <a:latin typeface="MS Mincho" pitchFamily="49" charset="-128"/>
                <a:ea typeface="MS Mincho" pitchFamily="49" charset="-128"/>
                <a:sym typeface="Monotype Sorts"/>
              </a:rPr>
              <a:t>†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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-25000" dirty="0" smtClean="0">
                <a:ea typeface="Gulim" pitchFamily="34" charset="-127"/>
              </a:rPr>
              <a:t>-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</a:t>
            </a:r>
            <a:r>
              <a:rPr lang="en-US" altLang="ko-KR" sz="2400" b="1" dirty="0" smtClean="0">
                <a:ea typeface="Gulim" pitchFamily="34" charset="-127"/>
              </a:rPr>
              <a:t>  ~ exp [</a:t>
            </a:r>
            <a:r>
              <a:rPr lang="en-US" altLang="ko-KR" sz="2400" b="1" dirty="0" err="1" smtClean="0">
                <a:ea typeface="Gulim" pitchFamily="34" charset="-127"/>
              </a:rPr>
              <a:t>i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]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Its amplitude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changes the sign along the allowed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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soliton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Same for the superconductivity with another (gauge) phase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260801"/>
            <a:ext cx="4643438" cy="83099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Spinon</a:t>
            </a:r>
            <a:r>
              <a:rPr lang="en-US" altLang="ko-KR" sz="2400" dirty="0">
                <a:ea typeface="Gulim" pitchFamily="34" charset="-127"/>
              </a:rPr>
              <a:t> as a </a:t>
            </a:r>
            <a:r>
              <a:rPr lang="en-US" altLang="ko-KR" sz="2400" dirty="0" err="1">
                <a:ea typeface="Gulim" pitchFamily="34" charset="-127"/>
              </a:rPr>
              <a:t>soliton</a:t>
            </a:r>
            <a:r>
              <a:rPr lang="en-US" altLang="ko-KR" sz="2400" dirty="0">
                <a:ea typeface="Gulim" pitchFamily="34" charset="-127"/>
              </a:rPr>
              <a:t> + </a:t>
            </a:r>
          </a:p>
          <a:p>
            <a:r>
              <a:rPr lang="en-US" altLang="ko-KR" sz="2400" dirty="0">
                <a:ea typeface="Gulim" pitchFamily="34" charset="-127"/>
              </a:rPr>
              <a:t>semi-integer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dirty="0" smtClean="0">
                <a:ea typeface="Gulim" pitchFamily="34" charset="-127"/>
              </a:rPr>
              <a:t>-vortex of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endParaRPr lang="en-US" altLang="ko-KR" i="1" dirty="0">
              <a:ea typeface="Gulim" pitchFamily="34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5373216"/>
            <a:ext cx="4152900" cy="1368152"/>
            <a:chOff x="3016" y="2976"/>
            <a:chExt cx="2616" cy="114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16" y="2976"/>
              <a:ext cx="2616" cy="1143"/>
              <a:chOff x="560" y="10054"/>
              <a:chExt cx="6540" cy="2858"/>
            </a:xfrm>
          </p:grpSpPr>
          <p:sp>
            <p:nvSpPr>
              <p:cNvPr id="23562" name="Oval 6"/>
              <p:cNvSpPr>
                <a:spLocks noChangeAspect="1" noChangeArrowheads="1"/>
              </p:cNvSpPr>
              <p:nvPr/>
            </p:nvSpPr>
            <p:spPr bwMode="auto">
              <a:xfrm>
                <a:off x="560" y="10072"/>
                <a:ext cx="2840" cy="284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Gulim" pitchFamily="34" charset="-127"/>
                </a:endParaRPr>
              </a:p>
            </p:txBody>
          </p:sp>
          <p:sp>
            <p:nvSpPr>
              <p:cNvPr id="23563" name="Oval 7"/>
              <p:cNvSpPr>
                <a:spLocks noChangeAspect="1" noChangeArrowheads="1"/>
              </p:cNvSpPr>
              <p:nvPr/>
            </p:nvSpPr>
            <p:spPr bwMode="auto">
              <a:xfrm>
                <a:off x="4260" y="10054"/>
                <a:ext cx="2840" cy="284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Gulim" pitchFamily="34" charset="-127"/>
                </a:endParaRPr>
              </a:p>
            </p:txBody>
          </p:sp>
          <p:sp>
            <p:nvSpPr>
              <p:cNvPr id="23564" name="Oval 8"/>
              <p:cNvSpPr>
                <a:spLocks noChangeAspect="1" noChangeArrowheads="1"/>
              </p:cNvSpPr>
              <p:nvPr/>
            </p:nvSpPr>
            <p:spPr bwMode="auto">
              <a:xfrm>
                <a:off x="2654" y="10731"/>
                <a:ext cx="2358" cy="142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altLang="ko-KR" dirty="0">
                    <a:ea typeface="Gulim" pitchFamily="34" charset="-127"/>
                  </a:rPr>
                  <a:t>confined</a:t>
                </a:r>
              </a:p>
              <a:p>
                <a:r>
                  <a:rPr lang="en-US" altLang="ko-KR" dirty="0">
                    <a:ea typeface="Gulim" pitchFamily="34" charset="-127"/>
                  </a:rPr>
                  <a:t>    spin</a:t>
                </a:r>
              </a:p>
            </p:txBody>
          </p:sp>
        </p:grpSp>
        <p:sp>
          <p:nvSpPr>
            <p:cNvPr id="23560" name="Line 9"/>
            <p:cNvSpPr>
              <a:spLocks noChangeShapeType="1"/>
            </p:cNvSpPr>
            <p:nvPr/>
          </p:nvSpPr>
          <p:spPr bwMode="auto">
            <a:xfrm>
              <a:off x="3560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10"/>
            <p:cNvSpPr>
              <a:spLocks noChangeShapeType="1"/>
            </p:cNvSpPr>
            <p:nvPr/>
          </p:nvSpPr>
          <p:spPr bwMode="auto">
            <a:xfrm rot="10800000" flipH="1">
              <a:off x="4921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0" y="3645024"/>
            <a:ext cx="6324600" cy="11874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Gulim" pitchFamily="34" charset="-127"/>
              </a:rPr>
              <a:t>At higher D : allowed mixed configuration</a:t>
            </a:r>
            <a:endParaRPr lang="en-US" altLang="ko-KR" sz="2400" dirty="0">
              <a:ea typeface="Gulim" pitchFamily="34" charset="-127"/>
              <a:sym typeface="Symbol" pitchFamily="18" charset="2"/>
            </a:endParaRPr>
          </a:p>
          <a:p>
            <a:r>
              <a:rPr lang="en-US" altLang="ko-KR" sz="2400" dirty="0">
                <a:ea typeface="Gulim" pitchFamily="34" charset="-127"/>
                <a:sym typeface="Symbol" pitchFamily="18" charset="2"/>
              </a:rPr>
              <a:t>   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>
                <a:ea typeface="Gulim" pitchFamily="34" charset="-127"/>
              </a:rPr>
              <a:t>+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 ,</a:t>
            </a:r>
            <a:r>
              <a:rPr lang="en-US" altLang="ko-KR" sz="2400" b="1" dirty="0">
                <a:ea typeface="Gulim" pitchFamily="34" charset="-127"/>
              </a:rPr>
              <a:t> s=1/2</a:t>
            </a:r>
            <a:r>
              <a:rPr lang="en-US" altLang="ko-KR" sz="2400" dirty="0">
                <a:ea typeface="Gulim" pitchFamily="34" charset="-127"/>
              </a:rPr>
              <a:t>   	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</a:t>
            </a:r>
            <a:r>
              <a:rPr lang="en-US" altLang="ko-KR" sz="2400" b="1" dirty="0">
                <a:ea typeface="Gulim" pitchFamily="34" charset="-127"/>
              </a:rPr>
              <a:t> , e=1</a:t>
            </a:r>
          </a:p>
          <a:p>
            <a:r>
              <a:rPr lang="en-US" altLang="ko-KR" sz="2400" dirty="0">
                <a:ea typeface="Gulim" pitchFamily="34" charset="-127"/>
                <a:sym typeface="Symbol" pitchFamily="18" charset="2"/>
              </a:rPr>
              <a:t>     </a:t>
            </a:r>
            <a:r>
              <a:rPr lang="en-US" altLang="ko-KR" sz="2400" dirty="0">
                <a:ea typeface="Gulim" pitchFamily="34" charset="-127"/>
              </a:rPr>
              <a:t>spin </a:t>
            </a:r>
            <a:r>
              <a:rPr lang="en-US" altLang="ko-KR" sz="2400" dirty="0" err="1">
                <a:ea typeface="Gulim" pitchFamily="34" charset="-127"/>
              </a:rPr>
              <a:t>soliton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dirty="0">
                <a:ea typeface="Gulim" pitchFamily="34" charset="-127"/>
              </a:rPr>
              <a:t>		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dirty="0">
                <a:ea typeface="Gulim" pitchFamily="34" charset="-127"/>
              </a:rPr>
              <a:t>charged wings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endParaRPr lang="fr-FR" altLang="ko-KR" sz="2400" dirty="0">
              <a:ea typeface="Gulim" pitchFamily="34" charset="-127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0" y="14288"/>
            <a:ext cx="9031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SPIN-GAP cases -  </a:t>
            </a:r>
            <a:r>
              <a:rPr lang="en-US" altLang="ko-KR" sz="2400">
                <a:ea typeface="Gulim" pitchFamily="34" charset="-127"/>
              </a:rPr>
              <a:t>superconductivity or incommensurate CDW.</a:t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 Bosonisation language :</a:t>
            </a:r>
            <a:endParaRPr lang="en-US" altLang="ko-KR" sz="2400"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body" idx="1"/>
          </p:nvPr>
        </p:nvSpPr>
        <p:spPr>
          <a:xfrm>
            <a:off x="107950" y="71438"/>
            <a:ext cx="9036050" cy="2278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ko-KR" sz="2800" b="1" dirty="0" smtClean="0">
                <a:solidFill>
                  <a:srgbClr val="990000"/>
                </a:solidFill>
                <a:ea typeface="굴림" charset="-127"/>
              </a:rPr>
              <a:t>Singlet Superconductivity</a:t>
            </a:r>
            <a:endParaRPr lang="en-US" altLang="ko-KR" sz="2800" dirty="0" smtClean="0">
              <a:solidFill>
                <a:schemeClr val="accent2"/>
              </a:solidFill>
              <a:ea typeface="굴림" charset="-127"/>
              <a:sym typeface="Symbol" pitchFamily="18" charset="2"/>
            </a:endParaRPr>
          </a:p>
          <a:p>
            <a:pPr eaLnBrk="1" hangingPunct="1">
              <a:buNone/>
            </a:pPr>
            <a:r>
              <a:rPr lang="en-US" altLang="ko-KR" dirty="0" err="1" smtClean="0">
                <a:ea typeface="굴림" charset="-127"/>
                <a:sym typeface="Symbol" pitchFamily="18" charset="2"/>
              </a:rPr>
              <a:t>O</a:t>
            </a:r>
            <a:r>
              <a:rPr lang="en-US" altLang="ko-KR" baseline="-25000" dirty="0" err="1" smtClean="0">
                <a:ea typeface="굴림" charset="-127"/>
              </a:rPr>
              <a:t>SC</a:t>
            </a:r>
            <a:r>
              <a:rPr lang="en-US" altLang="ko-KR" dirty="0" smtClean="0">
                <a:ea typeface="굴림" charset="-127"/>
              </a:rPr>
              <a:t>~ 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</a:t>
            </a:r>
            <a:r>
              <a:rPr lang="en-US" altLang="ko-KR" baseline="-25000" dirty="0" smtClean="0">
                <a:ea typeface="굴림" charset="-127"/>
                <a:sym typeface="Symbol" pitchFamily="18" charset="2"/>
              </a:rPr>
              <a:t>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</a:t>
            </a:r>
            <a:r>
              <a:rPr lang="en-US" altLang="ko-KR" baseline="-25000" dirty="0" smtClean="0">
                <a:ea typeface="굴림" charset="-127"/>
              </a:rPr>
              <a:t>-</a:t>
            </a:r>
            <a:r>
              <a:rPr lang="en-US" altLang="ko-KR" baseline="-25000" dirty="0" smtClean="0">
                <a:ea typeface="굴림" charset="-127"/>
                <a:sym typeface="Symbol" pitchFamily="18" charset="2"/>
              </a:rPr>
              <a:t></a:t>
            </a:r>
            <a:r>
              <a:rPr lang="en-US" altLang="ko-KR" dirty="0" smtClean="0">
                <a:ea typeface="굴림" charset="-127"/>
              </a:rPr>
              <a:t>+ 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</a:t>
            </a:r>
            <a:r>
              <a:rPr lang="en-US" altLang="ko-KR" baseline="-25000" dirty="0" smtClean="0">
                <a:ea typeface="굴림" charset="-127"/>
                <a:sym typeface="Symbol" pitchFamily="18" charset="2"/>
              </a:rPr>
              <a:t>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</a:t>
            </a:r>
            <a:r>
              <a:rPr lang="en-US" altLang="ko-KR" baseline="-25000" dirty="0" smtClean="0">
                <a:ea typeface="굴림" charset="-127"/>
              </a:rPr>
              <a:t>-</a:t>
            </a:r>
            <a:r>
              <a:rPr lang="en-US" altLang="ko-KR" baseline="-25000" dirty="0" smtClean="0">
                <a:ea typeface="굴림" charset="-127"/>
                <a:sym typeface="Symbol" pitchFamily="18" charset="2"/>
              </a:rPr>
              <a:t></a:t>
            </a:r>
            <a:r>
              <a:rPr lang="en-US" altLang="ko-KR" dirty="0" smtClean="0">
                <a:ea typeface="굴림" charset="-127"/>
              </a:rPr>
              <a:t> ~ exp [</a:t>
            </a:r>
            <a:r>
              <a:rPr lang="en-US" altLang="ko-KR" dirty="0" err="1" smtClean="0">
                <a:ea typeface="굴림" charset="-127"/>
              </a:rPr>
              <a:t>i</a:t>
            </a:r>
            <a:r>
              <a:rPr lang="en-US" altLang="ko-KR" dirty="0" err="1" smtClean="0">
                <a:latin typeface="Symbol" pitchFamily="18" charset="2"/>
                <a:ea typeface="굴림" charset="-127"/>
              </a:rPr>
              <a:t>c</a:t>
            </a:r>
            <a:r>
              <a:rPr lang="en-US" altLang="ko-KR" dirty="0" smtClean="0">
                <a:ea typeface="굴림" charset="-127"/>
              </a:rPr>
              <a:t>] </a:t>
            </a:r>
            <a:r>
              <a:rPr lang="en-US" altLang="ko-KR" dirty="0" err="1" smtClean="0">
                <a:ea typeface="굴림" charset="-127"/>
              </a:rPr>
              <a:t>cos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	H=…-g</a:t>
            </a:r>
            <a:r>
              <a:rPr lang="en-US" altLang="ko-KR" baseline="-25000" dirty="0" smtClean="0">
                <a:ea typeface="굴림" charset="-127"/>
                <a:sym typeface="Symbol" pitchFamily="18" charset="2"/>
              </a:rPr>
              <a:t>1</a:t>
            </a:r>
            <a:r>
              <a:rPr lang="en-US" altLang="ko-KR" dirty="0" smtClean="0">
                <a:ea typeface="굴림" charset="-127"/>
              </a:rPr>
              <a:t>cos2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</a:t>
            </a:r>
            <a:endParaRPr lang="en-US" altLang="ko-KR" dirty="0" smtClean="0">
              <a:ea typeface="굴림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  <a:sym typeface="Symbol" pitchFamily="18" charset="2"/>
              </a:rPr>
              <a:t></a:t>
            </a: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굴림" charset="-127"/>
                <a:sym typeface="Symbol" pitchFamily="18" charset="2"/>
              </a:rPr>
              <a:t></a:t>
            </a: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굴림" charset="-127"/>
                <a:sym typeface="Symbol" pitchFamily="18" charset="2"/>
              </a:rPr>
              <a:t></a:t>
            </a: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  s=1/2</a:t>
            </a:r>
            <a:r>
              <a:rPr lang="en-US" altLang="ko-KR" sz="2800" dirty="0" smtClean="0">
                <a:ea typeface="굴림" charset="-127"/>
              </a:rPr>
              <a:t>			</a:t>
            </a:r>
            <a:r>
              <a:rPr lang="en-US" altLang="ko-KR" dirty="0" smtClean="0">
                <a:solidFill>
                  <a:schemeClr val="accent2"/>
                </a:solidFill>
                <a:latin typeface="Symbol" pitchFamily="18" charset="2"/>
                <a:ea typeface="굴림" charset="-127"/>
              </a:rPr>
              <a:t>c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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Symbol" pitchFamily="18" charset="2"/>
                <a:ea typeface="굴림" charset="-127"/>
              </a:rPr>
              <a:t>c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</a:rPr>
              <a:t>+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</a:t>
            </a:r>
            <a:endParaRPr lang="en-US" altLang="ko-KR" dirty="0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2800" dirty="0" smtClean="0">
                <a:ea typeface="굴림" charset="-127"/>
                <a:sym typeface="Symbol" pitchFamily="18" charset="2"/>
              </a:rPr>
              <a:t>  </a:t>
            </a:r>
            <a:r>
              <a:rPr lang="en-US" altLang="ko-KR" sz="2800" dirty="0" smtClean="0">
                <a:solidFill>
                  <a:schemeClr val="hlink"/>
                </a:solidFill>
                <a:ea typeface="굴림" charset="-127"/>
                <a:sym typeface="Symbol" pitchFamily="18" charset="2"/>
              </a:rPr>
              <a:t></a:t>
            </a:r>
            <a:r>
              <a:rPr lang="en-US" altLang="ko-KR" sz="2800" dirty="0" smtClean="0">
                <a:solidFill>
                  <a:schemeClr val="hlink"/>
                </a:solidFill>
                <a:ea typeface="굴림" charset="-127"/>
              </a:rPr>
              <a:t>spin soliton </a:t>
            </a:r>
            <a:r>
              <a:rPr lang="en-US" altLang="ko-KR" sz="2800" dirty="0" smtClean="0">
                <a:solidFill>
                  <a:schemeClr val="hlink"/>
                </a:solidFill>
                <a:ea typeface="굴림" charset="-127"/>
                <a:sym typeface="Symbol" pitchFamily="18" charset="2"/>
              </a:rPr>
              <a:t></a:t>
            </a:r>
            <a:r>
              <a:rPr lang="en-US" altLang="ko-KR" sz="2800" dirty="0" smtClean="0">
                <a:ea typeface="굴림" charset="-127"/>
              </a:rPr>
              <a:t>		</a:t>
            </a:r>
            <a:r>
              <a:rPr lang="en-US" altLang="ko-KR" sz="2800" dirty="0" smtClean="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</a:t>
            </a:r>
            <a:r>
              <a:rPr lang="en-US" altLang="ko-KR" sz="2800" dirty="0" smtClean="0">
                <a:solidFill>
                  <a:schemeClr val="accent2"/>
                </a:solidFill>
                <a:ea typeface="굴림" charset="-127"/>
              </a:rPr>
              <a:t>wings of </a:t>
            </a:r>
            <a:r>
              <a:rPr lang="en-US" altLang="ko-KR" sz="2800" dirty="0" err="1" smtClean="0">
                <a:solidFill>
                  <a:schemeClr val="accent2"/>
                </a:solidFill>
                <a:ea typeface="굴림" charset="-127"/>
              </a:rPr>
              <a:t>supercurents</a:t>
            </a:r>
            <a:r>
              <a:rPr lang="en-US" altLang="ko-KR" sz="2800" dirty="0" smtClean="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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530725"/>
            <a:ext cx="9144000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i="1" dirty="0">
                <a:solidFill>
                  <a:schemeClr val="accent2"/>
                </a:solidFill>
                <a:ea typeface="굴림" charset="-127"/>
              </a:rPr>
              <a:t>Quasi 1d view : </a:t>
            </a:r>
            <a:r>
              <a:rPr lang="en-US" altLang="ko-KR" sz="2200" dirty="0" err="1">
                <a:solidFill>
                  <a:schemeClr val="accent2"/>
                </a:solidFill>
                <a:ea typeface="굴림" charset="-127"/>
              </a:rPr>
              <a:t>spinon</a:t>
            </a:r>
            <a:r>
              <a:rPr lang="en-US" altLang="ko-KR" sz="2200" dirty="0">
                <a:solidFill>
                  <a:schemeClr val="accent2"/>
                </a:solidFill>
                <a:ea typeface="굴림" charset="-127"/>
              </a:rPr>
              <a:t> as a </a:t>
            </a:r>
            <a:r>
              <a:rPr lang="en-US" altLang="ko-KR" sz="2200" dirty="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</a:t>
            </a:r>
            <a:r>
              <a:rPr lang="en-US" altLang="ko-KR" sz="2200" dirty="0">
                <a:solidFill>
                  <a:schemeClr val="accent2"/>
                </a:solidFill>
                <a:ea typeface="굴림" charset="-127"/>
              </a:rPr>
              <a:t>- Josephson junction in the superconducting wire 	(</a:t>
            </a:r>
            <a:r>
              <a:rPr lang="en-US" altLang="ko-KR" sz="2200" i="1" dirty="0">
                <a:solidFill>
                  <a:schemeClr val="accent2"/>
                </a:solidFill>
                <a:ea typeface="굴림" charset="-127"/>
              </a:rPr>
              <a:t>applications: </a:t>
            </a:r>
            <a:r>
              <a:rPr lang="en-US" altLang="ko-KR" sz="2200" i="1" dirty="0" err="1">
                <a:solidFill>
                  <a:schemeClr val="accent2"/>
                </a:solidFill>
                <a:ea typeface="굴림" charset="-127"/>
              </a:rPr>
              <a:t>Yakovenko</a:t>
            </a:r>
            <a:r>
              <a:rPr lang="en-US" altLang="ko-KR" sz="2200" i="1" dirty="0">
                <a:solidFill>
                  <a:schemeClr val="accent2"/>
                </a:solidFill>
                <a:ea typeface="굴림" charset="-127"/>
              </a:rPr>
              <a:t> et al</a:t>
            </a:r>
            <a:r>
              <a:rPr lang="en-US" altLang="ko-KR" sz="2200" dirty="0">
                <a:solidFill>
                  <a:schemeClr val="accent2"/>
                </a:solidFill>
                <a:ea typeface="굴림" charset="-127"/>
              </a:rPr>
              <a:t>).</a:t>
            </a:r>
            <a:endParaRPr lang="en-US" altLang="ko-KR" sz="2200" i="1" dirty="0">
              <a:solidFill>
                <a:schemeClr val="accent2"/>
              </a:solidFill>
              <a:ea typeface="굴림" charset="-127"/>
            </a:endParaRPr>
          </a:p>
          <a:p>
            <a:r>
              <a:rPr lang="en-US" altLang="ko-KR" sz="2200" i="1" dirty="0">
                <a:solidFill>
                  <a:schemeClr val="hlink"/>
                </a:solidFill>
                <a:ea typeface="굴림" charset="-127"/>
              </a:rPr>
              <a:t>2D view : </a:t>
            </a:r>
            <a:r>
              <a:rPr lang="en-US" altLang="ko-KR" sz="2200" dirty="0">
                <a:solidFill>
                  <a:schemeClr val="hlink"/>
                </a:solidFill>
                <a:ea typeface="굴림" charset="-127"/>
              </a:rPr>
              <a:t>pair of </a:t>
            </a:r>
            <a:r>
              <a:rPr lang="en-US" altLang="ko-KR" sz="2200" dirty="0">
                <a:solidFill>
                  <a:schemeClr val="hlink"/>
                </a:solidFill>
                <a:ea typeface="굴림" charset="-127"/>
                <a:sym typeface="Symbol" pitchFamily="18" charset="2"/>
              </a:rPr>
              <a:t></a:t>
            </a:r>
            <a:r>
              <a:rPr lang="en-US" altLang="ko-KR" sz="2200" dirty="0">
                <a:solidFill>
                  <a:schemeClr val="hlink"/>
                </a:solidFill>
                <a:ea typeface="굴림" charset="-127"/>
              </a:rPr>
              <a:t>- vortices shares the common core </a:t>
            </a:r>
          </a:p>
          <a:p>
            <a:r>
              <a:rPr lang="en-US" altLang="ko-KR" sz="2200" dirty="0">
                <a:solidFill>
                  <a:schemeClr val="hlink"/>
                </a:solidFill>
                <a:ea typeface="굴림" charset="-127"/>
              </a:rPr>
              <a:t>	     bearing unpaired spin.</a:t>
            </a:r>
            <a:endParaRPr lang="en-US" altLang="ko-KR" sz="2200" i="1" dirty="0">
              <a:solidFill>
                <a:schemeClr val="hlink"/>
              </a:solidFill>
              <a:ea typeface="굴림" charset="-127"/>
            </a:endParaRPr>
          </a:p>
          <a:p>
            <a:r>
              <a:rPr lang="en-US" altLang="ko-KR" sz="2200" i="1" dirty="0">
                <a:solidFill>
                  <a:srgbClr val="990000"/>
                </a:solidFill>
                <a:ea typeface="굴림" charset="-127"/>
              </a:rPr>
              <a:t>3D view : </a:t>
            </a:r>
            <a:r>
              <a:rPr lang="en-US" altLang="ko-KR" sz="2200" dirty="0">
                <a:solidFill>
                  <a:srgbClr val="990000"/>
                </a:solidFill>
                <a:ea typeface="굴림" charset="-127"/>
              </a:rPr>
              <a:t>half-flux vortex stabilized by the confined spin.</a:t>
            </a:r>
          </a:p>
          <a:p>
            <a:r>
              <a:rPr lang="en-US" altLang="ko-KR" sz="2200" dirty="0" err="1">
                <a:solidFill>
                  <a:srgbClr val="990000"/>
                </a:solidFill>
                <a:ea typeface="굴림" charset="-127"/>
              </a:rPr>
              <a:t>Updown</a:t>
            </a:r>
            <a:r>
              <a:rPr lang="en-US" altLang="ko-KR" sz="2200" dirty="0">
                <a:solidFill>
                  <a:srgbClr val="990000"/>
                </a:solidFill>
                <a:ea typeface="굴림" charset="-127"/>
              </a:rPr>
              <a:t> view: nucleus of melted </a:t>
            </a:r>
            <a:r>
              <a:rPr lang="en-US" altLang="ko-KR" sz="2200" dirty="0" err="1">
                <a:solidFill>
                  <a:srgbClr val="990000"/>
                </a:solidFill>
                <a:ea typeface="굴림" charset="-127"/>
              </a:rPr>
              <a:t>FFLO</a:t>
            </a:r>
            <a:r>
              <a:rPr lang="en-US" altLang="ko-KR" sz="2200" dirty="0">
                <a:solidFill>
                  <a:srgbClr val="990000"/>
                </a:solidFill>
                <a:ea typeface="굴림" charset="-127"/>
              </a:rPr>
              <a:t> phase in spin-polarized SC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572000" y="2411413"/>
            <a:ext cx="2679700" cy="1954212"/>
            <a:chOff x="0" y="0"/>
            <a:chExt cx="4222" cy="3076"/>
          </a:xfrm>
        </p:grpSpPr>
        <p:sp>
          <p:nvSpPr>
            <p:cNvPr id="23570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222" cy="307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7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222" cy="307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72" name="Freeform 7"/>
            <p:cNvSpPr>
              <a:spLocks/>
            </p:cNvSpPr>
            <p:nvPr/>
          </p:nvSpPr>
          <p:spPr bwMode="auto">
            <a:xfrm>
              <a:off x="613" y="1486"/>
              <a:ext cx="980" cy="938"/>
            </a:xfrm>
            <a:custGeom>
              <a:avLst/>
              <a:gdLst>
                <a:gd name="T0" fmla="*/ 980 w 980"/>
                <a:gd name="T1" fmla="*/ 469 h 938"/>
                <a:gd name="T2" fmla="*/ 970 w 980"/>
                <a:gd name="T3" fmla="*/ 564 h 938"/>
                <a:gd name="T4" fmla="*/ 943 w 980"/>
                <a:gd name="T5" fmla="*/ 652 h 938"/>
                <a:gd name="T6" fmla="*/ 895 w 980"/>
                <a:gd name="T7" fmla="*/ 733 h 938"/>
                <a:gd name="T8" fmla="*/ 837 w 980"/>
                <a:gd name="T9" fmla="*/ 801 h 938"/>
                <a:gd name="T10" fmla="*/ 766 w 980"/>
                <a:gd name="T11" fmla="*/ 857 h 938"/>
                <a:gd name="T12" fmla="*/ 681 w 980"/>
                <a:gd name="T13" fmla="*/ 902 h 938"/>
                <a:gd name="T14" fmla="*/ 589 w 980"/>
                <a:gd name="T15" fmla="*/ 929 h 938"/>
                <a:gd name="T16" fmla="*/ 490 w 980"/>
                <a:gd name="T17" fmla="*/ 938 h 938"/>
                <a:gd name="T18" fmla="*/ 391 w 980"/>
                <a:gd name="T19" fmla="*/ 929 h 938"/>
                <a:gd name="T20" fmla="*/ 299 w 980"/>
                <a:gd name="T21" fmla="*/ 902 h 938"/>
                <a:gd name="T22" fmla="*/ 214 w 980"/>
                <a:gd name="T23" fmla="*/ 857 h 938"/>
                <a:gd name="T24" fmla="*/ 143 w 980"/>
                <a:gd name="T25" fmla="*/ 801 h 938"/>
                <a:gd name="T26" fmla="*/ 85 w 980"/>
                <a:gd name="T27" fmla="*/ 733 h 938"/>
                <a:gd name="T28" fmla="*/ 37 w 980"/>
                <a:gd name="T29" fmla="*/ 652 h 938"/>
                <a:gd name="T30" fmla="*/ 10 w 980"/>
                <a:gd name="T31" fmla="*/ 564 h 938"/>
                <a:gd name="T32" fmla="*/ 0 w 980"/>
                <a:gd name="T33" fmla="*/ 469 h 938"/>
                <a:gd name="T34" fmla="*/ 10 w 980"/>
                <a:gd name="T35" fmla="*/ 375 h 938"/>
                <a:gd name="T36" fmla="*/ 37 w 980"/>
                <a:gd name="T37" fmla="*/ 287 h 938"/>
                <a:gd name="T38" fmla="*/ 85 w 980"/>
                <a:gd name="T39" fmla="*/ 205 h 938"/>
                <a:gd name="T40" fmla="*/ 143 w 980"/>
                <a:gd name="T41" fmla="*/ 137 h 938"/>
                <a:gd name="T42" fmla="*/ 214 w 980"/>
                <a:gd name="T43" fmla="*/ 81 h 938"/>
                <a:gd name="T44" fmla="*/ 299 w 980"/>
                <a:gd name="T45" fmla="*/ 36 h 938"/>
                <a:gd name="T46" fmla="*/ 391 w 980"/>
                <a:gd name="T47" fmla="*/ 10 h 938"/>
                <a:gd name="T48" fmla="*/ 490 w 980"/>
                <a:gd name="T49" fmla="*/ 0 h 938"/>
                <a:gd name="T50" fmla="*/ 589 w 980"/>
                <a:gd name="T51" fmla="*/ 10 h 938"/>
                <a:gd name="T52" fmla="*/ 681 w 980"/>
                <a:gd name="T53" fmla="*/ 36 h 938"/>
                <a:gd name="T54" fmla="*/ 766 w 980"/>
                <a:gd name="T55" fmla="*/ 81 h 938"/>
                <a:gd name="T56" fmla="*/ 837 w 980"/>
                <a:gd name="T57" fmla="*/ 137 h 938"/>
                <a:gd name="T58" fmla="*/ 895 w 980"/>
                <a:gd name="T59" fmla="*/ 205 h 938"/>
                <a:gd name="T60" fmla="*/ 943 w 980"/>
                <a:gd name="T61" fmla="*/ 287 h 938"/>
                <a:gd name="T62" fmla="*/ 970 w 980"/>
                <a:gd name="T63" fmla="*/ 375 h 938"/>
                <a:gd name="T64" fmla="*/ 980 w 980"/>
                <a:gd name="T65" fmla="*/ 469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noFill/>
            <a:ln w="234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73" name="Freeform 8"/>
            <p:cNvSpPr>
              <a:spLocks/>
            </p:cNvSpPr>
            <p:nvPr/>
          </p:nvSpPr>
          <p:spPr bwMode="auto">
            <a:xfrm>
              <a:off x="613" y="78"/>
              <a:ext cx="980" cy="939"/>
            </a:xfrm>
            <a:custGeom>
              <a:avLst/>
              <a:gdLst>
                <a:gd name="T0" fmla="*/ 980 w 980"/>
                <a:gd name="T1" fmla="*/ 469 h 939"/>
                <a:gd name="T2" fmla="*/ 970 w 980"/>
                <a:gd name="T3" fmla="*/ 564 h 939"/>
                <a:gd name="T4" fmla="*/ 943 w 980"/>
                <a:gd name="T5" fmla="*/ 652 h 939"/>
                <a:gd name="T6" fmla="*/ 895 w 980"/>
                <a:gd name="T7" fmla="*/ 733 h 939"/>
                <a:gd name="T8" fmla="*/ 837 w 980"/>
                <a:gd name="T9" fmla="*/ 802 h 939"/>
                <a:gd name="T10" fmla="*/ 766 w 980"/>
                <a:gd name="T11" fmla="*/ 857 h 939"/>
                <a:gd name="T12" fmla="*/ 681 w 980"/>
                <a:gd name="T13" fmla="*/ 903 h 939"/>
                <a:gd name="T14" fmla="*/ 589 w 980"/>
                <a:gd name="T15" fmla="*/ 929 h 939"/>
                <a:gd name="T16" fmla="*/ 490 w 980"/>
                <a:gd name="T17" fmla="*/ 939 h 939"/>
                <a:gd name="T18" fmla="*/ 391 w 980"/>
                <a:gd name="T19" fmla="*/ 929 h 939"/>
                <a:gd name="T20" fmla="*/ 299 w 980"/>
                <a:gd name="T21" fmla="*/ 903 h 939"/>
                <a:gd name="T22" fmla="*/ 214 w 980"/>
                <a:gd name="T23" fmla="*/ 857 h 939"/>
                <a:gd name="T24" fmla="*/ 143 w 980"/>
                <a:gd name="T25" fmla="*/ 802 h 939"/>
                <a:gd name="T26" fmla="*/ 85 w 980"/>
                <a:gd name="T27" fmla="*/ 733 h 939"/>
                <a:gd name="T28" fmla="*/ 37 w 980"/>
                <a:gd name="T29" fmla="*/ 652 h 939"/>
                <a:gd name="T30" fmla="*/ 10 w 980"/>
                <a:gd name="T31" fmla="*/ 564 h 939"/>
                <a:gd name="T32" fmla="*/ 0 w 980"/>
                <a:gd name="T33" fmla="*/ 469 h 939"/>
                <a:gd name="T34" fmla="*/ 10 w 980"/>
                <a:gd name="T35" fmla="*/ 375 h 939"/>
                <a:gd name="T36" fmla="*/ 37 w 980"/>
                <a:gd name="T37" fmla="*/ 287 h 939"/>
                <a:gd name="T38" fmla="*/ 85 w 980"/>
                <a:gd name="T39" fmla="*/ 205 h 939"/>
                <a:gd name="T40" fmla="*/ 143 w 980"/>
                <a:gd name="T41" fmla="*/ 137 h 939"/>
                <a:gd name="T42" fmla="*/ 214 w 980"/>
                <a:gd name="T43" fmla="*/ 82 h 939"/>
                <a:gd name="T44" fmla="*/ 299 w 980"/>
                <a:gd name="T45" fmla="*/ 36 h 939"/>
                <a:gd name="T46" fmla="*/ 391 w 980"/>
                <a:gd name="T47" fmla="*/ 10 h 939"/>
                <a:gd name="T48" fmla="*/ 490 w 980"/>
                <a:gd name="T49" fmla="*/ 0 h 939"/>
                <a:gd name="T50" fmla="*/ 589 w 980"/>
                <a:gd name="T51" fmla="*/ 10 h 939"/>
                <a:gd name="T52" fmla="*/ 681 w 980"/>
                <a:gd name="T53" fmla="*/ 36 h 939"/>
                <a:gd name="T54" fmla="*/ 766 w 980"/>
                <a:gd name="T55" fmla="*/ 82 h 939"/>
                <a:gd name="T56" fmla="*/ 837 w 980"/>
                <a:gd name="T57" fmla="*/ 137 h 939"/>
                <a:gd name="T58" fmla="*/ 895 w 980"/>
                <a:gd name="T59" fmla="*/ 205 h 939"/>
                <a:gd name="T60" fmla="*/ 943 w 980"/>
                <a:gd name="T61" fmla="*/ 287 h 939"/>
                <a:gd name="T62" fmla="*/ 970 w 980"/>
                <a:gd name="T63" fmla="*/ 375 h 939"/>
                <a:gd name="T64" fmla="*/ 980 w 980"/>
                <a:gd name="T65" fmla="*/ 469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74" name="Line 9"/>
            <p:cNvSpPr>
              <a:spLocks noChangeShapeType="1"/>
            </p:cNvSpPr>
            <p:nvPr/>
          </p:nvSpPr>
          <p:spPr bwMode="auto">
            <a:xfrm>
              <a:off x="858" y="1251"/>
              <a:ext cx="3228" cy="1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0"/>
            <p:cNvSpPr>
              <a:spLocks/>
            </p:cNvSpPr>
            <p:nvPr/>
          </p:nvSpPr>
          <p:spPr bwMode="auto">
            <a:xfrm>
              <a:off x="3967" y="1228"/>
              <a:ext cx="119" cy="46"/>
            </a:xfrm>
            <a:custGeom>
              <a:avLst/>
              <a:gdLst>
                <a:gd name="T0" fmla="*/ 0 w 119"/>
                <a:gd name="T1" fmla="*/ 0 h 46"/>
                <a:gd name="T2" fmla="*/ 119 w 119"/>
                <a:gd name="T3" fmla="*/ 23 h 46"/>
                <a:gd name="T4" fmla="*/ 0 w 119"/>
                <a:gd name="T5" fmla="*/ 46 h 46"/>
                <a:gd name="T6" fmla="*/ 20 w 119"/>
                <a:gd name="T7" fmla="*/ 23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76" name="Freeform 11"/>
            <p:cNvSpPr>
              <a:spLocks/>
            </p:cNvSpPr>
            <p:nvPr/>
          </p:nvSpPr>
          <p:spPr bwMode="auto">
            <a:xfrm>
              <a:off x="3967" y="1228"/>
              <a:ext cx="119" cy="46"/>
            </a:xfrm>
            <a:custGeom>
              <a:avLst/>
              <a:gdLst>
                <a:gd name="T0" fmla="*/ 0 w 119"/>
                <a:gd name="T1" fmla="*/ 0 h 46"/>
                <a:gd name="T2" fmla="*/ 119 w 119"/>
                <a:gd name="T3" fmla="*/ 23 h 46"/>
                <a:gd name="T4" fmla="*/ 0 w 119"/>
                <a:gd name="T5" fmla="*/ 46 h 46"/>
                <a:gd name="T6" fmla="*/ 20 w 119"/>
                <a:gd name="T7" fmla="*/ 23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77" name="Line 12"/>
            <p:cNvSpPr>
              <a:spLocks noChangeShapeType="1"/>
            </p:cNvSpPr>
            <p:nvPr/>
          </p:nvSpPr>
          <p:spPr bwMode="auto">
            <a:xfrm>
              <a:off x="1042" y="1486"/>
              <a:ext cx="122" cy="59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13"/>
            <p:cNvSpPr>
              <a:spLocks noChangeShapeType="1"/>
            </p:cNvSpPr>
            <p:nvPr/>
          </p:nvSpPr>
          <p:spPr bwMode="auto">
            <a:xfrm flipV="1">
              <a:off x="1042" y="1427"/>
              <a:ext cx="122" cy="59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14"/>
            <p:cNvSpPr>
              <a:spLocks noChangeShapeType="1"/>
            </p:cNvSpPr>
            <p:nvPr/>
          </p:nvSpPr>
          <p:spPr bwMode="auto">
            <a:xfrm>
              <a:off x="1042" y="2366"/>
              <a:ext cx="184" cy="58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15"/>
            <p:cNvSpPr>
              <a:spLocks noChangeShapeType="1"/>
            </p:cNvSpPr>
            <p:nvPr/>
          </p:nvSpPr>
          <p:spPr bwMode="auto">
            <a:xfrm flipH="1">
              <a:off x="1042" y="2424"/>
              <a:ext cx="184" cy="59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16"/>
            <p:cNvSpPr>
              <a:spLocks noChangeShapeType="1"/>
            </p:cNvSpPr>
            <p:nvPr/>
          </p:nvSpPr>
          <p:spPr bwMode="auto">
            <a:xfrm flipV="1">
              <a:off x="1042" y="958"/>
              <a:ext cx="184" cy="59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17"/>
            <p:cNvSpPr>
              <a:spLocks noChangeShapeType="1"/>
            </p:cNvSpPr>
            <p:nvPr/>
          </p:nvSpPr>
          <p:spPr bwMode="auto">
            <a:xfrm>
              <a:off x="1042" y="1017"/>
              <a:ext cx="184" cy="58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8"/>
            <p:cNvSpPr>
              <a:spLocks noChangeShapeType="1"/>
            </p:cNvSpPr>
            <p:nvPr/>
          </p:nvSpPr>
          <p:spPr bwMode="auto">
            <a:xfrm>
              <a:off x="981" y="20"/>
              <a:ext cx="245" cy="58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9"/>
            <p:cNvSpPr>
              <a:spLocks noChangeShapeType="1"/>
            </p:cNvSpPr>
            <p:nvPr/>
          </p:nvSpPr>
          <p:spPr bwMode="auto">
            <a:xfrm flipH="1">
              <a:off x="981" y="78"/>
              <a:ext cx="183" cy="59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0"/>
            <p:cNvSpPr>
              <a:spLocks/>
            </p:cNvSpPr>
            <p:nvPr/>
          </p:nvSpPr>
          <p:spPr bwMode="auto">
            <a:xfrm>
              <a:off x="10" y="127"/>
              <a:ext cx="89" cy="130"/>
            </a:xfrm>
            <a:custGeom>
              <a:avLst/>
              <a:gdLst>
                <a:gd name="T0" fmla="*/ 82 w 89"/>
                <a:gd name="T1" fmla="*/ 42 h 130"/>
                <a:gd name="T2" fmla="*/ 75 w 89"/>
                <a:gd name="T3" fmla="*/ 33 h 130"/>
                <a:gd name="T4" fmla="*/ 65 w 89"/>
                <a:gd name="T5" fmla="*/ 16 h 130"/>
                <a:gd name="T6" fmla="*/ 41 w 89"/>
                <a:gd name="T7" fmla="*/ 7 h 130"/>
                <a:gd name="T8" fmla="*/ 27 w 89"/>
                <a:gd name="T9" fmla="*/ 10 h 130"/>
                <a:gd name="T10" fmla="*/ 21 w 89"/>
                <a:gd name="T11" fmla="*/ 23 h 130"/>
                <a:gd name="T12" fmla="*/ 24 w 89"/>
                <a:gd name="T13" fmla="*/ 29 h 130"/>
                <a:gd name="T14" fmla="*/ 31 w 89"/>
                <a:gd name="T15" fmla="*/ 39 h 130"/>
                <a:gd name="T16" fmla="*/ 44 w 89"/>
                <a:gd name="T17" fmla="*/ 46 h 130"/>
                <a:gd name="T18" fmla="*/ 65 w 89"/>
                <a:gd name="T19" fmla="*/ 55 h 130"/>
                <a:gd name="T20" fmla="*/ 82 w 89"/>
                <a:gd name="T21" fmla="*/ 69 h 130"/>
                <a:gd name="T22" fmla="*/ 89 w 89"/>
                <a:gd name="T23" fmla="*/ 91 h 130"/>
                <a:gd name="T24" fmla="*/ 85 w 89"/>
                <a:gd name="T25" fmla="*/ 111 h 130"/>
                <a:gd name="T26" fmla="*/ 68 w 89"/>
                <a:gd name="T27" fmla="*/ 124 h 130"/>
                <a:gd name="T28" fmla="*/ 44 w 89"/>
                <a:gd name="T29" fmla="*/ 130 h 130"/>
                <a:gd name="T30" fmla="*/ 34 w 89"/>
                <a:gd name="T31" fmla="*/ 127 h 130"/>
                <a:gd name="T32" fmla="*/ 21 w 89"/>
                <a:gd name="T33" fmla="*/ 124 h 130"/>
                <a:gd name="T34" fmla="*/ 14 w 89"/>
                <a:gd name="T35" fmla="*/ 121 h 130"/>
                <a:gd name="T36" fmla="*/ 7 w 89"/>
                <a:gd name="T37" fmla="*/ 124 h 130"/>
                <a:gd name="T38" fmla="*/ 4 w 89"/>
                <a:gd name="T39" fmla="*/ 130 h 130"/>
                <a:gd name="T40" fmla="*/ 0 w 89"/>
                <a:gd name="T41" fmla="*/ 82 h 130"/>
                <a:gd name="T42" fmla="*/ 7 w 89"/>
                <a:gd name="T43" fmla="*/ 95 h 130"/>
                <a:gd name="T44" fmla="*/ 21 w 89"/>
                <a:gd name="T45" fmla="*/ 114 h 130"/>
                <a:gd name="T46" fmla="*/ 48 w 89"/>
                <a:gd name="T47" fmla="*/ 124 h 130"/>
                <a:gd name="T48" fmla="*/ 65 w 89"/>
                <a:gd name="T49" fmla="*/ 117 h 130"/>
                <a:gd name="T50" fmla="*/ 68 w 89"/>
                <a:gd name="T51" fmla="*/ 104 h 130"/>
                <a:gd name="T52" fmla="*/ 68 w 89"/>
                <a:gd name="T53" fmla="*/ 95 h 130"/>
                <a:gd name="T54" fmla="*/ 58 w 89"/>
                <a:gd name="T55" fmla="*/ 88 h 130"/>
                <a:gd name="T56" fmla="*/ 41 w 89"/>
                <a:gd name="T57" fmla="*/ 78 h 130"/>
                <a:gd name="T58" fmla="*/ 17 w 89"/>
                <a:gd name="T59" fmla="*/ 65 h 130"/>
                <a:gd name="T60" fmla="*/ 4 w 89"/>
                <a:gd name="T61" fmla="*/ 52 h 130"/>
                <a:gd name="T62" fmla="*/ 0 w 89"/>
                <a:gd name="T63" fmla="*/ 36 h 130"/>
                <a:gd name="T64" fmla="*/ 4 w 89"/>
                <a:gd name="T65" fmla="*/ 16 h 130"/>
                <a:gd name="T66" fmla="*/ 21 w 89"/>
                <a:gd name="T67" fmla="*/ 3 h 130"/>
                <a:gd name="T68" fmla="*/ 41 w 89"/>
                <a:gd name="T69" fmla="*/ 0 h 130"/>
                <a:gd name="T70" fmla="*/ 51 w 89"/>
                <a:gd name="T71" fmla="*/ 0 h 130"/>
                <a:gd name="T72" fmla="*/ 62 w 89"/>
                <a:gd name="T73" fmla="*/ 7 h 130"/>
                <a:gd name="T74" fmla="*/ 72 w 89"/>
                <a:gd name="T75" fmla="*/ 7 h 130"/>
                <a:gd name="T76" fmla="*/ 75 w 89"/>
                <a:gd name="T77" fmla="*/ 7 h 130"/>
                <a:gd name="T78" fmla="*/ 79 w 89"/>
                <a:gd name="T79" fmla="*/ 0 h 1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"/>
                <a:gd name="T121" fmla="*/ 0 h 130"/>
                <a:gd name="T122" fmla="*/ 89 w 89"/>
                <a:gd name="T123" fmla="*/ 130 h 1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" h="130">
                  <a:moveTo>
                    <a:pt x="82" y="0"/>
                  </a:moveTo>
                  <a:lnTo>
                    <a:pt x="82" y="42"/>
                  </a:lnTo>
                  <a:lnTo>
                    <a:pt x="79" y="42"/>
                  </a:lnTo>
                  <a:lnTo>
                    <a:pt x="75" y="33"/>
                  </a:lnTo>
                  <a:lnTo>
                    <a:pt x="72" y="23"/>
                  </a:lnTo>
                  <a:lnTo>
                    <a:pt x="65" y="16"/>
                  </a:lnTo>
                  <a:lnTo>
                    <a:pt x="55" y="10"/>
                  </a:lnTo>
                  <a:lnTo>
                    <a:pt x="41" y="7"/>
                  </a:lnTo>
                  <a:lnTo>
                    <a:pt x="34" y="7"/>
                  </a:lnTo>
                  <a:lnTo>
                    <a:pt x="27" y="10"/>
                  </a:lnTo>
                  <a:lnTo>
                    <a:pt x="21" y="16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4" y="29"/>
                  </a:lnTo>
                  <a:lnTo>
                    <a:pt x="27" y="33"/>
                  </a:lnTo>
                  <a:lnTo>
                    <a:pt x="31" y="39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1" y="49"/>
                  </a:lnTo>
                  <a:lnTo>
                    <a:pt x="65" y="55"/>
                  </a:lnTo>
                  <a:lnTo>
                    <a:pt x="75" y="62"/>
                  </a:lnTo>
                  <a:lnTo>
                    <a:pt x="82" y="69"/>
                  </a:lnTo>
                  <a:lnTo>
                    <a:pt x="89" y="78"/>
                  </a:lnTo>
                  <a:lnTo>
                    <a:pt x="89" y="91"/>
                  </a:lnTo>
                  <a:lnTo>
                    <a:pt x="89" y="101"/>
                  </a:lnTo>
                  <a:lnTo>
                    <a:pt x="85" y="111"/>
                  </a:lnTo>
                  <a:lnTo>
                    <a:pt x="79" y="117"/>
                  </a:lnTo>
                  <a:lnTo>
                    <a:pt x="68" y="124"/>
                  </a:lnTo>
                  <a:lnTo>
                    <a:pt x="58" y="127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4" y="127"/>
                  </a:lnTo>
                  <a:lnTo>
                    <a:pt x="27" y="127"/>
                  </a:lnTo>
                  <a:lnTo>
                    <a:pt x="21" y="124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0" y="121"/>
                  </a:lnTo>
                  <a:lnTo>
                    <a:pt x="7" y="124"/>
                  </a:lnTo>
                  <a:lnTo>
                    <a:pt x="7" y="127"/>
                  </a:lnTo>
                  <a:lnTo>
                    <a:pt x="4" y="130"/>
                  </a:lnTo>
                  <a:lnTo>
                    <a:pt x="0" y="130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7" y="95"/>
                  </a:lnTo>
                  <a:lnTo>
                    <a:pt x="14" y="104"/>
                  </a:lnTo>
                  <a:lnTo>
                    <a:pt x="21" y="114"/>
                  </a:lnTo>
                  <a:lnTo>
                    <a:pt x="34" y="121"/>
                  </a:lnTo>
                  <a:lnTo>
                    <a:pt x="48" y="124"/>
                  </a:lnTo>
                  <a:lnTo>
                    <a:pt x="55" y="121"/>
                  </a:lnTo>
                  <a:lnTo>
                    <a:pt x="65" y="117"/>
                  </a:lnTo>
                  <a:lnTo>
                    <a:pt x="68" y="111"/>
                  </a:lnTo>
                  <a:lnTo>
                    <a:pt x="68" y="104"/>
                  </a:lnTo>
                  <a:lnTo>
                    <a:pt x="68" y="101"/>
                  </a:lnTo>
                  <a:lnTo>
                    <a:pt x="68" y="95"/>
                  </a:lnTo>
                  <a:lnTo>
                    <a:pt x="65" y="91"/>
                  </a:lnTo>
                  <a:lnTo>
                    <a:pt x="58" y="88"/>
                  </a:lnTo>
                  <a:lnTo>
                    <a:pt x="51" y="85"/>
                  </a:lnTo>
                  <a:lnTo>
                    <a:pt x="41" y="78"/>
                  </a:lnTo>
                  <a:lnTo>
                    <a:pt x="27" y="72"/>
                  </a:lnTo>
                  <a:lnTo>
                    <a:pt x="17" y="65"/>
                  </a:lnTo>
                  <a:lnTo>
                    <a:pt x="10" y="59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86" name="Freeform 21"/>
            <p:cNvSpPr>
              <a:spLocks/>
            </p:cNvSpPr>
            <p:nvPr/>
          </p:nvSpPr>
          <p:spPr bwMode="auto">
            <a:xfrm>
              <a:off x="3" y="365"/>
              <a:ext cx="133" cy="127"/>
            </a:xfrm>
            <a:custGeom>
              <a:avLst/>
              <a:gdLst>
                <a:gd name="T0" fmla="*/ 69 w 133"/>
                <a:gd name="T1" fmla="*/ 0 h 127"/>
                <a:gd name="T2" fmla="*/ 65 w 133"/>
                <a:gd name="T3" fmla="*/ 3 h 127"/>
                <a:gd name="T4" fmla="*/ 55 w 133"/>
                <a:gd name="T5" fmla="*/ 3 h 127"/>
                <a:gd name="T6" fmla="*/ 51 w 133"/>
                <a:gd name="T7" fmla="*/ 6 h 127"/>
                <a:gd name="T8" fmla="*/ 51 w 133"/>
                <a:gd name="T9" fmla="*/ 20 h 127"/>
                <a:gd name="T10" fmla="*/ 51 w 133"/>
                <a:gd name="T11" fmla="*/ 91 h 127"/>
                <a:gd name="T12" fmla="*/ 51 w 133"/>
                <a:gd name="T13" fmla="*/ 104 h 127"/>
                <a:gd name="T14" fmla="*/ 62 w 133"/>
                <a:gd name="T15" fmla="*/ 114 h 127"/>
                <a:gd name="T16" fmla="*/ 75 w 133"/>
                <a:gd name="T17" fmla="*/ 117 h 127"/>
                <a:gd name="T18" fmla="*/ 92 w 133"/>
                <a:gd name="T19" fmla="*/ 114 h 127"/>
                <a:gd name="T20" fmla="*/ 103 w 133"/>
                <a:gd name="T21" fmla="*/ 101 h 127"/>
                <a:gd name="T22" fmla="*/ 106 w 133"/>
                <a:gd name="T23" fmla="*/ 85 h 127"/>
                <a:gd name="T24" fmla="*/ 106 w 133"/>
                <a:gd name="T25" fmla="*/ 20 h 127"/>
                <a:gd name="T26" fmla="*/ 106 w 133"/>
                <a:gd name="T27" fmla="*/ 10 h 127"/>
                <a:gd name="T28" fmla="*/ 103 w 133"/>
                <a:gd name="T29" fmla="*/ 3 h 127"/>
                <a:gd name="T30" fmla="*/ 89 w 133"/>
                <a:gd name="T31" fmla="*/ 3 h 127"/>
                <a:gd name="T32" fmla="*/ 133 w 133"/>
                <a:gd name="T33" fmla="*/ 0 h 127"/>
                <a:gd name="T34" fmla="*/ 130 w 133"/>
                <a:gd name="T35" fmla="*/ 3 h 127"/>
                <a:gd name="T36" fmla="*/ 123 w 133"/>
                <a:gd name="T37" fmla="*/ 3 h 127"/>
                <a:gd name="T38" fmla="*/ 116 w 133"/>
                <a:gd name="T39" fmla="*/ 10 h 127"/>
                <a:gd name="T40" fmla="*/ 116 w 133"/>
                <a:gd name="T41" fmla="*/ 20 h 127"/>
                <a:gd name="T42" fmla="*/ 116 w 133"/>
                <a:gd name="T43" fmla="*/ 81 h 127"/>
                <a:gd name="T44" fmla="*/ 113 w 133"/>
                <a:gd name="T45" fmla="*/ 101 h 127"/>
                <a:gd name="T46" fmla="*/ 99 w 133"/>
                <a:gd name="T47" fmla="*/ 117 h 127"/>
                <a:gd name="T48" fmla="*/ 79 w 133"/>
                <a:gd name="T49" fmla="*/ 124 h 127"/>
                <a:gd name="T50" fmla="*/ 51 w 133"/>
                <a:gd name="T51" fmla="*/ 124 h 127"/>
                <a:gd name="T52" fmla="*/ 31 w 133"/>
                <a:gd name="T53" fmla="*/ 114 h 127"/>
                <a:gd name="T54" fmla="*/ 21 w 133"/>
                <a:gd name="T55" fmla="*/ 94 h 127"/>
                <a:gd name="T56" fmla="*/ 21 w 133"/>
                <a:gd name="T57" fmla="*/ 20 h 127"/>
                <a:gd name="T58" fmla="*/ 17 w 133"/>
                <a:gd name="T59" fmla="*/ 6 h 127"/>
                <a:gd name="T60" fmla="*/ 14 w 133"/>
                <a:gd name="T61" fmla="*/ 3 h 127"/>
                <a:gd name="T62" fmla="*/ 0 w 133"/>
                <a:gd name="T63" fmla="*/ 3 h 1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127"/>
                <a:gd name="T98" fmla="*/ 133 w 133"/>
                <a:gd name="T99" fmla="*/ 127 h 1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127">
                  <a:moveTo>
                    <a:pt x="0" y="0"/>
                  </a:moveTo>
                  <a:lnTo>
                    <a:pt x="69" y="0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1" y="6"/>
                  </a:lnTo>
                  <a:lnTo>
                    <a:pt x="51" y="13"/>
                  </a:lnTo>
                  <a:lnTo>
                    <a:pt x="51" y="20"/>
                  </a:lnTo>
                  <a:lnTo>
                    <a:pt x="51" y="81"/>
                  </a:lnTo>
                  <a:lnTo>
                    <a:pt x="51" y="91"/>
                  </a:lnTo>
                  <a:lnTo>
                    <a:pt x="51" y="101"/>
                  </a:lnTo>
                  <a:lnTo>
                    <a:pt x="51" y="104"/>
                  </a:lnTo>
                  <a:lnTo>
                    <a:pt x="55" y="111"/>
                  </a:lnTo>
                  <a:lnTo>
                    <a:pt x="62" y="114"/>
                  </a:lnTo>
                  <a:lnTo>
                    <a:pt x="69" y="117"/>
                  </a:lnTo>
                  <a:lnTo>
                    <a:pt x="75" y="117"/>
                  </a:lnTo>
                  <a:lnTo>
                    <a:pt x="86" y="117"/>
                  </a:lnTo>
                  <a:lnTo>
                    <a:pt x="92" y="114"/>
                  </a:lnTo>
                  <a:lnTo>
                    <a:pt x="99" y="107"/>
                  </a:lnTo>
                  <a:lnTo>
                    <a:pt x="103" y="101"/>
                  </a:lnTo>
                  <a:lnTo>
                    <a:pt x="106" y="94"/>
                  </a:lnTo>
                  <a:lnTo>
                    <a:pt x="106" y="85"/>
                  </a:lnTo>
                  <a:lnTo>
                    <a:pt x="106" y="72"/>
                  </a:lnTo>
                  <a:lnTo>
                    <a:pt x="106" y="20"/>
                  </a:lnTo>
                  <a:lnTo>
                    <a:pt x="106" y="13"/>
                  </a:lnTo>
                  <a:lnTo>
                    <a:pt x="106" y="10"/>
                  </a:lnTo>
                  <a:lnTo>
                    <a:pt x="103" y="6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89" y="3"/>
                  </a:lnTo>
                  <a:lnTo>
                    <a:pt x="89" y="0"/>
                  </a:lnTo>
                  <a:lnTo>
                    <a:pt x="133" y="0"/>
                  </a:lnTo>
                  <a:lnTo>
                    <a:pt x="133" y="3"/>
                  </a:lnTo>
                  <a:lnTo>
                    <a:pt x="130" y="3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16" y="10"/>
                  </a:lnTo>
                  <a:lnTo>
                    <a:pt x="116" y="13"/>
                  </a:lnTo>
                  <a:lnTo>
                    <a:pt x="116" y="20"/>
                  </a:lnTo>
                  <a:lnTo>
                    <a:pt x="116" y="68"/>
                  </a:lnTo>
                  <a:lnTo>
                    <a:pt x="116" y="81"/>
                  </a:lnTo>
                  <a:lnTo>
                    <a:pt x="113" y="91"/>
                  </a:lnTo>
                  <a:lnTo>
                    <a:pt x="113" y="101"/>
                  </a:lnTo>
                  <a:lnTo>
                    <a:pt x="106" y="107"/>
                  </a:lnTo>
                  <a:lnTo>
                    <a:pt x="99" y="117"/>
                  </a:lnTo>
                  <a:lnTo>
                    <a:pt x="89" y="121"/>
                  </a:lnTo>
                  <a:lnTo>
                    <a:pt x="79" y="124"/>
                  </a:lnTo>
                  <a:lnTo>
                    <a:pt x="69" y="127"/>
                  </a:lnTo>
                  <a:lnTo>
                    <a:pt x="51" y="124"/>
                  </a:lnTo>
                  <a:lnTo>
                    <a:pt x="41" y="121"/>
                  </a:lnTo>
                  <a:lnTo>
                    <a:pt x="31" y="114"/>
                  </a:lnTo>
                  <a:lnTo>
                    <a:pt x="24" y="107"/>
                  </a:lnTo>
                  <a:lnTo>
                    <a:pt x="21" y="94"/>
                  </a:lnTo>
                  <a:lnTo>
                    <a:pt x="21" y="81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87" name="Freeform 22"/>
            <p:cNvSpPr>
              <a:spLocks noEditPoints="1"/>
            </p:cNvSpPr>
            <p:nvPr/>
          </p:nvSpPr>
          <p:spPr bwMode="auto">
            <a:xfrm>
              <a:off x="3" y="600"/>
              <a:ext cx="113" cy="123"/>
            </a:xfrm>
            <a:custGeom>
              <a:avLst/>
              <a:gdLst>
                <a:gd name="T0" fmla="*/ 48 w 113"/>
                <a:gd name="T1" fmla="*/ 65 h 123"/>
                <a:gd name="T2" fmla="*/ 48 w 113"/>
                <a:gd name="T3" fmla="*/ 101 h 123"/>
                <a:gd name="T4" fmla="*/ 48 w 113"/>
                <a:gd name="T5" fmla="*/ 110 h 123"/>
                <a:gd name="T6" fmla="*/ 48 w 113"/>
                <a:gd name="T7" fmla="*/ 114 h 123"/>
                <a:gd name="T8" fmla="*/ 51 w 113"/>
                <a:gd name="T9" fmla="*/ 117 h 123"/>
                <a:gd name="T10" fmla="*/ 55 w 113"/>
                <a:gd name="T11" fmla="*/ 117 h 123"/>
                <a:gd name="T12" fmla="*/ 58 w 113"/>
                <a:gd name="T13" fmla="*/ 120 h 123"/>
                <a:gd name="T14" fmla="*/ 65 w 113"/>
                <a:gd name="T15" fmla="*/ 120 h 123"/>
                <a:gd name="T16" fmla="*/ 65 w 113"/>
                <a:gd name="T17" fmla="*/ 123 h 123"/>
                <a:gd name="T18" fmla="*/ 0 w 113"/>
                <a:gd name="T19" fmla="*/ 123 h 123"/>
                <a:gd name="T20" fmla="*/ 0 w 113"/>
                <a:gd name="T21" fmla="*/ 120 h 123"/>
                <a:gd name="T22" fmla="*/ 7 w 113"/>
                <a:gd name="T23" fmla="*/ 120 h 123"/>
                <a:gd name="T24" fmla="*/ 14 w 113"/>
                <a:gd name="T25" fmla="*/ 117 h 123"/>
                <a:gd name="T26" fmla="*/ 17 w 113"/>
                <a:gd name="T27" fmla="*/ 117 h 123"/>
                <a:gd name="T28" fmla="*/ 17 w 113"/>
                <a:gd name="T29" fmla="*/ 114 h 123"/>
                <a:gd name="T30" fmla="*/ 21 w 113"/>
                <a:gd name="T31" fmla="*/ 110 h 123"/>
                <a:gd name="T32" fmla="*/ 21 w 113"/>
                <a:gd name="T33" fmla="*/ 101 h 123"/>
                <a:gd name="T34" fmla="*/ 21 w 113"/>
                <a:gd name="T35" fmla="*/ 19 h 123"/>
                <a:gd name="T36" fmla="*/ 21 w 113"/>
                <a:gd name="T37" fmla="*/ 13 h 123"/>
                <a:gd name="T38" fmla="*/ 17 w 113"/>
                <a:gd name="T39" fmla="*/ 6 h 123"/>
                <a:gd name="T40" fmla="*/ 17 w 113"/>
                <a:gd name="T41" fmla="*/ 6 h 123"/>
                <a:gd name="T42" fmla="*/ 14 w 113"/>
                <a:gd name="T43" fmla="*/ 3 h 123"/>
                <a:gd name="T44" fmla="*/ 7 w 113"/>
                <a:gd name="T45" fmla="*/ 3 h 123"/>
                <a:gd name="T46" fmla="*/ 0 w 113"/>
                <a:gd name="T47" fmla="*/ 3 h 123"/>
                <a:gd name="T48" fmla="*/ 0 w 113"/>
                <a:gd name="T49" fmla="*/ 0 h 123"/>
                <a:gd name="T50" fmla="*/ 58 w 113"/>
                <a:gd name="T51" fmla="*/ 0 h 123"/>
                <a:gd name="T52" fmla="*/ 75 w 113"/>
                <a:gd name="T53" fmla="*/ 0 h 123"/>
                <a:gd name="T54" fmla="*/ 89 w 113"/>
                <a:gd name="T55" fmla="*/ 3 h 123"/>
                <a:gd name="T56" fmla="*/ 99 w 113"/>
                <a:gd name="T57" fmla="*/ 6 h 123"/>
                <a:gd name="T58" fmla="*/ 106 w 113"/>
                <a:gd name="T59" fmla="*/ 16 h 123"/>
                <a:gd name="T60" fmla="*/ 109 w 113"/>
                <a:gd name="T61" fmla="*/ 22 h 123"/>
                <a:gd name="T62" fmla="*/ 113 w 113"/>
                <a:gd name="T63" fmla="*/ 32 h 123"/>
                <a:gd name="T64" fmla="*/ 109 w 113"/>
                <a:gd name="T65" fmla="*/ 42 h 123"/>
                <a:gd name="T66" fmla="*/ 103 w 113"/>
                <a:gd name="T67" fmla="*/ 52 h 123"/>
                <a:gd name="T68" fmla="*/ 92 w 113"/>
                <a:gd name="T69" fmla="*/ 58 h 123"/>
                <a:gd name="T70" fmla="*/ 82 w 113"/>
                <a:gd name="T71" fmla="*/ 61 h 123"/>
                <a:gd name="T72" fmla="*/ 72 w 113"/>
                <a:gd name="T73" fmla="*/ 65 h 123"/>
                <a:gd name="T74" fmla="*/ 62 w 113"/>
                <a:gd name="T75" fmla="*/ 65 h 123"/>
                <a:gd name="T76" fmla="*/ 48 w 113"/>
                <a:gd name="T77" fmla="*/ 65 h 123"/>
                <a:gd name="T78" fmla="*/ 48 w 113"/>
                <a:gd name="T79" fmla="*/ 3 h 123"/>
                <a:gd name="T80" fmla="*/ 48 w 113"/>
                <a:gd name="T81" fmla="*/ 58 h 123"/>
                <a:gd name="T82" fmla="*/ 51 w 113"/>
                <a:gd name="T83" fmla="*/ 58 h 123"/>
                <a:gd name="T84" fmla="*/ 55 w 113"/>
                <a:gd name="T85" fmla="*/ 58 h 123"/>
                <a:gd name="T86" fmla="*/ 65 w 113"/>
                <a:gd name="T87" fmla="*/ 58 h 123"/>
                <a:gd name="T88" fmla="*/ 75 w 113"/>
                <a:gd name="T89" fmla="*/ 52 h 123"/>
                <a:gd name="T90" fmla="*/ 79 w 113"/>
                <a:gd name="T91" fmla="*/ 48 h 123"/>
                <a:gd name="T92" fmla="*/ 79 w 113"/>
                <a:gd name="T93" fmla="*/ 39 h 123"/>
                <a:gd name="T94" fmla="*/ 82 w 113"/>
                <a:gd name="T95" fmla="*/ 32 h 123"/>
                <a:gd name="T96" fmla="*/ 79 w 113"/>
                <a:gd name="T97" fmla="*/ 22 h 123"/>
                <a:gd name="T98" fmla="*/ 79 w 113"/>
                <a:gd name="T99" fmla="*/ 16 h 123"/>
                <a:gd name="T100" fmla="*/ 75 w 113"/>
                <a:gd name="T101" fmla="*/ 9 h 123"/>
                <a:gd name="T102" fmla="*/ 69 w 113"/>
                <a:gd name="T103" fmla="*/ 6 h 123"/>
                <a:gd name="T104" fmla="*/ 62 w 113"/>
                <a:gd name="T105" fmla="*/ 6 h 123"/>
                <a:gd name="T106" fmla="*/ 51 w 113"/>
                <a:gd name="T107" fmla="*/ 3 h 123"/>
                <a:gd name="T108" fmla="*/ 48 w 113"/>
                <a:gd name="T109" fmla="*/ 3 h 1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3"/>
                <a:gd name="T166" fmla="*/ 0 h 123"/>
                <a:gd name="T167" fmla="*/ 113 w 113"/>
                <a:gd name="T168" fmla="*/ 123 h 1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3" h="123">
                  <a:moveTo>
                    <a:pt x="48" y="65"/>
                  </a:moveTo>
                  <a:lnTo>
                    <a:pt x="48" y="101"/>
                  </a:lnTo>
                  <a:lnTo>
                    <a:pt x="48" y="110"/>
                  </a:lnTo>
                  <a:lnTo>
                    <a:pt x="48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5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1" y="110"/>
                  </a:lnTo>
                  <a:lnTo>
                    <a:pt x="21" y="10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6" y="16"/>
                  </a:lnTo>
                  <a:lnTo>
                    <a:pt x="109" y="22"/>
                  </a:lnTo>
                  <a:lnTo>
                    <a:pt x="113" y="32"/>
                  </a:lnTo>
                  <a:lnTo>
                    <a:pt x="109" y="42"/>
                  </a:lnTo>
                  <a:lnTo>
                    <a:pt x="103" y="52"/>
                  </a:lnTo>
                  <a:lnTo>
                    <a:pt x="92" y="58"/>
                  </a:lnTo>
                  <a:lnTo>
                    <a:pt x="82" y="61"/>
                  </a:lnTo>
                  <a:lnTo>
                    <a:pt x="72" y="65"/>
                  </a:lnTo>
                  <a:lnTo>
                    <a:pt x="62" y="65"/>
                  </a:lnTo>
                  <a:lnTo>
                    <a:pt x="48" y="65"/>
                  </a:lnTo>
                  <a:close/>
                  <a:moveTo>
                    <a:pt x="48" y="3"/>
                  </a:moveTo>
                  <a:lnTo>
                    <a:pt x="48" y="58"/>
                  </a:lnTo>
                  <a:lnTo>
                    <a:pt x="51" y="58"/>
                  </a:lnTo>
                  <a:lnTo>
                    <a:pt x="55" y="58"/>
                  </a:lnTo>
                  <a:lnTo>
                    <a:pt x="65" y="58"/>
                  </a:lnTo>
                  <a:lnTo>
                    <a:pt x="75" y="52"/>
                  </a:lnTo>
                  <a:lnTo>
                    <a:pt x="79" y="48"/>
                  </a:lnTo>
                  <a:lnTo>
                    <a:pt x="79" y="39"/>
                  </a:lnTo>
                  <a:lnTo>
                    <a:pt x="82" y="32"/>
                  </a:lnTo>
                  <a:lnTo>
                    <a:pt x="79" y="22"/>
                  </a:lnTo>
                  <a:lnTo>
                    <a:pt x="79" y="16"/>
                  </a:lnTo>
                  <a:lnTo>
                    <a:pt x="75" y="9"/>
                  </a:lnTo>
                  <a:lnTo>
                    <a:pt x="69" y="6"/>
                  </a:lnTo>
                  <a:lnTo>
                    <a:pt x="62" y="6"/>
                  </a:lnTo>
                  <a:lnTo>
                    <a:pt x="51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88" name="Freeform 23"/>
            <p:cNvSpPr>
              <a:spLocks/>
            </p:cNvSpPr>
            <p:nvPr/>
          </p:nvSpPr>
          <p:spPr bwMode="auto">
            <a:xfrm>
              <a:off x="3" y="834"/>
              <a:ext cx="120" cy="124"/>
            </a:xfrm>
            <a:custGeom>
              <a:avLst/>
              <a:gdLst>
                <a:gd name="T0" fmla="*/ 51 w 120"/>
                <a:gd name="T1" fmla="*/ 7 h 124"/>
                <a:gd name="T2" fmla="*/ 51 w 120"/>
                <a:gd name="T3" fmla="*/ 59 h 124"/>
                <a:gd name="T4" fmla="*/ 51 w 120"/>
                <a:gd name="T5" fmla="*/ 59 h 124"/>
                <a:gd name="T6" fmla="*/ 58 w 120"/>
                <a:gd name="T7" fmla="*/ 56 h 124"/>
                <a:gd name="T8" fmla="*/ 65 w 120"/>
                <a:gd name="T9" fmla="*/ 56 h 124"/>
                <a:gd name="T10" fmla="*/ 69 w 120"/>
                <a:gd name="T11" fmla="*/ 49 h 124"/>
                <a:gd name="T12" fmla="*/ 75 w 120"/>
                <a:gd name="T13" fmla="*/ 43 h 124"/>
                <a:gd name="T14" fmla="*/ 75 w 120"/>
                <a:gd name="T15" fmla="*/ 29 h 124"/>
                <a:gd name="T16" fmla="*/ 82 w 120"/>
                <a:gd name="T17" fmla="*/ 29 h 124"/>
                <a:gd name="T18" fmla="*/ 82 w 120"/>
                <a:gd name="T19" fmla="*/ 91 h 124"/>
                <a:gd name="T20" fmla="*/ 75 w 120"/>
                <a:gd name="T21" fmla="*/ 91 h 124"/>
                <a:gd name="T22" fmla="*/ 75 w 120"/>
                <a:gd name="T23" fmla="*/ 82 h 124"/>
                <a:gd name="T24" fmla="*/ 72 w 120"/>
                <a:gd name="T25" fmla="*/ 75 h 124"/>
                <a:gd name="T26" fmla="*/ 69 w 120"/>
                <a:gd name="T27" fmla="*/ 69 h 124"/>
                <a:gd name="T28" fmla="*/ 65 w 120"/>
                <a:gd name="T29" fmla="*/ 65 h 124"/>
                <a:gd name="T30" fmla="*/ 58 w 120"/>
                <a:gd name="T31" fmla="*/ 65 h 124"/>
                <a:gd name="T32" fmla="*/ 51 w 120"/>
                <a:gd name="T33" fmla="*/ 62 h 124"/>
                <a:gd name="T34" fmla="*/ 51 w 120"/>
                <a:gd name="T35" fmla="*/ 101 h 124"/>
                <a:gd name="T36" fmla="*/ 51 w 120"/>
                <a:gd name="T37" fmla="*/ 108 h 124"/>
                <a:gd name="T38" fmla="*/ 51 w 120"/>
                <a:gd name="T39" fmla="*/ 114 h 124"/>
                <a:gd name="T40" fmla="*/ 51 w 120"/>
                <a:gd name="T41" fmla="*/ 114 h 124"/>
                <a:gd name="T42" fmla="*/ 55 w 120"/>
                <a:gd name="T43" fmla="*/ 117 h 124"/>
                <a:gd name="T44" fmla="*/ 58 w 120"/>
                <a:gd name="T45" fmla="*/ 117 h 124"/>
                <a:gd name="T46" fmla="*/ 62 w 120"/>
                <a:gd name="T47" fmla="*/ 117 h 124"/>
                <a:gd name="T48" fmla="*/ 72 w 120"/>
                <a:gd name="T49" fmla="*/ 117 h 124"/>
                <a:gd name="T50" fmla="*/ 82 w 120"/>
                <a:gd name="T51" fmla="*/ 117 h 124"/>
                <a:gd name="T52" fmla="*/ 92 w 120"/>
                <a:gd name="T53" fmla="*/ 114 h 124"/>
                <a:gd name="T54" fmla="*/ 99 w 120"/>
                <a:gd name="T55" fmla="*/ 111 h 124"/>
                <a:gd name="T56" fmla="*/ 106 w 120"/>
                <a:gd name="T57" fmla="*/ 104 h 124"/>
                <a:gd name="T58" fmla="*/ 113 w 120"/>
                <a:gd name="T59" fmla="*/ 95 h 124"/>
                <a:gd name="T60" fmla="*/ 116 w 120"/>
                <a:gd name="T61" fmla="*/ 85 h 124"/>
                <a:gd name="T62" fmla="*/ 120 w 120"/>
                <a:gd name="T63" fmla="*/ 85 h 124"/>
                <a:gd name="T64" fmla="*/ 113 w 120"/>
                <a:gd name="T65" fmla="*/ 124 h 124"/>
                <a:gd name="T66" fmla="*/ 0 w 120"/>
                <a:gd name="T67" fmla="*/ 124 h 124"/>
                <a:gd name="T68" fmla="*/ 0 w 120"/>
                <a:gd name="T69" fmla="*/ 121 h 124"/>
                <a:gd name="T70" fmla="*/ 4 w 120"/>
                <a:gd name="T71" fmla="*/ 121 h 124"/>
                <a:gd name="T72" fmla="*/ 11 w 120"/>
                <a:gd name="T73" fmla="*/ 121 h 124"/>
                <a:gd name="T74" fmla="*/ 14 w 120"/>
                <a:gd name="T75" fmla="*/ 117 h 124"/>
                <a:gd name="T76" fmla="*/ 17 w 120"/>
                <a:gd name="T77" fmla="*/ 117 h 124"/>
                <a:gd name="T78" fmla="*/ 17 w 120"/>
                <a:gd name="T79" fmla="*/ 114 h 124"/>
                <a:gd name="T80" fmla="*/ 21 w 120"/>
                <a:gd name="T81" fmla="*/ 111 h 124"/>
                <a:gd name="T82" fmla="*/ 21 w 120"/>
                <a:gd name="T83" fmla="*/ 101 h 124"/>
                <a:gd name="T84" fmla="*/ 21 w 120"/>
                <a:gd name="T85" fmla="*/ 20 h 124"/>
                <a:gd name="T86" fmla="*/ 21 w 120"/>
                <a:gd name="T87" fmla="*/ 13 h 124"/>
                <a:gd name="T88" fmla="*/ 17 w 120"/>
                <a:gd name="T89" fmla="*/ 10 h 124"/>
                <a:gd name="T90" fmla="*/ 17 w 120"/>
                <a:gd name="T91" fmla="*/ 7 h 124"/>
                <a:gd name="T92" fmla="*/ 14 w 120"/>
                <a:gd name="T93" fmla="*/ 7 h 124"/>
                <a:gd name="T94" fmla="*/ 11 w 120"/>
                <a:gd name="T95" fmla="*/ 3 h 124"/>
                <a:gd name="T96" fmla="*/ 4 w 120"/>
                <a:gd name="T97" fmla="*/ 3 h 124"/>
                <a:gd name="T98" fmla="*/ 0 w 120"/>
                <a:gd name="T99" fmla="*/ 3 h 124"/>
                <a:gd name="T100" fmla="*/ 0 w 120"/>
                <a:gd name="T101" fmla="*/ 0 h 124"/>
                <a:gd name="T102" fmla="*/ 109 w 120"/>
                <a:gd name="T103" fmla="*/ 0 h 124"/>
                <a:gd name="T104" fmla="*/ 109 w 120"/>
                <a:gd name="T105" fmla="*/ 36 h 124"/>
                <a:gd name="T106" fmla="*/ 106 w 120"/>
                <a:gd name="T107" fmla="*/ 36 h 124"/>
                <a:gd name="T108" fmla="*/ 103 w 120"/>
                <a:gd name="T109" fmla="*/ 23 h 124"/>
                <a:gd name="T110" fmla="*/ 99 w 120"/>
                <a:gd name="T111" fmla="*/ 16 h 124"/>
                <a:gd name="T112" fmla="*/ 92 w 120"/>
                <a:gd name="T113" fmla="*/ 13 h 124"/>
                <a:gd name="T114" fmla="*/ 86 w 120"/>
                <a:gd name="T115" fmla="*/ 7 h 124"/>
                <a:gd name="T116" fmla="*/ 75 w 120"/>
                <a:gd name="T117" fmla="*/ 7 h 124"/>
                <a:gd name="T118" fmla="*/ 65 w 120"/>
                <a:gd name="T119" fmla="*/ 7 h 124"/>
                <a:gd name="T120" fmla="*/ 51 w 120"/>
                <a:gd name="T121" fmla="*/ 7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"/>
                <a:gd name="T184" fmla="*/ 0 h 124"/>
                <a:gd name="T185" fmla="*/ 120 w 120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" h="124">
                  <a:moveTo>
                    <a:pt x="51" y="7"/>
                  </a:moveTo>
                  <a:lnTo>
                    <a:pt x="51" y="59"/>
                  </a:lnTo>
                  <a:lnTo>
                    <a:pt x="58" y="56"/>
                  </a:lnTo>
                  <a:lnTo>
                    <a:pt x="65" y="56"/>
                  </a:lnTo>
                  <a:lnTo>
                    <a:pt x="69" y="49"/>
                  </a:lnTo>
                  <a:lnTo>
                    <a:pt x="75" y="43"/>
                  </a:lnTo>
                  <a:lnTo>
                    <a:pt x="75" y="29"/>
                  </a:lnTo>
                  <a:lnTo>
                    <a:pt x="82" y="29"/>
                  </a:lnTo>
                  <a:lnTo>
                    <a:pt x="82" y="91"/>
                  </a:lnTo>
                  <a:lnTo>
                    <a:pt x="75" y="91"/>
                  </a:lnTo>
                  <a:lnTo>
                    <a:pt x="75" y="82"/>
                  </a:lnTo>
                  <a:lnTo>
                    <a:pt x="72" y="75"/>
                  </a:lnTo>
                  <a:lnTo>
                    <a:pt x="69" y="69"/>
                  </a:lnTo>
                  <a:lnTo>
                    <a:pt x="65" y="65"/>
                  </a:lnTo>
                  <a:lnTo>
                    <a:pt x="58" y="65"/>
                  </a:lnTo>
                  <a:lnTo>
                    <a:pt x="51" y="62"/>
                  </a:lnTo>
                  <a:lnTo>
                    <a:pt x="51" y="101"/>
                  </a:lnTo>
                  <a:lnTo>
                    <a:pt x="51" y="108"/>
                  </a:lnTo>
                  <a:lnTo>
                    <a:pt x="51" y="114"/>
                  </a:lnTo>
                  <a:lnTo>
                    <a:pt x="55" y="117"/>
                  </a:lnTo>
                  <a:lnTo>
                    <a:pt x="58" y="117"/>
                  </a:lnTo>
                  <a:lnTo>
                    <a:pt x="62" y="117"/>
                  </a:lnTo>
                  <a:lnTo>
                    <a:pt x="72" y="117"/>
                  </a:lnTo>
                  <a:lnTo>
                    <a:pt x="82" y="117"/>
                  </a:lnTo>
                  <a:lnTo>
                    <a:pt x="92" y="114"/>
                  </a:lnTo>
                  <a:lnTo>
                    <a:pt x="99" y="111"/>
                  </a:lnTo>
                  <a:lnTo>
                    <a:pt x="106" y="104"/>
                  </a:lnTo>
                  <a:lnTo>
                    <a:pt x="113" y="95"/>
                  </a:lnTo>
                  <a:lnTo>
                    <a:pt x="116" y="85"/>
                  </a:lnTo>
                  <a:lnTo>
                    <a:pt x="120" y="85"/>
                  </a:lnTo>
                  <a:lnTo>
                    <a:pt x="113" y="124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11" y="121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36"/>
                  </a:lnTo>
                  <a:lnTo>
                    <a:pt x="106" y="36"/>
                  </a:lnTo>
                  <a:lnTo>
                    <a:pt x="103" y="23"/>
                  </a:lnTo>
                  <a:lnTo>
                    <a:pt x="99" y="16"/>
                  </a:lnTo>
                  <a:lnTo>
                    <a:pt x="92" y="13"/>
                  </a:lnTo>
                  <a:lnTo>
                    <a:pt x="86" y="7"/>
                  </a:lnTo>
                  <a:lnTo>
                    <a:pt x="75" y="7"/>
                  </a:lnTo>
                  <a:lnTo>
                    <a:pt x="65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89" name="Freeform 24"/>
            <p:cNvSpPr>
              <a:spLocks noEditPoints="1"/>
            </p:cNvSpPr>
            <p:nvPr/>
          </p:nvSpPr>
          <p:spPr bwMode="auto">
            <a:xfrm>
              <a:off x="3" y="1069"/>
              <a:ext cx="140" cy="124"/>
            </a:xfrm>
            <a:custGeom>
              <a:avLst/>
              <a:gdLst>
                <a:gd name="T0" fmla="*/ 48 w 140"/>
                <a:gd name="T1" fmla="*/ 68 h 124"/>
                <a:gd name="T2" fmla="*/ 48 w 140"/>
                <a:gd name="T3" fmla="*/ 101 h 124"/>
                <a:gd name="T4" fmla="*/ 48 w 140"/>
                <a:gd name="T5" fmla="*/ 111 h 124"/>
                <a:gd name="T6" fmla="*/ 48 w 140"/>
                <a:gd name="T7" fmla="*/ 114 h 124"/>
                <a:gd name="T8" fmla="*/ 51 w 140"/>
                <a:gd name="T9" fmla="*/ 117 h 124"/>
                <a:gd name="T10" fmla="*/ 55 w 140"/>
                <a:gd name="T11" fmla="*/ 117 h 124"/>
                <a:gd name="T12" fmla="*/ 58 w 140"/>
                <a:gd name="T13" fmla="*/ 120 h 124"/>
                <a:gd name="T14" fmla="*/ 65 w 140"/>
                <a:gd name="T15" fmla="*/ 120 h 124"/>
                <a:gd name="T16" fmla="*/ 65 w 140"/>
                <a:gd name="T17" fmla="*/ 124 h 124"/>
                <a:gd name="T18" fmla="*/ 0 w 140"/>
                <a:gd name="T19" fmla="*/ 124 h 124"/>
                <a:gd name="T20" fmla="*/ 0 w 140"/>
                <a:gd name="T21" fmla="*/ 120 h 124"/>
                <a:gd name="T22" fmla="*/ 7 w 140"/>
                <a:gd name="T23" fmla="*/ 120 h 124"/>
                <a:gd name="T24" fmla="*/ 14 w 140"/>
                <a:gd name="T25" fmla="*/ 117 h 124"/>
                <a:gd name="T26" fmla="*/ 17 w 140"/>
                <a:gd name="T27" fmla="*/ 117 h 124"/>
                <a:gd name="T28" fmla="*/ 17 w 140"/>
                <a:gd name="T29" fmla="*/ 114 h 124"/>
                <a:gd name="T30" fmla="*/ 21 w 140"/>
                <a:gd name="T31" fmla="*/ 111 h 124"/>
                <a:gd name="T32" fmla="*/ 21 w 140"/>
                <a:gd name="T33" fmla="*/ 101 h 124"/>
                <a:gd name="T34" fmla="*/ 21 w 140"/>
                <a:gd name="T35" fmla="*/ 19 h 124"/>
                <a:gd name="T36" fmla="*/ 21 w 140"/>
                <a:gd name="T37" fmla="*/ 13 h 124"/>
                <a:gd name="T38" fmla="*/ 17 w 140"/>
                <a:gd name="T39" fmla="*/ 6 h 124"/>
                <a:gd name="T40" fmla="*/ 17 w 140"/>
                <a:gd name="T41" fmla="*/ 6 h 124"/>
                <a:gd name="T42" fmla="*/ 14 w 140"/>
                <a:gd name="T43" fmla="*/ 3 h 124"/>
                <a:gd name="T44" fmla="*/ 7 w 140"/>
                <a:gd name="T45" fmla="*/ 3 h 124"/>
                <a:gd name="T46" fmla="*/ 0 w 140"/>
                <a:gd name="T47" fmla="*/ 3 h 124"/>
                <a:gd name="T48" fmla="*/ 0 w 140"/>
                <a:gd name="T49" fmla="*/ 0 h 124"/>
                <a:gd name="T50" fmla="*/ 62 w 140"/>
                <a:gd name="T51" fmla="*/ 0 h 124"/>
                <a:gd name="T52" fmla="*/ 75 w 140"/>
                <a:gd name="T53" fmla="*/ 0 h 124"/>
                <a:gd name="T54" fmla="*/ 89 w 140"/>
                <a:gd name="T55" fmla="*/ 0 h 124"/>
                <a:gd name="T56" fmla="*/ 96 w 140"/>
                <a:gd name="T57" fmla="*/ 3 h 124"/>
                <a:gd name="T58" fmla="*/ 106 w 140"/>
                <a:gd name="T59" fmla="*/ 6 h 124"/>
                <a:gd name="T60" fmla="*/ 116 w 140"/>
                <a:gd name="T61" fmla="*/ 13 h 124"/>
                <a:gd name="T62" fmla="*/ 120 w 140"/>
                <a:gd name="T63" fmla="*/ 23 h 124"/>
                <a:gd name="T64" fmla="*/ 123 w 140"/>
                <a:gd name="T65" fmla="*/ 32 h 124"/>
                <a:gd name="T66" fmla="*/ 120 w 140"/>
                <a:gd name="T67" fmla="*/ 42 h 124"/>
                <a:gd name="T68" fmla="*/ 116 w 140"/>
                <a:gd name="T69" fmla="*/ 52 h 124"/>
                <a:gd name="T70" fmla="*/ 109 w 140"/>
                <a:gd name="T71" fmla="*/ 58 h 124"/>
                <a:gd name="T72" fmla="*/ 103 w 140"/>
                <a:gd name="T73" fmla="*/ 62 h 124"/>
                <a:gd name="T74" fmla="*/ 92 w 140"/>
                <a:gd name="T75" fmla="*/ 65 h 124"/>
                <a:gd name="T76" fmla="*/ 123 w 140"/>
                <a:gd name="T77" fmla="*/ 107 h 124"/>
                <a:gd name="T78" fmla="*/ 130 w 140"/>
                <a:gd name="T79" fmla="*/ 114 h 124"/>
                <a:gd name="T80" fmla="*/ 133 w 140"/>
                <a:gd name="T81" fmla="*/ 117 h 124"/>
                <a:gd name="T82" fmla="*/ 137 w 140"/>
                <a:gd name="T83" fmla="*/ 120 h 124"/>
                <a:gd name="T84" fmla="*/ 140 w 140"/>
                <a:gd name="T85" fmla="*/ 120 h 124"/>
                <a:gd name="T86" fmla="*/ 140 w 140"/>
                <a:gd name="T87" fmla="*/ 124 h 124"/>
                <a:gd name="T88" fmla="*/ 103 w 140"/>
                <a:gd name="T89" fmla="*/ 124 h 124"/>
                <a:gd name="T90" fmla="*/ 58 w 140"/>
                <a:gd name="T91" fmla="*/ 68 h 124"/>
                <a:gd name="T92" fmla="*/ 48 w 140"/>
                <a:gd name="T93" fmla="*/ 68 h 124"/>
                <a:gd name="T94" fmla="*/ 48 w 140"/>
                <a:gd name="T95" fmla="*/ 3 h 124"/>
                <a:gd name="T96" fmla="*/ 48 w 140"/>
                <a:gd name="T97" fmla="*/ 62 h 124"/>
                <a:gd name="T98" fmla="*/ 55 w 140"/>
                <a:gd name="T99" fmla="*/ 62 h 124"/>
                <a:gd name="T100" fmla="*/ 65 w 140"/>
                <a:gd name="T101" fmla="*/ 62 h 124"/>
                <a:gd name="T102" fmla="*/ 75 w 140"/>
                <a:gd name="T103" fmla="*/ 58 h 124"/>
                <a:gd name="T104" fmla="*/ 82 w 140"/>
                <a:gd name="T105" fmla="*/ 55 h 124"/>
                <a:gd name="T106" fmla="*/ 86 w 140"/>
                <a:gd name="T107" fmla="*/ 49 h 124"/>
                <a:gd name="T108" fmla="*/ 89 w 140"/>
                <a:gd name="T109" fmla="*/ 42 h 124"/>
                <a:gd name="T110" fmla="*/ 92 w 140"/>
                <a:gd name="T111" fmla="*/ 32 h 124"/>
                <a:gd name="T112" fmla="*/ 89 w 140"/>
                <a:gd name="T113" fmla="*/ 26 h 124"/>
                <a:gd name="T114" fmla="*/ 89 w 140"/>
                <a:gd name="T115" fmla="*/ 16 h 124"/>
                <a:gd name="T116" fmla="*/ 82 w 140"/>
                <a:gd name="T117" fmla="*/ 13 h 124"/>
                <a:gd name="T118" fmla="*/ 79 w 140"/>
                <a:gd name="T119" fmla="*/ 6 h 124"/>
                <a:gd name="T120" fmla="*/ 69 w 140"/>
                <a:gd name="T121" fmla="*/ 6 h 124"/>
                <a:gd name="T122" fmla="*/ 58 w 140"/>
                <a:gd name="T123" fmla="*/ 3 h 124"/>
                <a:gd name="T124" fmla="*/ 48 w 140"/>
                <a:gd name="T125" fmla="*/ 3 h 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"/>
                <a:gd name="T190" fmla="*/ 0 h 124"/>
                <a:gd name="T191" fmla="*/ 140 w 140"/>
                <a:gd name="T192" fmla="*/ 124 h 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" h="124">
                  <a:moveTo>
                    <a:pt x="48" y="68"/>
                  </a:moveTo>
                  <a:lnTo>
                    <a:pt x="48" y="101"/>
                  </a:lnTo>
                  <a:lnTo>
                    <a:pt x="48" y="111"/>
                  </a:lnTo>
                  <a:lnTo>
                    <a:pt x="48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5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6" y="6"/>
                  </a:lnTo>
                  <a:lnTo>
                    <a:pt x="116" y="13"/>
                  </a:lnTo>
                  <a:lnTo>
                    <a:pt x="120" y="23"/>
                  </a:lnTo>
                  <a:lnTo>
                    <a:pt x="123" y="32"/>
                  </a:lnTo>
                  <a:lnTo>
                    <a:pt x="120" y="42"/>
                  </a:lnTo>
                  <a:lnTo>
                    <a:pt x="116" y="52"/>
                  </a:lnTo>
                  <a:lnTo>
                    <a:pt x="109" y="58"/>
                  </a:lnTo>
                  <a:lnTo>
                    <a:pt x="103" y="62"/>
                  </a:lnTo>
                  <a:lnTo>
                    <a:pt x="92" y="65"/>
                  </a:lnTo>
                  <a:lnTo>
                    <a:pt x="123" y="107"/>
                  </a:lnTo>
                  <a:lnTo>
                    <a:pt x="130" y="114"/>
                  </a:lnTo>
                  <a:lnTo>
                    <a:pt x="133" y="117"/>
                  </a:lnTo>
                  <a:lnTo>
                    <a:pt x="137" y="120"/>
                  </a:lnTo>
                  <a:lnTo>
                    <a:pt x="140" y="120"/>
                  </a:lnTo>
                  <a:lnTo>
                    <a:pt x="140" y="124"/>
                  </a:lnTo>
                  <a:lnTo>
                    <a:pt x="103" y="124"/>
                  </a:lnTo>
                  <a:lnTo>
                    <a:pt x="58" y="68"/>
                  </a:lnTo>
                  <a:lnTo>
                    <a:pt x="48" y="68"/>
                  </a:lnTo>
                  <a:close/>
                  <a:moveTo>
                    <a:pt x="48" y="3"/>
                  </a:moveTo>
                  <a:lnTo>
                    <a:pt x="48" y="62"/>
                  </a:lnTo>
                  <a:lnTo>
                    <a:pt x="55" y="62"/>
                  </a:lnTo>
                  <a:lnTo>
                    <a:pt x="65" y="62"/>
                  </a:lnTo>
                  <a:lnTo>
                    <a:pt x="75" y="58"/>
                  </a:lnTo>
                  <a:lnTo>
                    <a:pt x="82" y="55"/>
                  </a:lnTo>
                  <a:lnTo>
                    <a:pt x="86" y="49"/>
                  </a:lnTo>
                  <a:lnTo>
                    <a:pt x="89" y="42"/>
                  </a:lnTo>
                  <a:lnTo>
                    <a:pt x="92" y="32"/>
                  </a:lnTo>
                  <a:lnTo>
                    <a:pt x="89" y="26"/>
                  </a:lnTo>
                  <a:lnTo>
                    <a:pt x="89" y="16"/>
                  </a:lnTo>
                  <a:lnTo>
                    <a:pt x="82" y="13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0" name="Freeform 25"/>
            <p:cNvSpPr>
              <a:spLocks/>
            </p:cNvSpPr>
            <p:nvPr/>
          </p:nvSpPr>
          <p:spPr bwMode="auto">
            <a:xfrm>
              <a:off x="7" y="1535"/>
              <a:ext cx="122" cy="130"/>
            </a:xfrm>
            <a:custGeom>
              <a:avLst/>
              <a:gdLst>
                <a:gd name="T0" fmla="*/ 122 w 122"/>
                <a:gd name="T1" fmla="*/ 0 h 130"/>
                <a:gd name="T2" fmla="*/ 122 w 122"/>
                <a:gd name="T3" fmla="*/ 42 h 130"/>
                <a:gd name="T4" fmla="*/ 119 w 122"/>
                <a:gd name="T5" fmla="*/ 42 h 130"/>
                <a:gd name="T6" fmla="*/ 116 w 122"/>
                <a:gd name="T7" fmla="*/ 32 h 130"/>
                <a:gd name="T8" fmla="*/ 112 w 122"/>
                <a:gd name="T9" fmla="*/ 23 h 130"/>
                <a:gd name="T10" fmla="*/ 105 w 122"/>
                <a:gd name="T11" fmla="*/ 16 h 130"/>
                <a:gd name="T12" fmla="*/ 92 w 122"/>
                <a:gd name="T13" fmla="*/ 10 h 130"/>
                <a:gd name="T14" fmla="*/ 78 w 122"/>
                <a:gd name="T15" fmla="*/ 6 h 130"/>
                <a:gd name="T16" fmla="*/ 68 w 122"/>
                <a:gd name="T17" fmla="*/ 10 h 130"/>
                <a:gd name="T18" fmla="*/ 58 w 122"/>
                <a:gd name="T19" fmla="*/ 13 h 130"/>
                <a:gd name="T20" fmla="*/ 47 w 122"/>
                <a:gd name="T21" fmla="*/ 23 h 130"/>
                <a:gd name="T22" fmla="*/ 41 w 122"/>
                <a:gd name="T23" fmla="*/ 32 h 130"/>
                <a:gd name="T24" fmla="*/ 37 w 122"/>
                <a:gd name="T25" fmla="*/ 45 h 130"/>
                <a:gd name="T26" fmla="*/ 37 w 122"/>
                <a:gd name="T27" fmla="*/ 62 h 130"/>
                <a:gd name="T28" fmla="*/ 37 w 122"/>
                <a:gd name="T29" fmla="*/ 78 h 130"/>
                <a:gd name="T30" fmla="*/ 41 w 122"/>
                <a:gd name="T31" fmla="*/ 94 h 130"/>
                <a:gd name="T32" fmla="*/ 47 w 122"/>
                <a:gd name="T33" fmla="*/ 104 h 130"/>
                <a:gd name="T34" fmla="*/ 54 w 122"/>
                <a:gd name="T35" fmla="*/ 114 h 130"/>
                <a:gd name="T36" fmla="*/ 65 w 122"/>
                <a:gd name="T37" fmla="*/ 120 h 130"/>
                <a:gd name="T38" fmla="*/ 78 w 122"/>
                <a:gd name="T39" fmla="*/ 120 h 130"/>
                <a:gd name="T40" fmla="*/ 88 w 122"/>
                <a:gd name="T41" fmla="*/ 120 h 130"/>
                <a:gd name="T42" fmla="*/ 102 w 122"/>
                <a:gd name="T43" fmla="*/ 117 h 130"/>
                <a:gd name="T44" fmla="*/ 112 w 122"/>
                <a:gd name="T45" fmla="*/ 107 h 130"/>
                <a:gd name="T46" fmla="*/ 122 w 122"/>
                <a:gd name="T47" fmla="*/ 97 h 130"/>
                <a:gd name="T48" fmla="*/ 122 w 122"/>
                <a:gd name="T49" fmla="*/ 107 h 130"/>
                <a:gd name="T50" fmla="*/ 112 w 122"/>
                <a:gd name="T51" fmla="*/ 117 h 130"/>
                <a:gd name="T52" fmla="*/ 99 w 122"/>
                <a:gd name="T53" fmla="*/ 124 h 130"/>
                <a:gd name="T54" fmla="*/ 85 w 122"/>
                <a:gd name="T55" fmla="*/ 127 h 130"/>
                <a:gd name="T56" fmla="*/ 71 w 122"/>
                <a:gd name="T57" fmla="*/ 130 h 130"/>
                <a:gd name="T58" fmla="*/ 51 w 122"/>
                <a:gd name="T59" fmla="*/ 127 h 130"/>
                <a:gd name="T60" fmla="*/ 34 w 122"/>
                <a:gd name="T61" fmla="*/ 120 h 130"/>
                <a:gd name="T62" fmla="*/ 24 w 122"/>
                <a:gd name="T63" fmla="*/ 114 h 130"/>
                <a:gd name="T64" fmla="*/ 17 w 122"/>
                <a:gd name="T65" fmla="*/ 107 h 130"/>
                <a:gd name="T66" fmla="*/ 10 w 122"/>
                <a:gd name="T67" fmla="*/ 97 h 130"/>
                <a:gd name="T68" fmla="*/ 3 w 122"/>
                <a:gd name="T69" fmla="*/ 81 h 130"/>
                <a:gd name="T70" fmla="*/ 0 w 122"/>
                <a:gd name="T71" fmla="*/ 65 h 130"/>
                <a:gd name="T72" fmla="*/ 3 w 122"/>
                <a:gd name="T73" fmla="*/ 49 h 130"/>
                <a:gd name="T74" fmla="*/ 10 w 122"/>
                <a:gd name="T75" fmla="*/ 32 h 130"/>
                <a:gd name="T76" fmla="*/ 17 w 122"/>
                <a:gd name="T77" fmla="*/ 23 h 130"/>
                <a:gd name="T78" fmla="*/ 27 w 122"/>
                <a:gd name="T79" fmla="*/ 16 h 130"/>
                <a:gd name="T80" fmla="*/ 37 w 122"/>
                <a:gd name="T81" fmla="*/ 10 h 130"/>
                <a:gd name="T82" fmla="*/ 54 w 122"/>
                <a:gd name="T83" fmla="*/ 3 h 130"/>
                <a:gd name="T84" fmla="*/ 71 w 122"/>
                <a:gd name="T85" fmla="*/ 0 h 130"/>
                <a:gd name="T86" fmla="*/ 85 w 122"/>
                <a:gd name="T87" fmla="*/ 0 h 130"/>
                <a:gd name="T88" fmla="*/ 102 w 122"/>
                <a:gd name="T89" fmla="*/ 6 h 130"/>
                <a:gd name="T90" fmla="*/ 109 w 122"/>
                <a:gd name="T91" fmla="*/ 6 h 130"/>
                <a:gd name="T92" fmla="*/ 112 w 122"/>
                <a:gd name="T93" fmla="*/ 6 h 130"/>
                <a:gd name="T94" fmla="*/ 116 w 122"/>
                <a:gd name="T95" fmla="*/ 6 h 130"/>
                <a:gd name="T96" fmla="*/ 116 w 122"/>
                <a:gd name="T97" fmla="*/ 6 h 130"/>
                <a:gd name="T98" fmla="*/ 119 w 122"/>
                <a:gd name="T99" fmla="*/ 3 h 130"/>
                <a:gd name="T100" fmla="*/ 119 w 122"/>
                <a:gd name="T101" fmla="*/ 0 h 130"/>
                <a:gd name="T102" fmla="*/ 122 w 122"/>
                <a:gd name="T103" fmla="*/ 0 h 1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130"/>
                <a:gd name="T158" fmla="*/ 122 w 122"/>
                <a:gd name="T159" fmla="*/ 130 h 1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130">
                  <a:moveTo>
                    <a:pt x="122" y="0"/>
                  </a:moveTo>
                  <a:lnTo>
                    <a:pt x="122" y="42"/>
                  </a:lnTo>
                  <a:lnTo>
                    <a:pt x="119" y="42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5" y="16"/>
                  </a:lnTo>
                  <a:lnTo>
                    <a:pt x="92" y="10"/>
                  </a:lnTo>
                  <a:lnTo>
                    <a:pt x="78" y="6"/>
                  </a:lnTo>
                  <a:lnTo>
                    <a:pt x="68" y="10"/>
                  </a:lnTo>
                  <a:lnTo>
                    <a:pt x="58" y="13"/>
                  </a:lnTo>
                  <a:lnTo>
                    <a:pt x="47" y="23"/>
                  </a:lnTo>
                  <a:lnTo>
                    <a:pt x="41" y="32"/>
                  </a:lnTo>
                  <a:lnTo>
                    <a:pt x="37" y="45"/>
                  </a:lnTo>
                  <a:lnTo>
                    <a:pt x="37" y="62"/>
                  </a:lnTo>
                  <a:lnTo>
                    <a:pt x="37" y="78"/>
                  </a:lnTo>
                  <a:lnTo>
                    <a:pt x="41" y="94"/>
                  </a:lnTo>
                  <a:lnTo>
                    <a:pt x="47" y="104"/>
                  </a:lnTo>
                  <a:lnTo>
                    <a:pt x="54" y="114"/>
                  </a:lnTo>
                  <a:lnTo>
                    <a:pt x="65" y="120"/>
                  </a:lnTo>
                  <a:lnTo>
                    <a:pt x="78" y="120"/>
                  </a:lnTo>
                  <a:lnTo>
                    <a:pt x="88" y="120"/>
                  </a:lnTo>
                  <a:lnTo>
                    <a:pt x="102" y="117"/>
                  </a:lnTo>
                  <a:lnTo>
                    <a:pt x="112" y="107"/>
                  </a:lnTo>
                  <a:lnTo>
                    <a:pt x="122" y="97"/>
                  </a:lnTo>
                  <a:lnTo>
                    <a:pt x="122" y="107"/>
                  </a:lnTo>
                  <a:lnTo>
                    <a:pt x="112" y="117"/>
                  </a:lnTo>
                  <a:lnTo>
                    <a:pt x="99" y="124"/>
                  </a:lnTo>
                  <a:lnTo>
                    <a:pt x="85" y="127"/>
                  </a:lnTo>
                  <a:lnTo>
                    <a:pt x="71" y="130"/>
                  </a:lnTo>
                  <a:lnTo>
                    <a:pt x="51" y="127"/>
                  </a:lnTo>
                  <a:lnTo>
                    <a:pt x="34" y="120"/>
                  </a:lnTo>
                  <a:lnTo>
                    <a:pt x="24" y="114"/>
                  </a:lnTo>
                  <a:lnTo>
                    <a:pt x="17" y="107"/>
                  </a:lnTo>
                  <a:lnTo>
                    <a:pt x="10" y="97"/>
                  </a:lnTo>
                  <a:lnTo>
                    <a:pt x="3" y="81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10" y="32"/>
                  </a:lnTo>
                  <a:lnTo>
                    <a:pt x="17" y="23"/>
                  </a:lnTo>
                  <a:lnTo>
                    <a:pt x="27" y="16"/>
                  </a:lnTo>
                  <a:lnTo>
                    <a:pt x="37" y="10"/>
                  </a:lnTo>
                  <a:lnTo>
                    <a:pt x="54" y="3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102" y="6"/>
                  </a:lnTo>
                  <a:lnTo>
                    <a:pt x="109" y="6"/>
                  </a:lnTo>
                  <a:lnTo>
                    <a:pt x="112" y="6"/>
                  </a:lnTo>
                  <a:lnTo>
                    <a:pt x="116" y="6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1" name="Freeform 26"/>
            <p:cNvSpPr>
              <a:spLocks/>
            </p:cNvSpPr>
            <p:nvPr/>
          </p:nvSpPr>
          <p:spPr bwMode="auto">
            <a:xfrm>
              <a:off x="3" y="1773"/>
              <a:ext cx="133" cy="127"/>
            </a:xfrm>
            <a:custGeom>
              <a:avLst/>
              <a:gdLst>
                <a:gd name="T0" fmla="*/ 69 w 133"/>
                <a:gd name="T1" fmla="*/ 0 h 127"/>
                <a:gd name="T2" fmla="*/ 65 w 133"/>
                <a:gd name="T3" fmla="*/ 3 h 127"/>
                <a:gd name="T4" fmla="*/ 55 w 133"/>
                <a:gd name="T5" fmla="*/ 3 h 127"/>
                <a:gd name="T6" fmla="*/ 51 w 133"/>
                <a:gd name="T7" fmla="*/ 6 h 127"/>
                <a:gd name="T8" fmla="*/ 51 w 133"/>
                <a:gd name="T9" fmla="*/ 19 h 127"/>
                <a:gd name="T10" fmla="*/ 51 w 133"/>
                <a:gd name="T11" fmla="*/ 91 h 127"/>
                <a:gd name="T12" fmla="*/ 51 w 133"/>
                <a:gd name="T13" fmla="*/ 104 h 127"/>
                <a:gd name="T14" fmla="*/ 62 w 133"/>
                <a:gd name="T15" fmla="*/ 114 h 127"/>
                <a:gd name="T16" fmla="*/ 75 w 133"/>
                <a:gd name="T17" fmla="*/ 117 h 127"/>
                <a:gd name="T18" fmla="*/ 92 w 133"/>
                <a:gd name="T19" fmla="*/ 114 h 127"/>
                <a:gd name="T20" fmla="*/ 103 w 133"/>
                <a:gd name="T21" fmla="*/ 101 h 127"/>
                <a:gd name="T22" fmla="*/ 106 w 133"/>
                <a:gd name="T23" fmla="*/ 84 h 127"/>
                <a:gd name="T24" fmla="*/ 106 w 133"/>
                <a:gd name="T25" fmla="*/ 19 h 127"/>
                <a:gd name="T26" fmla="*/ 106 w 133"/>
                <a:gd name="T27" fmla="*/ 9 h 127"/>
                <a:gd name="T28" fmla="*/ 103 w 133"/>
                <a:gd name="T29" fmla="*/ 3 h 127"/>
                <a:gd name="T30" fmla="*/ 89 w 133"/>
                <a:gd name="T31" fmla="*/ 3 h 127"/>
                <a:gd name="T32" fmla="*/ 133 w 133"/>
                <a:gd name="T33" fmla="*/ 0 h 127"/>
                <a:gd name="T34" fmla="*/ 130 w 133"/>
                <a:gd name="T35" fmla="*/ 3 h 127"/>
                <a:gd name="T36" fmla="*/ 123 w 133"/>
                <a:gd name="T37" fmla="*/ 3 h 127"/>
                <a:gd name="T38" fmla="*/ 116 w 133"/>
                <a:gd name="T39" fmla="*/ 9 h 127"/>
                <a:gd name="T40" fmla="*/ 116 w 133"/>
                <a:gd name="T41" fmla="*/ 19 h 127"/>
                <a:gd name="T42" fmla="*/ 116 w 133"/>
                <a:gd name="T43" fmla="*/ 81 h 127"/>
                <a:gd name="T44" fmla="*/ 113 w 133"/>
                <a:gd name="T45" fmla="*/ 101 h 127"/>
                <a:gd name="T46" fmla="*/ 99 w 133"/>
                <a:gd name="T47" fmla="*/ 117 h 127"/>
                <a:gd name="T48" fmla="*/ 79 w 133"/>
                <a:gd name="T49" fmla="*/ 123 h 127"/>
                <a:gd name="T50" fmla="*/ 51 w 133"/>
                <a:gd name="T51" fmla="*/ 123 h 127"/>
                <a:gd name="T52" fmla="*/ 31 w 133"/>
                <a:gd name="T53" fmla="*/ 114 h 127"/>
                <a:gd name="T54" fmla="*/ 21 w 133"/>
                <a:gd name="T55" fmla="*/ 94 h 127"/>
                <a:gd name="T56" fmla="*/ 21 w 133"/>
                <a:gd name="T57" fmla="*/ 19 h 127"/>
                <a:gd name="T58" fmla="*/ 17 w 133"/>
                <a:gd name="T59" fmla="*/ 6 h 127"/>
                <a:gd name="T60" fmla="*/ 14 w 133"/>
                <a:gd name="T61" fmla="*/ 3 h 127"/>
                <a:gd name="T62" fmla="*/ 0 w 133"/>
                <a:gd name="T63" fmla="*/ 3 h 1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127"/>
                <a:gd name="T98" fmla="*/ 133 w 133"/>
                <a:gd name="T99" fmla="*/ 127 h 1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127">
                  <a:moveTo>
                    <a:pt x="0" y="0"/>
                  </a:moveTo>
                  <a:lnTo>
                    <a:pt x="69" y="0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1" y="6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51" y="81"/>
                  </a:lnTo>
                  <a:lnTo>
                    <a:pt x="51" y="91"/>
                  </a:lnTo>
                  <a:lnTo>
                    <a:pt x="51" y="101"/>
                  </a:lnTo>
                  <a:lnTo>
                    <a:pt x="51" y="104"/>
                  </a:lnTo>
                  <a:lnTo>
                    <a:pt x="55" y="110"/>
                  </a:lnTo>
                  <a:lnTo>
                    <a:pt x="62" y="114"/>
                  </a:lnTo>
                  <a:lnTo>
                    <a:pt x="69" y="117"/>
                  </a:lnTo>
                  <a:lnTo>
                    <a:pt x="75" y="117"/>
                  </a:lnTo>
                  <a:lnTo>
                    <a:pt x="86" y="117"/>
                  </a:lnTo>
                  <a:lnTo>
                    <a:pt x="92" y="114"/>
                  </a:lnTo>
                  <a:lnTo>
                    <a:pt x="99" y="107"/>
                  </a:lnTo>
                  <a:lnTo>
                    <a:pt x="103" y="101"/>
                  </a:lnTo>
                  <a:lnTo>
                    <a:pt x="106" y="94"/>
                  </a:lnTo>
                  <a:lnTo>
                    <a:pt x="106" y="84"/>
                  </a:lnTo>
                  <a:lnTo>
                    <a:pt x="106" y="71"/>
                  </a:lnTo>
                  <a:lnTo>
                    <a:pt x="106" y="19"/>
                  </a:lnTo>
                  <a:lnTo>
                    <a:pt x="106" y="13"/>
                  </a:lnTo>
                  <a:lnTo>
                    <a:pt x="106" y="9"/>
                  </a:lnTo>
                  <a:lnTo>
                    <a:pt x="103" y="6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89" y="3"/>
                  </a:lnTo>
                  <a:lnTo>
                    <a:pt x="89" y="0"/>
                  </a:lnTo>
                  <a:lnTo>
                    <a:pt x="133" y="0"/>
                  </a:lnTo>
                  <a:lnTo>
                    <a:pt x="133" y="3"/>
                  </a:lnTo>
                  <a:lnTo>
                    <a:pt x="130" y="3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16" y="9"/>
                  </a:lnTo>
                  <a:lnTo>
                    <a:pt x="116" y="13"/>
                  </a:lnTo>
                  <a:lnTo>
                    <a:pt x="116" y="19"/>
                  </a:lnTo>
                  <a:lnTo>
                    <a:pt x="116" y="68"/>
                  </a:lnTo>
                  <a:lnTo>
                    <a:pt x="116" y="81"/>
                  </a:lnTo>
                  <a:lnTo>
                    <a:pt x="113" y="91"/>
                  </a:lnTo>
                  <a:lnTo>
                    <a:pt x="113" y="101"/>
                  </a:lnTo>
                  <a:lnTo>
                    <a:pt x="106" y="107"/>
                  </a:lnTo>
                  <a:lnTo>
                    <a:pt x="99" y="117"/>
                  </a:lnTo>
                  <a:lnTo>
                    <a:pt x="89" y="120"/>
                  </a:lnTo>
                  <a:lnTo>
                    <a:pt x="79" y="123"/>
                  </a:lnTo>
                  <a:lnTo>
                    <a:pt x="69" y="127"/>
                  </a:lnTo>
                  <a:lnTo>
                    <a:pt x="51" y="123"/>
                  </a:lnTo>
                  <a:lnTo>
                    <a:pt x="41" y="120"/>
                  </a:lnTo>
                  <a:lnTo>
                    <a:pt x="31" y="114"/>
                  </a:lnTo>
                  <a:lnTo>
                    <a:pt x="24" y="107"/>
                  </a:lnTo>
                  <a:lnTo>
                    <a:pt x="21" y="94"/>
                  </a:lnTo>
                  <a:lnTo>
                    <a:pt x="21" y="8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2" name="Freeform 27"/>
            <p:cNvSpPr>
              <a:spLocks noEditPoints="1"/>
            </p:cNvSpPr>
            <p:nvPr/>
          </p:nvSpPr>
          <p:spPr bwMode="auto">
            <a:xfrm>
              <a:off x="3" y="2007"/>
              <a:ext cx="140" cy="124"/>
            </a:xfrm>
            <a:custGeom>
              <a:avLst/>
              <a:gdLst>
                <a:gd name="T0" fmla="*/ 48 w 140"/>
                <a:gd name="T1" fmla="*/ 69 h 124"/>
                <a:gd name="T2" fmla="*/ 48 w 140"/>
                <a:gd name="T3" fmla="*/ 101 h 124"/>
                <a:gd name="T4" fmla="*/ 48 w 140"/>
                <a:gd name="T5" fmla="*/ 111 h 124"/>
                <a:gd name="T6" fmla="*/ 48 w 140"/>
                <a:gd name="T7" fmla="*/ 114 h 124"/>
                <a:gd name="T8" fmla="*/ 51 w 140"/>
                <a:gd name="T9" fmla="*/ 118 h 124"/>
                <a:gd name="T10" fmla="*/ 55 w 140"/>
                <a:gd name="T11" fmla="*/ 118 h 124"/>
                <a:gd name="T12" fmla="*/ 58 w 140"/>
                <a:gd name="T13" fmla="*/ 121 h 124"/>
                <a:gd name="T14" fmla="*/ 65 w 140"/>
                <a:gd name="T15" fmla="*/ 121 h 124"/>
                <a:gd name="T16" fmla="*/ 65 w 140"/>
                <a:gd name="T17" fmla="*/ 124 h 124"/>
                <a:gd name="T18" fmla="*/ 0 w 140"/>
                <a:gd name="T19" fmla="*/ 124 h 124"/>
                <a:gd name="T20" fmla="*/ 0 w 140"/>
                <a:gd name="T21" fmla="*/ 121 h 124"/>
                <a:gd name="T22" fmla="*/ 7 w 140"/>
                <a:gd name="T23" fmla="*/ 121 h 124"/>
                <a:gd name="T24" fmla="*/ 14 w 140"/>
                <a:gd name="T25" fmla="*/ 118 h 124"/>
                <a:gd name="T26" fmla="*/ 17 w 140"/>
                <a:gd name="T27" fmla="*/ 118 h 124"/>
                <a:gd name="T28" fmla="*/ 17 w 140"/>
                <a:gd name="T29" fmla="*/ 114 h 124"/>
                <a:gd name="T30" fmla="*/ 21 w 140"/>
                <a:gd name="T31" fmla="*/ 111 h 124"/>
                <a:gd name="T32" fmla="*/ 21 w 140"/>
                <a:gd name="T33" fmla="*/ 101 h 124"/>
                <a:gd name="T34" fmla="*/ 21 w 140"/>
                <a:gd name="T35" fmla="*/ 20 h 124"/>
                <a:gd name="T36" fmla="*/ 21 w 140"/>
                <a:gd name="T37" fmla="*/ 13 h 124"/>
                <a:gd name="T38" fmla="*/ 17 w 140"/>
                <a:gd name="T39" fmla="*/ 7 h 124"/>
                <a:gd name="T40" fmla="*/ 17 w 140"/>
                <a:gd name="T41" fmla="*/ 7 h 124"/>
                <a:gd name="T42" fmla="*/ 14 w 140"/>
                <a:gd name="T43" fmla="*/ 3 h 124"/>
                <a:gd name="T44" fmla="*/ 7 w 140"/>
                <a:gd name="T45" fmla="*/ 3 h 124"/>
                <a:gd name="T46" fmla="*/ 0 w 140"/>
                <a:gd name="T47" fmla="*/ 3 h 124"/>
                <a:gd name="T48" fmla="*/ 0 w 140"/>
                <a:gd name="T49" fmla="*/ 0 h 124"/>
                <a:gd name="T50" fmla="*/ 62 w 140"/>
                <a:gd name="T51" fmla="*/ 0 h 124"/>
                <a:gd name="T52" fmla="*/ 75 w 140"/>
                <a:gd name="T53" fmla="*/ 0 h 124"/>
                <a:gd name="T54" fmla="*/ 89 w 140"/>
                <a:gd name="T55" fmla="*/ 0 h 124"/>
                <a:gd name="T56" fmla="*/ 96 w 140"/>
                <a:gd name="T57" fmla="*/ 3 h 124"/>
                <a:gd name="T58" fmla="*/ 106 w 140"/>
                <a:gd name="T59" fmla="*/ 7 h 124"/>
                <a:gd name="T60" fmla="*/ 116 w 140"/>
                <a:gd name="T61" fmla="*/ 13 h 124"/>
                <a:gd name="T62" fmla="*/ 120 w 140"/>
                <a:gd name="T63" fmla="*/ 23 h 124"/>
                <a:gd name="T64" fmla="*/ 123 w 140"/>
                <a:gd name="T65" fmla="*/ 33 h 124"/>
                <a:gd name="T66" fmla="*/ 120 w 140"/>
                <a:gd name="T67" fmla="*/ 43 h 124"/>
                <a:gd name="T68" fmla="*/ 116 w 140"/>
                <a:gd name="T69" fmla="*/ 52 h 124"/>
                <a:gd name="T70" fmla="*/ 109 w 140"/>
                <a:gd name="T71" fmla="*/ 59 h 124"/>
                <a:gd name="T72" fmla="*/ 103 w 140"/>
                <a:gd name="T73" fmla="*/ 62 h 124"/>
                <a:gd name="T74" fmla="*/ 92 w 140"/>
                <a:gd name="T75" fmla="*/ 65 h 124"/>
                <a:gd name="T76" fmla="*/ 123 w 140"/>
                <a:gd name="T77" fmla="*/ 108 h 124"/>
                <a:gd name="T78" fmla="*/ 130 w 140"/>
                <a:gd name="T79" fmla="*/ 114 h 124"/>
                <a:gd name="T80" fmla="*/ 133 w 140"/>
                <a:gd name="T81" fmla="*/ 118 h 124"/>
                <a:gd name="T82" fmla="*/ 137 w 140"/>
                <a:gd name="T83" fmla="*/ 121 h 124"/>
                <a:gd name="T84" fmla="*/ 140 w 140"/>
                <a:gd name="T85" fmla="*/ 121 h 124"/>
                <a:gd name="T86" fmla="*/ 140 w 140"/>
                <a:gd name="T87" fmla="*/ 124 h 124"/>
                <a:gd name="T88" fmla="*/ 103 w 140"/>
                <a:gd name="T89" fmla="*/ 124 h 124"/>
                <a:gd name="T90" fmla="*/ 58 w 140"/>
                <a:gd name="T91" fmla="*/ 69 h 124"/>
                <a:gd name="T92" fmla="*/ 48 w 140"/>
                <a:gd name="T93" fmla="*/ 69 h 124"/>
                <a:gd name="T94" fmla="*/ 48 w 140"/>
                <a:gd name="T95" fmla="*/ 3 h 124"/>
                <a:gd name="T96" fmla="*/ 48 w 140"/>
                <a:gd name="T97" fmla="*/ 62 h 124"/>
                <a:gd name="T98" fmla="*/ 55 w 140"/>
                <a:gd name="T99" fmla="*/ 62 h 124"/>
                <a:gd name="T100" fmla="*/ 65 w 140"/>
                <a:gd name="T101" fmla="*/ 62 h 124"/>
                <a:gd name="T102" fmla="*/ 75 w 140"/>
                <a:gd name="T103" fmla="*/ 59 h 124"/>
                <a:gd name="T104" fmla="*/ 82 w 140"/>
                <a:gd name="T105" fmla="*/ 56 h 124"/>
                <a:gd name="T106" fmla="*/ 86 w 140"/>
                <a:gd name="T107" fmla="*/ 49 h 124"/>
                <a:gd name="T108" fmla="*/ 89 w 140"/>
                <a:gd name="T109" fmla="*/ 43 h 124"/>
                <a:gd name="T110" fmla="*/ 92 w 140"/>
                <a:gd name="T111" fmla="*/ 33 h 124"/>
                <a:gd name="T112" fmla="*/ 89 w 140"/>
                <a:gd name="T113" fmla="*/ 26 h 124"/>
                <a:gd name="T114" fmla="*/ 89 w 140"/>
                <a:gd name="T115" fmla="*/ 17 h 124"/>
                <a:gd name="T116" fmla="*/ 82 w 140"/>
                <a:gd name="T117" fmla="*/ 13 h 124"/>
                <a:gd name="T118" fmla="*/ 79 w 140"/>
                <a:gd name="T119" fmla="*/ 7 h 124"/>
                <a:gd name="T120" fmla="*/ 69 w 140"/>
                <a:gd name="T121" fmla="*/ 7 h 124"/>
                <a:gd name="T122" fmla="*/ 58 w 140"/>
                <a:gd name="T123" fmla="*/ 3 h 124"/>
                <a:gd name="T124" fmla="*/ 48 w 140"/>
                <a:gd name="T125" fmla="*/ 3 h 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"/>
                <a:gd name="T190" fmla="*/ 0 h 124"/>
                <a:gd name="T191" fmla="*/ 140 w 140"/>
                <a:gd name="T192" fmla="*/ 124 h 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" h="124">
                  <a:moveTo>
                    <a:pt x="48" y="69"/>
                  </a:moveTo>
                  <a:lnTo>
                    <a:pt x="48" y="101"/>
                  </a:lnTo>
                  <a:lnTo>
                    <a:pt x="48" y="111"/>
                  </a:lnTo>
                  <a:lnTo>
                    <a:pt x="48" y="114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8" y="121"/>
                  </a:lnTo>
                  <a:lnTo>
                    <a:pt x="65" y="121"/>
                  </a:lnTo>
                  <a:lnTo>
                    <a:pt x="65" y="124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7" y="121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17" y="7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6" y="7"/>
                  </a:lnTo>
                  <a:lnTo>
                    <a:pt x="116" y="13"/>
                  </a:lnTo>
                  <a:lnTo>
                    <a:pt x="120" y="23"/>
                  </a:lnTo>
                  <a:lnTo>
                    <a:pt x="123" y="33"/>
                  </a:lnTo>
                  <a:lnTo>
                    <a:pt x="120" y="43"/>
                  </a:lnTo>
                  <a:lnTo>
                    <a:pt x="116" y="52"/>
                  </a:lnTo>
                  <a:lnTo>
                    <a:pt x="109" y="59"/>
                  </a:lnTo>
                  <a:lnTo>
                    <a:pt x="103" y="62"/>
                  </a:lnTo>
                  <a:lnTo>
                    <a:pt x="92" y="65"/>
                  </a:lnTo>
                  <a:lnTo>
                    <a:pt x="123" y="108"/>
                  </a:lnTo>
                  <a:lnTo>
                    <a:pt x="130" y="114"/>
                  </a:lnTo>
                  <a:lnTo>
                    <a:pt x="133" y="118"/>
                  </a:lnTo>
                  <a:lnTo>
                    <a:pt x="137" y="121"/>
                  </a:lnTo>
                  <a:lnTo>
                    <a:pt x="140" y="121"/>
                  </a:lnTo>
                  <a:lnTo>
                    <a:pt x="140" y="124"/>
                  </a:lnTo>
                  <a:lnTo>
                    <a:pt x="103" y="124"/>
                  </a:lnTo>
                  <a:lnTo>
                    <a:pt x="58" y="69"/>
                  </a:lnTo>
                  <a:lnTo>
                    <a:pt x="48" y="69"/>
                  </a:lnTo>
                  <a:close/>
                  <a:moveTo>
                    <a:pt x="48" y="3"/>
                  </a:moveTo>
                  <a:lnTo>
                    <a:pt x="48" y="62"/>
                  </a:lnTo>
                  <a:lnTo>
                    <a:pt x="55" y="62"/>
                  </a:lnTo>
                  <a:lnTo>
                    <a:pt x="65" y="62"/>
                  </a:lnTo>
                  <a:lnTo>
                    <a:pt x="75" y="59"/>
                  </a:lnTo>
                  <a:lnTo>
                    <a:pt x="82" y="56"/>
                  </a:lnTo>
                  <a:lnTo>
                    <a:pt x="86" y="49"/>
                  </a:lnTo>
                  <a:lnTo>
                    <a:pt x="89" y="43"/>
                  </a:lnTo>
                  <a:lnTo>
                    <a:pt x="92" y="33"/>
                  </a:lnTo>
                  <a:lnTo>
                    <a:pt x="89" y="26"/>
                  </a:lnTo>
                  <a:lnTo>
                    <a:pt x="89" y="17"/>
                  </a:lnTo>
                  <a:lnTo>
                    <a:pt x="82" y="13"/>
                  </a:lnTo>
                  <a:lnTo>
                    <a:pt x="79" y="7"/>
                  </a:lnTo>
                  <a:lnTo>
                    <a:pt x="69" y="7"/>
                  </a:lnTo>
                  <a:lnTo>
                    <a:pt x="58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3" name="Freeform 28"/>
            <p:cNvSpPr>
              <a:spLocks noEditPoints="1"/>
            </p:cNvSpPr>
            <p:nvPr/>
          </p:nvSpPr>
          <p:spPr bwMode="auto">
            <a:xfrm>
              <a:off x="3" y="2242"/>
              <a:ext cx="140" cy="124"/>
            </a:xfrm>
            <a:custGeom>
              <a:avLst/>
              <a:gdLst>
                <a:gd name="T0" fmla="*/ 48 w 140"/>
                <a:gd name="T1" fmla="*/ 68 h 124"/>
                <a:gd name="T2" fmla="*/ 48 w 140"/>
                <a:gd name="T3" fmla="*/ 101 h 124"/>
                <a:gd name="T4" fmla="*/ 48 w 140"/>
                <a:gd name="T5" fmla="*/ 111 h 124"/>
                <a:gd name="T6" fmla="*/ 48 w 140"/>
                <a:gd name="T7" fmla="*/ 114 h 124"/>
                <a:gd name="T8" fmla="*/ 51 w 140"/>
                <a:gd name="T9" fmla="*/ 117 h 124"/>
                <a:gd name="T10" fmla="*/ 55 w 140"/>
                <a:gd name="T11" fmla="*/ 117 h 124"/>
                <a:gd name="T12" fmla="*/ 58 w 140"/>
                <a:gd name="T13" fmla="*/ 120 h 124"/>
                <a:gd name="T14" fmla="*/ 65 w 140"/>
                <a:gd name="T15" fmla="*/ 120 h 124"/>
                <a:gd name="T16" fmla="*/ 65 w 140"/>
                <a:gd name="T17" fmla="*/ 124 h 124"/>
                <a:gd name="T18" fmla="*/ 0 w 140"/>
                <a:gd name="T19" fmla="*/ 124 h 124"/>
                <a:gd name="T20" fmla="*/ 0 w 140"/>
                <a:gd name="T21" fmla="*/ 120 h 124"/>
                <a:gd name="T22" fmla="*/ 7 w 140"/>
                <a:gd name="T23" fmla="*/ 120 h 124"/>
                <a:gd name="T24" fmla="*/ 14 w 140"/>
                <a:gd name="T25" fmla="*/ 117 h 124"/>
                <a:gd name="T26" fmla="*/ 17 w 140"/>
                <a:gd name="T27" fmla="*/ 117 h 124"/>
                <a:gd name="T28" fmla="*/ 17 w 140"/>
                <a:gd name="T29" fmla="*/ 114 h 124"/>
                <a:gd name="T30" fmla="*/ 21 w 140"/>
                <a:gd name="T31" fmla="*/ 111 h 124"/>
                <a:gd name="T32" fmla="*/ 21 w 140"/>
                <a:gd name="T33" fmla="*/ 101 h 124"/>
                <a:gd name="T34" fmla="*/ 21 w 140"/>
                <a:gd name="T35" fmla="*/ 19 h 124"/>
                <a:gd name="T36" fmla="*/ 21 w 140"/>
                <a:gd name="T37" fmla="*/ 13 h 124"/>
                <a:gd name="T38" fmla="*/ 17 w 140"/>
                <a:gd name="T39" fmla="*/ 6 h 124"/>
                <a:gd name="T40" fmla="*/ 17 w 140"/>
                <a:gd name="T41" fmla="*/ 6 h 124"/>
                <a:gd name="T42" fmla="*/ 14 w 140"/>
                <a:gd name="T43" fmla="*/ 3 h 124"/>
                <a:gd name="T44" fmla="*/ 7 w 140"/>
                <a:gd name="T45" fmla="*/ 3 h 124"/>
                <a:gd name="T46" fmla="*/ 0 w 140"/>
                <a:gd name="T47" fmla="*/ 3 h 124"/>
                <a:gd name="T48" fmla="*/ 0 w 140"/>
                <a:gd name="T49" fmla="*/ 0 h 124"/>
                <a:gd name="T50" fmla="*/ 62 w 140"/>
                <a:gd name="T51" fmla="*/ 0 h 124"/>
                <a:gd name="T52" fmla="*/ 75 w 140"/>
                <a:gd name="T53" fmla="*/ 0 h 124"/>
                <a:gd name="T54" fmla="*/ 89 w 140"/>
                <a:gd name="T55" fmla="*/ 0 h 124"/>
                <a:gd name="T56" fmla="*/ 96 w 140"/>
                <a:gd name="T57" fmla="*/ 3 h 124"/>
                <a:gd name="T58" fmla="*/ 106 w 140"/>
                <a:gd name="T59" fmla="*/ 6 h 124"/>
                <a:gd name="T60" fmla="*/ 116 w 140"/>
                <a:gd name="T61" fmla="*/ 13 h 124"/>
                <a:gd name="T62" fmla="*/ 120 w 140"/>
                <a:gd name="T63" fmla="*/ 23 h 124"/>
                <a:gd name="T64" fmla="*/ 123 w 140"/>
                <a:gd name="T65" fmla="*/ 32 h 124"/>
                <a:gd name="T66" fmla="*/ 120 w 140"/>
                <a:gd name="T67" fmla="*/ 42 h 124"/>
                <a:gd name="T68" fmla="*/ 116 w 140"/>
                <a:gd name="T69" fmla="*/ 52 h 124"/>
                <a:gd name="T70" fmla="*/ 109 w 140"/>
                <a:gd name="T71" fmla="*/ 58 h 124"/>
                <a:gd name="T72" fmla="*/ 103 w 140"/>
                <a:gd name="T73" fmla="*/ 62 h 124"/>
                <a:gd name="T74" fmla="*/ 92 w 140"/>
                <a:gd name="T75" fmla="*/ 65 h 124"/>
                <a:gd name="T76" fmla="*/ 123 w 140"/>
                <a:gd name="T77" fmla="*/ 107 h 124"/>
                <a:gd name="T78" fmla="*/ 130 w 140"/>
                <a:gd name="T79" fmla="*/ 114 h 124"/>
                <a:gd name="T80" fmla="*/ 133 w 140"/>
                <a:gd name="T81" fmla="*/ 117 h 124"/>
                <a:gd name="T82" fmla="*/ 137 w 140"/>
                <a:gd name="T83" fmla="*/ 120 h 124"/>
                <a:gd name="T84" fmla="*/ 140 w 140"/>
                <a:gd name="T85" fmla="*/ 120 h 124"/>
                <a:gd name="T86" fmla="*/ 140 w 140"/>
                <a:gd name="T87" fmla="*/ 124 h 124"/>
                <a:gd name="T88" fmla="*/ 103 w 140"/>
                <a:gd name="T89" fmla="*/ 124 h 124"/>
                <a:gd name="T90" fmla="*/ 58 w 140"/>
                <a:gd name="T91" fmla="*/ 68 h 124"/>
                <a:gd name="T92" fmla="*/ 48 w 140"/>
                <a:gd name="T93" fmla="*/ 68 h 124"/>
                <a:gd name="T94" fmla="*/ 48 w 140"/>
                <a:gd name="T95" fmla="*/ 3 h 124"/>
                <a:gd name="T96" fmla="*/ 48 w 140"/>
                <a:gd name="T97" fmla="*/ 62 h 124"/>
                <a:gd name="T98" fmla="*/ 55 w 140"/>
                <a:gd name="T99" fmla="*/ 62 h 124"/>
                <a:gd name="T100" fmla="*/ 65 w 140"/>
                <a:gd name="T101" fmla="*/ 62 h 124"/>
                <a:gd name="T102" fmla="*/ 75 w 140"/>
                <a:gd name="T103" fmla="*/ 58 h 124"/>
                <a:gd name="T104" fmla="*/ 82 w 140"/>
                <a:gd name="T105" fmla="*/ 55 h 124"/>
                <a:gd name="T106" fmla="*/ 86 w 140"/>
                <a:gd name="T107" fmla="*/ 49 h 124"/>
                <a:gd name="T108" fmla="*/ 89 w 140"/>
                <a:gd name="T109" fmla="*/ 42 h 124"/>
                <a:gd name="T110" fmla="*/ 92 w 140"/>
                <a:gd name="T111" fmla="*/ 32 h 124"/>
                <a:gd name="T112" fmla="*/ 89 w 140"/>
                <a:gd name="T113" fmla="*/ 26 h 124"/>
                <a:gd name="T114" fmla="*/ 89 w 140"/>
                <a:gd name="T115" fmla="*/ 16 h 124"/>
                <a:gd name="T116" fmla="*/ 82 w 140"/>
                <a:gd name="T117" fmla="*/ 13 h 124"/>
                <a:gd name="T118" fmla="*/ 79 w 140"/>
                <a:gd name="T119" fmla="*/ 6 h 124"/>
                <a:gd name="T120" fmla="*/ 69 w 140"/>
                <a:gd name="T121" fmla="*/ 6 h 124"/>
                <a:gd name="T122" fmla="*/ 58 w 140"/>
                <a:gd name="T123" fmla="*/ 3 h 124"/>
                <a:gd name="T124" fmla="*/ 48 w 140"/>
                <a:gd name="T125" fmla="*/ 3 h 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"/>
                <a:gd name="T190" fmla="*/ 0 h 124"/>
                <a:gd name="T191" fmla="*/ 140 w 140"/>
                <a:gd name="T192" fmla="*/ 124 h 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" h="124">
                  <a:moveTo>
                    <a:pt x="48" y="68"/>
                  </a:moveTo>
                  <a:lnTo>
                    <a:pt x="48" y="101"/>
                  </a:lnTo>
                  <a:lnTo>
                    <a:pt x="48" y="111"/>
                  </a:lnTo>
                  <a:lnTo>
                    <a:pt x="48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5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6" y="6"/>
                  </a:lnTo>
                  <a:lnTo>
                    <a:pt x="116" y="13"/>
                  </a:lnTo>
                  <a:lnTo>
                    <a:pt x="120" y="23"/>
                  </a:lnTo>
                  <a:lnTo>
                    <a:pt x="123" y="32"/>
                  </a:lnTo>
                  <a:lnTo>
                    <a:pt x="120" y="42"/>
                  </a:lnTo>
                  <a:lnTo>
                    <a:pt x="116" y="52"/>
                  </a:lnTo>
                  <a:lnTo>
                    <a:pt x="109" y="58"/>
                  </a:lnTo>
                  <a:lnTo>
                    <a:pt x="103" y="62"/>
                  </a:lnTo>
                  <a:lnTo>
                    <a:pt x="92" y="65"/>
                  </a:lnTo>
                  <a:lnTo>
                    <a:pt x="123" y="107"/>
                  </a:lnTo>
                  <a:lnTo>
                    <a:pt x="130" y="114"/>
                  </a:lnTo>
                  <a:lnTo>
                    <a:pt x="133" y="117"/>
                  </a:lnTo>
                  <a:lnTo>
                    <a:pt x="137" y="120"/>
                  </a:lnTo>
                  <a:lnTo>
                    <a:pt x="140" y="120"/>
                  </a:lnTo>
                  <a:lnTo>
                    <a:pt x="140" y="124"/>
                  </a:lnTo>
                  <a:lnTo>
                    <a:pt x="103" y="124"/>
                  </a:lnTo>
                  <a:lnTo>
                    <a:pt x="58" y="68"/>
                  </a:lnTo>
                  <a:lnTo>
                    <a:pt x="48" y="68"/>
                  </a:lnTo>
                  <a:close/>
                  <a:moveTo>
                    <a:pt x="48" y="3"/>
                  </a:moveTo>
                  <a:lnTo>
                    <a:pt x="48" y="62"/>
                  </a:lnTo>
                  <a:lnTo>
                    <a:pt x="55" y="62"/>
                  </a:lnTo>
                  <a:lnTo>
                    <a:pt x="65" y="62"/>
                  </a:lnTo>
                  <a:lnTo>
                    <a:pt x="75" y="58"/>
                  </a:lnTo>
                  <a:lnTo>
                    <a:pt x="82" y="55"/>
                  </a:lnTo>
                  <a:lnTo>
                    <a:pt x="86" y="49"/>
                  </a:lnTo>
                  <a:lnTo>
                    <a:pt x="89" y="42"/>
                  </a:lnTo>
                  <a:lnTo>
                    <a:pt x="92" y="32"/>
                  </a:lnTo>
                  <a:lnTo>
                    <a:pt x="89" y="26"/>
                  </a:lnTo>
                  <a:lnTo>
                    <a:pt x="89" y="16"/>
                  </a:lnTo>
                  <a:lnTo>
                    <a:pt x="82" y="13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4" name="Freeform 29"/>
            <p:cNvSpPr>
              <a:spLocks/>
            </p:cNvSpPr>
            <p:nvPr/>
          </p:nvSpPr>
          <p:spPr bwMode="auto">
            <a:xfrm>
              <a:off x="3" y="2476"/>
              <a:ext cx="120" cy="124"/>
            </a:xfrm>
            <a:custGeom>
              <a:avLst/>
              <a:gdLst>
                <a:gd name="T0" fmla="*/ 51 w 120"/>
                <a:gd name="T1" fmla="*/ 7 h 124"/>
                <a:gd name="T2" fmla="*/ 51 w 120"/>
                <a:gd name="T3" fmla="*/ 59 h 124"/>
                <a:gd name="T4" fmla="*/ 51 w 120"/>
                <a:gd name="T5" fmla="*/ 59 h 124"/>
                <a:gd name="T6" fmla="*/ 58 w 120"/>
                <a:gd name="T7" fmla="*/ 56 h 124"/>
                <a:gd name="T8" fmla="*/ 65 w 120"/>
                <a:gd name="T9" fmla="*/ 56 h 124"/>
                <a:gd name="T10" fmla="*/ 69 w 120"/>
                <a:gd name="T11" fmla="*/ 49 h 124"/>
                <a:gd name="T12" fmla="*/ 75 w 120"/>
                <a:gd name="T13" fmla="*/ 43 h 124"/>
                <a:gd name="T14" fmla="*/ 75 w 120"/>
                <a:gd name="T15" fmla="*/ 30 h 124"/>
                <a:gd name="T16" fmla="*/ 82 w 120"/>
                <a:gd name="T17" fmla="*/ 30 h 124"/>
                <a:gd name="T18" fmla="*/ 82 w 120"/>
                <a:gd name="T19" fmla="*/ 92 h 124"/>
                <a:gd name="T20" fmla="*/ 75 w 120"/>
                <a:gd name="T21" fmla="*/ 92 h 124"/>
                <a:gd name="T22" fmla="*/ 75 w 120"/>
                <a:gd name="T23" fmla="*/ 82 h 124"/>
                <a:gd name="T24" fmla="*/ 72 w 120"/>
                <a:gd name="T25" fmla="*/ 75 h 124"/>
                <a:gd name="T26" fmla="*/ 69 w 120"/>
                <a:gd name="T27" fmla="*/ 69 h 124"/>
                <a:gd name="T28" fmla="*/ 65 w 120"/>
                <a:gd name="T29" fmla="*/ 66 h 124"/>
                <a:gd name="T30" fmla="*/ 58 w 120"/>
                <a:gd name="T31" fmla="*/ 66 h 124"/>
                <a:gd name="T32" fmla="*/ 51 w 120"/>
                <a:gd name="T33" fmla="*/ 62 h 124"/>
                <a:gd name="T34" fmla="*/ 51 w 120"/>
                <a:gd name="T35" fmla="*/ 101 h 124"/>
                <a:gd name="T36" fmla="*/ 51 w 120"/>
                <a:gd name="T37" fmla="*/ 108 h 124"/>
                <a:gd name="T38" fmla="*/ 51 w 120"/>
                <a:gd name="T39" fmla="*/ 114 h 124"/>
                <a:gd name="T40" fmla="*/ 51 w 120"/>
                <a:gd name="T41" fmla="*/ 114 h 124"/>
                <a:gd name="T42" fmla="*/ 55 w 120"/>
                <a:gd name="T43" fmla="*/ 118 h 124"/>
                <a:gd name="T44" fmla="*/ 58 w 120"/>
                <a:gd name="T45" fmla="*/ 118 h 124"/>
                <a:gd name="T46" fmla="*/ 62 w 120"/>
                <a:gd name="T47" fmla="*/ 118 h 124"/>
                <a:gd name="T48" fmla="*/ 72 w 120"/>
                <a:gd name="T49" fmla="*/ 118 h 124"/>
                <a:gd name="T50" fmla="*/ 82 w 120"/>
                <a:gd name="T51" fmla="*/ 118 h 124"/>
                <a:gd name="T52" fmla="*/ 92 w 120"/>
                <a:gd name="T53" fmla="*/ 114 h 124"/>
                <a:gd name="T54" fmla="*/ 99 w 120"/>
                <a:gd name="T55" fmla="*/ 111 h 124"/>
                <a:gd name="T56" fmla="*/ 106 w 120"/>
                <a:gd name="T57" fmla="*/ 105 h 124"/>
                <a:gd name="T58" fmla="*/ 113 w 120"/>
                <a:gd name="T59" fmla="*/ 95 h 124"/>
                <a:gd name="T60" fmla="*/ 116 w 120"/>
                <a:gd name="T61" fmla="*/ 85 h 124"/>
                <a:gd name="T62" fmla="*/ 120 w 120"/>
                <a:gd name="T63" fmla="*/ 85 h 124"/>
                <a:gd name="T64" fmla="*/ 113 w 120"/>
                <a:gd name="T65" fmla="*/ 124 h 124"/>
                <a:gd name="T66" fmla="*/ 0 w 120"/>
                <a:gd name="T67" fmla="*/ 124 h 124"/>
                <a:gd name="T68" fmla="*/ 0 w 120"/>
                <a:gd name="T69" fmla="*/ 121 h 124"/>
                <a:gd name="T70" fmla="*/ 4 w 120"/>
                <a:gd name="T71" fmla="*/ 121 h 124"/>
                <a:gd name="T72" fmla="*/ 11 w 120"/>
                <a:gd name="T73" fmla="*/ 121 h 124"/>
                <a:gd name="T74" fmla="*/ 14 w 120"/>
                <a:gd name="T75" fmla="*/ 118 h 124"/>
                <a:gd name="T76" fmla="*/ 17 w 120"/>
                <a:gd name="T77" fmla="*/ 118 h 124"/>
                <a:gd name="T78" fmla="*/ 17 w 120"/>
                <a:gd name="T79" fmla="*/ 114 h 124"/>
                <a:gd name="T80" fmla="*/ 21 w 120"/>
                <a:gd name="T81" fmla="*/ 111 h 124"/>
                <a:gd name="T82" fmla="*/ 21 w 120"/>
                <a:gd name="T83" fmla="*/ 101 h 124"/>
                <a:gd name="T84" fmla="*/ 21 w 120"/>
                <a:gd name="T85" fmla="*/ 20 h 124"/>
                <a:gd name="T86" fmla="*/ 21 w 120"/>
                <a:gd name="T87" fmla="*/ 13 h 124"/>
                <a:gd name="T88" fmla="*/ 17 w 120"/>
                <a:gd name="T89" fmla="*/ 10 h 124"/>
                <a:gd name="T90" fmla="*/ 17 w 120"/>
                <a:gd name="T91" fmla="*/ 7 h 124"/>
                <a:gd name="T92" fmla="*/ 14 w 120"/>
                <a:gd name="T93" fmla="*/ 7 h 124"/>
                <a:gd name="T94" fmla="*/ 11 w 120"/>
                <a:gd name="T95" fmla="*/ 4 h 124"/>
                <a:gd name="T96" fmla="*/ 4 w 120"/>
                <a:gd name="T97" fmla="*/ 4 h 124"/>
                <a:gd name="T98" fmla="*/ 0 w 120"/>
                <a:gd name="T99" fmla="*/ 4 h 124"/>
                <a:gd name="T100" fmla="*/ 0 w 120"/>
                <a:gd name="T101" fmla="*/ 0 h 124"/>
                <a:gd name="T102" fmla="*/ 109 w 120"/>
                <a:gd name="T103" fmla="*/ 0 h 124"/>
                <a:gd name="T104" fmla="*/ 109 w 120"/>
                <a:gd name="T105" fmla="*/ 36 h 124"/>
                <a:gd name="T106" fmla="*/ 106 w 120"/>
                <a:gd name="T107" fmla="*/ 36 h 124"/>
                <a:gd name="T108" fmla="*/ 103 w 120"/>
                <a:gd name="T109" fmla="*/ 23 h 124"/>
                <a:gd name="T110" fmla="*/ 99 w 120"/>
                <a:gd name="T111" fmla="*/ 17 h 124"/>
                <a:gd name="T112" fmla="*/ 92 w 120"/>
                <a:gd name="T113" fmla="*/ 13 h 124"/>
                <a:gd name="T114" fmla="*/ 86 w 120"/>
                <a:gd name="T115" fmla="*/ 7 h 124"/>
                <a:gd name="T116" fmla="*/ 75 w 120"/>
                <a:gd name="T117" fmla="*/ 7 h 124"/>
                <a:gd name="T118" fmla="*/ 65 w 120"/>
                <a:gd name="T119" fmla="*/ 7 h 124"/>
                <a:gd name="T120" fmla="*/ 51 w 120"/>
                <a:gd name="T121" fmla="*/ 7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"/>
                <a:gd name="T184" fmla="*/ 0 h 124"/>
                <a:gd name="T185" fmla="*/ 120 w 120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" h="124">
                  <a:moveTo>
                    <a:pt x="51" y="7"/>
                  </a:moveTo>
                  <a:lnTo>
                    <a:pt x="51" y="59"/>
                  </a:lnTo>
                  <a:lnTo>
                    <a:pt x="58" y="56"/>
                  </a:lnTo>
                  <a:lnTo>
                    <a:pt x="65" y="56"/>
                  </a:lnTo>
                  <a:lnTo>
                    <a:pt x="69" y="49"/>
                  </a:lnTo>
                  <a:lnTo>
                    <a:pt x="75" y="43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92"/>
                  </a:lnTo>
                  <a:lnTo>
                    <a:pt x="75" y="92"/>
                  </a:lnTo>
                  <a:lnTo>
                    <a:pt x="75" y="82"/>
                  </a:lnTo>
                  <a:lnTo>
                    <a:pt x="72" y="75"/>
                  </a:lnTo>
                  <a:lnTo>
                    <a:pt x="69" y="69"/>
                  </a:lnTo>
                  <a:lnTo>
                    <a:pt x="65" y="66"/>
                  </a:lnTo>
                  <a:lnTo>
                    <a:pt x="58" y="66"/>
                  </a:lnTo>
                  <a:lnTo>
                    <a:pt x="51" y="62"/>
                  </a:lnTo>
                  <a:lnTo>
                    <a:pt x="51" y="101"/>
                  </a:lnTo>
                  <a:lnTo>
                    <a:pt x="51" y="108"/>
                  </a:lnTo>
                  <a:lnTo>
                    <a:pt x="51" y="114"/>
                  </a:lnTo>
                  <a:lnTo>
                    <a:pt x="55" y="118"/>
                  </a:lnTo>
                  <a:lnTo>
                    <a:pt x="58" y="118"/>
                  </a:lnTo>
                  <a:lnTo>
                    <a:pt x="62" y="118"/>
                  </a:lnTo>
                  <a:lnTo>
                    <a:pt x="72" y="118"/>
                  </a:lnTo>
                  <a:lnTo>
                    <a:pt x="82" y="118"/>
                  </a:lnTo>
                  <a:lnTo>
                    <a:pt x="92" y="114"/>
                  </a:lnTo>
                  <a:lnTo>
                    <a:pt x="99" y="111"/>
                  </a:lnTo>
                  <a:lnTo>
                    <a:pt x="106" y="105"/>
                  </a:lnTo>
                  <a:lnTo>
                    <a:pt x="113" y="95"/>
                  </a:lnTo>
                  <a:lnTo>
                    <a:pt x="116" y="85"/>
                  </a:lnTo>
                  <a:lnTo>
                    <a:pt x="120" y="85"/>
                  </a:lnTo>
                  <a:lnTo>
                    <a:pt x="113" y="124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11" y="121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36"/>
                  </a:lnTo>
                  <a:lnTo>
                    <a:pt x="106" y="36"/>
                  </a:lnTo>
                  <a:lnTo>
                    <a:pt x="103" y="23"/>
                  </a:lnTo>
                  <a:lnTo>
                    <a:pt x="99" y="17"/>
                  </a:lnTo>
                  <a:lnTo>
                    <a:pt x="92" y="13"/>
                  </a:lnTo>
                  <a:lnTo>
                    <a:pt x="86" y="7"/>
                  </a:lnTo>
                  <a:lnTo>
                    <a:pt x="75" y="7"/>
                  </a:lnTo>
                  <a:lnTo>
                    <a:pt x="65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5" name="Freeform 30"/>
            <p:cNvSpPr>
              <a:spLocks/>
            </p:cNvSpPr>
            <p:nvPr/>
          </p:nvSpPr>
          <p:spPr bwMode="auto">
            <a:xfrm>
              <a:off x="3" y="2711"/>
              <a:ext cx="133" cy="127"/>
            </a:xfrm>
            <a:custGeom>
              <a:avLst/>
              <a:gdLst>
                <a:gd name="T0" fmla="*/ 48 w 133"/>
                <a:gd name="T1" fmla="*/ 0 h 127"/>
                <a:gd name="T2" fmla="*/ 106 w 133"/>
                <a:gd name="T3" fmla="*/ 75 h 127"/>
                <a:gd name="T4" fmla="*/ 106 w 133"/>
                <a:gd name="T5" fmla="*/ 23 h 127"/>
                <a:gd name="T6" fmla="*/ 106 w 133"/>
                <a:gd name="T7" fmla="*/ 13 h 127"/>
                <a:gd name="T8" fmla="*/ 103 w 133"/>
                <a:gd name="T9" fmla="*/ 7 h 127"/>
                <a:gd name="T10" fmla="*/ 99 w 133"/>
                <a:gd name="T11" fmla="*/ 3 h 127"/>
                <a:gd name="T12" fmla="*/ 89 w 133"/>
                <a:gd name="T13" fmla="*/ 3 h 127"/>
                <a:gd name="T14" fmla="*/ 89 w 133"/>
                <a:gd name="T15" fmla="*/ 0 h 127"/>
                <a:gd name="T16" fmla="*/ 133 w 133"/>
                <a:gd name="T17" fmla="*/ 0 h 127"/>
                <a:gd name="T18" fmla="*/ 133 w 133"/>
                <a:gd name="T19" fmla="*/ 3 h 127"/>
                <a:gd name="T20" fmla="*/ 126 w 133"/>
                <a:gd name="T21" fmla="*/ 3 h 127"/>
                <a:gd name="T22" fmla="*/ 123 w 133"/>
                <a:gd name="T23" fmla="*/ 7 h 127"/>
                <a:gd name="T24" fmla="*/ 120 w 133"/>
                <a:gd name="T25" fmla="*/ 7 h 127"/>
                <a:gd name="T26" fmla="*/ 116 w 133"/>
                <a:gd name="T27" fmla="*/ 10 h 127"/>
                <a:gd name="T28" fmla="*/ 116 w 133"/>
                <a:gd name="T29" fmla="*/ 16 h 127"/>
                <a:gd name="T30" fmla="*/ 116 w 133"/>
                <a:gd name="T31" fmla="*/ 23 h 127"/>
                <a:gd name="T32" fmla="*/ 116 w 133"/>
                <a:gd name="T33" fmla="*/ 127 h 127"/>
                <a:gd name="T34" fmla="*/ 113 w 133"/>
                <a:gd name="T35" fmla="*/ 127 h 127"/>
                <a:gd name="T36" fmla="*/ 28 w 133"/>
                <a:gd name="T37" fmla="*/ 23 h 127"/>
                <a:gd name="T38" fmla="*/ 28 w 133"/>
                <a:gd name="T39" fmla="*/ 101 h 127"/>
                <a:gd name="T40" fmla="*/ 28 w 133"/>
                <a:gd name="T41" fmla="*/ 111 h 127"/>
                <a:gd name="T42" fmla="*/ 31 w 133"/>
                <a:gd name="T43" fmla="*/ 117 h 127"/>
                <a:gd name="T44" fmla="*/ 38 w 133"/>
                <a:gd name="T45" fmla="*/ 121 h 127"/>
                <a:gd name="T46" fmla="*/ 45 w 133"/>
                <a:gd name="T47" fmla="*/ 121 h 127"/>
                <a:gd name="T48" fmla="*/ 45 w 133"/>
                <a:gd name="T49" fmla="*/ 121 h 127"/>
                <a:gd name="T50" fmla="*/ 45 w 133"/>
                <a:gd name="T51" fmla="*/ 124 h 127"/>
                <a:gd name="T52" fmla="*/ 0 w 133"/>
                <a:gd name="T53" fmla="*/ 124 h 127"/>
                <a:gd name="T54" fmla="*/ 0 w 133"/>
                <a:gd name="T55" fmla="*/ 121 h 127"/>
                <a:gd name="T56" fmla="*/ 11 w 133"/>
                <a:gd name="T57" fmla="*/ 117 h 127"/>
                <a:gd name="T58" fmla="*/ 14 w 133"/>
                <a:gd name="T59" fmla="*/ 117 h 127"/>
                <a:gd name="T60" fmla="*/ 17 w 133"/>
                <a:gd name="T61" fmla="*/ 111 h 127"/>
                <a:gd name="T62" fmla="*/ 21 w 133"/>
                <a:gd name="T63" fmla="*/ 101 h 127"/>
                <a:gd name="T64" fmla="*/ 21 w 133"/>
                <a:gd name="T65" fmla="*/ 13 h 127"/>
                <a:gd name="T66" fmla="*/ 17 w 133"/>
                <a:gd name="T67" fmla="*/ 10 h 127"/>
                <a:gd name="T68" fmla="*/ 14 w 133"/>
                <a:gd name="T69" fmla="*/ 7 h 127"/>
                <a:gd name="T70" fmla="*/ 11 w 133"/>
                <a:gd name="T71" fmla="*/ 3 h 127"/>
                <a:gd name="T72" fmla="*/ 7 w 133"/>
                <a:gd name="T73" fmla="*/ 3 h 127"/>
                <a:gd name="T74" fmla="*/ 0 w 133"/>
                <a:gd name="T75" fmla="*/ 3 h 127"/>
                <a:gd name="T76" fmla="*/ 0 w 133"/>
                <a:gd name="T77" fmla="*/ 0 h 127"/>
                <a:gd name="T78" fmla="*/ 48 w 133"/>
                <a:gd name="T79" fmla="*/ 0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127"/>
                <a:gd name="T122" fmla="*/ 133 w 133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127">
                  <a:moveTo>
                    <a:pt x="48" y="0"/>
                  </a:moveTo>
                  <a:lnTo>
                    <a:pt x="106" y="75"/>
                  </a:lnTo>
                  <a:lnTo>
                    <a:pt x="106" y="23"/>
                  </a:lnTo>
                  <a:lnTo>
                    <a:pt x="106" y="13"/>
                  </a:lnTo>
                  <a:lnTo>
                    <a:pt x="103" y="7"/>
                  </a:lnTo>
                  <a:lnTo>
                    <a:pt x="99" y="3"/>
                  </a:lnTo>
                  <a:lnTo>
                    <a:pt x="89" y="3"/>
                  </a:lnTo>
                  <a:lnTo>
                    <a:pt x="89" y="0"/>
                  </a:lnTo>
                  <a:lnTo>
                    <a:pt x="133" y="0"/>
                  </a:lnTo>
                  <a:lnTo>
                    <a:pt x="133" y="3"/>
                  </a:lnTo>
                  <a:lnTo>
                    <a:pt x="126" y="3"/>
                  </a:lnTo>
                  <a:lnTo>
                    <a:pt x="123" y="7"/>
                  </a:lnTo>
                  <a:lnTo>
                    <a:pt x="120" y="7"/>
                  </a:lnTo>
                  <a:lnTo>
                    <a:pt x="116" y="10"/>
                  </a:lnTo>
                  <a:lnTo>
                    <a:pt x="116" y="16"/>
                  </a:lnTo>
                  <a:lnTo>
                    <a:pt x="116" y="23"/>
                  </a:lnTo>
                  <a:lnTo>
                    <a:pt x="116" y="127"/>
                  </a:lnTo>
                  <a:lnTo>
                    <a:pt x="113" y="127"/>
                  </a:lnTo>
                  <a:lnTo>
                    <a:pt x="28" y="23"/>
                  </a:lnTo>
                  <a:lnTo>
                    <a:pt x="28" y="101"/>
                  </a:lnTo>
                  <a:lnTo>
                    <a:pt x="28" y="111"/>
                  </a:lnTo>
                  <a:lnTo>
                    <a:pt x="31" y="117"/>
                  </a:lnTo>
                  <a:lnTo>
                    <a:pt x="38" y="121"/>
                  </a:lnTo>
                  <a:lnTo>
                    <a:pt x="45" y="121"/>
                  </a:lnTo>
                  <a:lnTo>
                    <a:pt x="45" y="124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11" y="117"/>
                  </a:lnTo>
                  <a:lnTo>
                    <a:pt x="14" y="117"/>
                  </a:lnTo>
                  <a:lnTo>
                    <a:pt x="17" y="111"/>
                  </a:lnTo>
                  <a:lnTo>
                    <a:pt x="21" y="101"/>
                  </a:lnTo>
                  <a:lnTo>
                    <a:pt x="21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6" name="Freeform 31"/>
            <p:cNvSpPr>
              <a:spLocks/>
            </p:cNvSpPr>
            <p:nvPr/>
          </p:nvSpPr>
          <p:spPr bwMode="auto">
            <a:xfrm>
              <a:off x="7" y="2946"/>
              <a:ext cx="116" cy="123"/>
            </a:xfrm>
            <a:custGeom>
              <a:avLst/>
              <a:gdLst>
                <a:gd name="T0" fmla="*/ 116 w 116"/>
                <a:gd name="T1" fmla="*/ 0 h 123"/>
                <a:gd name="T2" fmla="*/ 116 w 116"/>
                <a:gd name="T3" fmla="*/ 32 h 123"/>
                <a:gd name="T4" fmla="*/ 112 w 116"/>
                <a:gd name="T5" fmla="*/ 32 h 123"/>
                <a:gd name="T6" fmla="*/ 109 w 116"/>
                <a:gd name="T7" fmla="*/ 22 h 123"/>
                <a:gd name="T8" fmla="*/ 105 w 116"/>
                <a:gd name="T9" fmla="*/ 16 h 123"/>
                <a:gd name="T10" fmla="*/ 102 w 116"/>
                <a:gd name="T11" fmla="*/ 13 h 123"/>
                <a:gd name="T12" fmla="*/ 95 w 116"/>
                <a:gd name="T13" fmla="*/ 9 h 123"/>
                <a:gd name="T14" fmla="*/ 92 w 116"/>
                <a:gd name="T15" fmla="*/ 6 h 123"/>
                <a:gd name="T16" fmla="*/ 82 w 116"/>
                <a:gd name="T17" fmla="*/ 6 h 123"/>
                <a:gd name="T18" fmla="*/ 71 w 116"/>
                <a:gd name="T19" fmla="*/ 6 h 123"/>
                <a:gd name="T20" fmla="*/ 71 w 116"/>
                <a:gd name="T21" fmla="*/ 101 h 123"/>
                <a:gd name="T22" fmla="*/ 71 w 116"/>
                <a:gd name="T23" fmla="*/ 110 h 123"/>
                <a:gd name="T24" fmla="*/ 75 w 116"/>
                <a:gd name="T25" fmla="*/ 114 h 123"/>
                <a:gd name="T26" fmla="*/ 75 w 116"/>
                <a:gd name="T27" fmla="*/ 117 h 123"/>
                <a:gd name="T28" fmla="*/ 78 w 116"/>
                <a:gd name="T29" fmla="*/ 117 h 123"/>
                <a:gd name="T30" fmla="*/ 82 w 116"/>
                <a:gd name="T31" fmla="*/ 120 h 123"/>
                <a:gd name="T32" fmla="*/ 88 w 116"/>
                <a:gd name="T33" fmla="*/ 120 h 123"/>
                <a:gd name="T34" fmla="*/ 92 w 116"/>
                <a:gd name="T35" fmla="*/ 120 h 123"/>
                <a:gd name="T36" fmla="*/ 92 w 116"/>
                <a:gd name="T37" fmla="*/ 123 h 123"/>
                <a:gd name="T38" fmla="*/ 24 w 116"/>
                <a:gd name="T39" fmla="*/ 123 h 123"/>
                <a:gd name="T40" fmla="*/ 24 w 116"/>
                <a:gd name="T41" fmla="*/ 120 h 123"/>
                <a:gd name="T42" fmla="*/ 27 w 116"/>
                <a:gd name="T43" fmla="*/ 120 h 123"/>
                <a:gd name="T44" fmla="*/ 34 w 116"/>
                <a:gd name="T45" fmla="*/ 120 h 123"/>
                <a:gd name="T46" fmla="*/ 37 w 116"/>
                <a:gd name="T47" fmla="*/ 117 h 123"/>
                <a:gd name="T48" fmla="*/ 41 w 116"/>
                <a:gd name="T49" fmla="*/ 117 h 123"/>
                <a:gd name="T50" fmla="*/ 41 w 116"/>
                <a:gd name="T51" fmla="*/ 114 h 123"/>
                <a:gd name="T52" fmla="*/ 41 w 116"/>
                <a:gd name="T53" fmla="*/ 110 h 123"/>
                <a:gd name="T54" fmla="*/ 41 w 116"/>
                <a:gd name="T55" fmla="*/ 101 h 123"/>
                <a:gd name="T56" fmla="*/ 41 w 116"/>
                <a:gd name="T57" fmla="*/ 6 h 123"/>
                <a:gd name="T58" fmla="*/ 30 w 116"/>
                <a:gd name="T59" fmla="*/ 6 h 123"/>
                <a:gd name="T60" fmla="*/ 20 w 116"/>
                <a:gd name="T61" fmla="*/ 6 h 123"/>
                <a:gd name="T62" fmla="*/ 13 w 116"/>
                <a:gd name="T63" fmla="*/ 13 h 123"/>
                <a:gd name="T64" fmla="*/ 7 w 116"/>
                <a:gd name="T65" fmla="*/ 22 h 123"/>
                <a:gd name="T66" fmla="*/ 3 w 116"/>
                <a:gd name="T67" fmla="*/ 32 h 123"/>
                <a:gd name="T68" fmla="*/ 0 w 116"/>
                <a:gd name="T69" fmla="*/ 32 h 123"/>
                <a:gd name="T70" fmla="*/ 0 w 116"/>
                <a:gd name="T71" fmla="*/ 0 h 123"/>
                <a:gd name="T72" fmla="*/ 116 w 116"/>
                <a:gd name="T73" fmla="*/ 0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6"/>
                <a:gd name="T112" fmla="*/ 0 h 123"/>
                <a:gd name="T113" fmla="*/ 116 w 116"/>
                <a:gd name="T114" fmla="*/ 123 h 1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6" h="123">
                  <a:moveTo>
                    <a:pt x="116" y="0"/>
                  </a:moveTo>
                  <a:lnTo>
                    <a:pt x="116" y="32"/>
                  </a:lnTo>
                  <a:lnTo>
                    <a:pt x="112" y="32"/>
                  </a:lnTo>
                  <a:lnTo>
                    <a:pt x="109" y="22"/>
                  </a:lnTo>
                  <a:lnTo>
                    <a:pt x="105" y="16"/>
                  </a:lnTo>
                  <a:lnTo>
                    <a:pt x="102" y="13"/>
                  </a:lnTo>
                  <a:lnTo>
                    <a:pt x="95" y="9"/>
                  </a:lnTo>
                  <a:lnTo>
                    <a:pt x="92" y="6"/>
                  </a:lnTo>
                  <a:lnTo>
                    <a:pt x="82" y="6"/>
                  </a:lnTo>
                  <a:lnTo>
                    <a:pt x="71" y="6"/>
                  </a:lnTo>
                  <a:lnTo>
                    <a:pt x="71" y="101"/>
                  </a:lnTo>
                  <a:lnTo>
                    <a:pt x="71" y="110"/>
                  </a:lnTo>
                  <a:lnTo>
                    <a:pt x="75" y="114"/>
                  </a:lnTo>
                  <a:lnTo>
                    <a:pt x="75" y="117"/>
                  </a:lnTo>
                  <a:lnTo>
                    <a:pt x="78" y="117"/>
                  </a:lnTo>
                  <a:lnTo>
                    <a:pt x="82" y="120"/>
                  </a:lnTo>
                  <a:lnTo>
                    <a:pt x="88" y="120"/>
                  </a:lnTo>
                  <a:lnTo>
                    <a:pt x="92" y="120"/>
                  </a:lnTo>
                  <a:lnTo>
                    <a:pt x="92" y="123"/>
                  </a:lnTo>
                  <a:lnTo>
                    <a:pt x="24" y="123"/>
                  </a:lnTo>
                  <a:lnTo>
                    <a:pt x="24" y="120"/>
                  </a:lnTo>
                  <a:lnTo>
                    <a:pt x="27" y="120"/>
                  </a:lnTo>
                  <a:lnTo>
                    <a:pt x="34" y="120"/>
                  </a:lnTo>
                  <a:lnTo>
                    <a:pt x="37" y="117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1" y="110"/>
                  </a:lnTo>
                  <a:lnTo>
                    <a:pt x="41" y="101"/>
                  </a:lnTo>
                  <a:lnTo>
                    <a:pt x="41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7" name="Freeform 32"/>
            <p:cNvSpPr>
              <a:spLocks noEditPoints="1"/>
            </p:cNvSpPr>
            <p:nvPr/>
          </p:nvSpPr>
          <p:spPr bwMode="auto">
            <a:xfrm>
              <a:off x="1903" y="890"/>
              <a:ext cx="136" cy="127"/>
            </a:xfrm>
            <a:custGeom>
              <a:avLst/>
              <a:gdLst>
                <a:gd name="T0" fmla="*/ 82 w 136"/>
                <a:gd name="T1" fmla="*/ 91 h 127"/>
                <a:gd name="T2" fmla="*/ 34 w 136"/>
                <a:gd name="T3" fmla="*/ 91 h 127"/>
                <a:gd name="T4" fmla="*/ 28 w 136"/>
                <a:gd name="T5" fmla="*/ 104 h 127"/>
                <a:gd name="T6" fmla="*/ 28 w 136"/>
                <a:gd name="T7" fmla="*/ 110 h 127"/>
                <a:gd name="T8" fmla="*/ 24 w 136"/>
                <a:gd name="T9" fmla="*/ 114 h 127"/>
                <a:gd name="T10" fmla="*/ 28 w 136"/>
                <a:gd name="T11" fmla="*/ 117 h 127"/>
                <a:gd name="T12" fmla="*/ 31 w 136"/>
                <a:gd name="T13" fmla="*/ 120 h 127"/>
                <a:gd name="T14" fmla="*/ 34 w 136"/>
                <a:gd name="T15" fmla="*/ 123 h 127"/>
                <a:gd name="T16" fmla="*/ 45 w 136"/>
                <a:gd name="T17" fmla="*/ 123 h 127"/>
                <a:gd name="T18" fmla="*/ 45 w 136"/>
                <a:gd name="T19" fmla="*/ 127 h 127"/>
                <a:gd name="T20" fmla="*/ 0 w 136"/>
                <a:gd name="T21" fmla="*/ 127 h 127"/>
                <a:gd name="T22" fmla="*/ 0 w 136"/>
                <a:gd name="T23" fmla="*/ 123 h 127"/>
                <a:gd name="T24" fmla="*/ 7 w 136"/>
                <a:gd name="T25" fmla="*/ 120 h 127"/>
                <a:gd name="T26" fmla="*/ 11 w 136"/>
                <a:gd name="T27" fmla="*/ 117 h 127"/>
                <a:gd name="T28" fmla="*/ 17 w 136"/>
                <a:gd name="T29" fmla="*/ 110 h 127"/>
                <a:gd name="T30" fmla="*/ 21 w 136"/>
                <a:gd name="T31" fmla="*/ 101 h 127"/>
                <a:gd name="T32" fmla="*/ 68 w 136"/>
                <a:gd name="T33" fmla="*/ 0 h 127"/>
                <a:gd name="T34" fmla="*/ 72 w 136"/>
                <a:gd name="T35" fmla="*/ 0 h 127"/>
                <a:gd name="T36" fmla="*/ 116 w 136"/>
                <a:gd name="T37" fmla="*/ 101 h 127"/>
                <a:gd name="T38" fmla="*/ 123 w 136"/>
                <a:gd name="T39" fmla="*/ 114 h 127"/>
                <a:gd name="T40" fmla="*/ 130 w 136"/>
                <a:gd name="T41" fmla="*/ 120 h 127"/>
                <a:gd name="T42" fmla="*/ 133 w 136"/>
                <a:gd name="T43" fmla="*/ 120 h 127"/>
                <a:gd name="T44" fmla="*/ 136 w 136"/>
                <a:gd name="T45" fmla="*/ 123 h 127"/>
                <a:gd name="T46" fmla="*/ 136 w 136"/>
                <a:gd name="T47" fmla="*/ 127 h 127"/>
                <a:gd name="T48" fmla="*/ 75 w 136"/>
                <a:gd name="T49" fmla="*/ 127 h 127"/>
                <a:gd name="T50" fmla="*/ 75 w 136"/>
                <a:gd name="T51" fmla="*/ 123 h 127"/>
                <a:gd name="T52" fmla="*/ 79 w 136"/>
                <a:gd name="T53" fmla="*/ 123 h 127"/>
                <a:gd name="T54" fmla="*/ 85 w 136"/>
                <a:gd name="T55" fmla="*/ 123 h 127"/>
                <a:gd name="T56" fmla="*/ 89 w 136"/>
                <a:gd name="T57" fmla="*/ 120 h 127"/>
                <a:gd name="T58" fmla="*/ 92 w 136"/>
                <a:gd name="T59" fmla="*/ 120 h 127"/>
                <a:gd name="T60" fmla="*/ 92 w 136"/>
                <a:gd name="T61" fmla="*/ 117 h 127"/>
                <a:gd name="T62" fmla="*/ 92 w 136"/>
                <a:gd name="T63" fmla="*/ 114 h 127"/>
                <a:gd name="T64" fmla="*/ 92 w 136"/>
                <a:gd name="T65" fmla="*/ 114 h 127"/>
                <a:gd name="T66" fmla="*/ 92 w 136"/>
                <a:gd name="T67" fmla="*/ 110 h 127"/>
                <a:gd name="T68" fmla="*/ 89 w 136"/>
                <a:gd name="T69" fmla="*/ 107 h 127"/>
                <a:gd name="T70" fmla="*/ 82 w 136"/>
                <a:gd name="T71" fmla="*/ 91 h 127"/>
                <a:gd name="T72" fmla="*/ 79 w 136"/>
                <a:gd name="T73" fmla="*/ 84 h 127"/>
                <a:gd name="T74" fmla="*/ 58 w 136"/>
                <a:gd name="T75" fmla="*/ 39 h 127"/>
                <a:gd name="T76" fmla="*/ 38 w 136"/>
                <a:gd name="T77" fmla="*/ 84 h 127"/>
                <a:gd name="T78" fmla="*/ 79 w 136"/>
                <a:gd name="T79" fmla="*/ 84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27"/>
                <a:gd name="T122" fmla="*/ 136 w 136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27">
                  <a:moveTo>
                    <a:pt x="82" y="91"/>
                  </a:moveTo>
                  <a:lnTo>
                    <a:pt x="34" y="91"/>
                  </a:lnTo>
                  <a:lnTo>
                    <a:pt x="28" y="104"/>
                  </a:lnTo>
                  <a:lnTo>
                    <a:pt x="28" y="110"/>
                  </a:lnTo>
                  <a:lnTo>
                    <a:pt x="24" y="114"/>
                  </a:lnTo>
                  <a:lnTo>
                    <a:pt x="28" y="117"/>
                  </a:lnTo>
                  <a:lnTo>
                    <a:pt x="31" y="120"/>
                  </a:lnTo>
                  <a:lnTo>
                    <a:pt x="34" y="123"/>
                  </a:lnTo>
                  <a:lnTo>
                    <a:pt x="45" y="123"/>
                  </a:lnTo>
                  <a:lnTo>
                    <a:pt x="45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7" y="120"/>
                  </a:lnTo>
                  <a:lnTo>
                    <a:pt x="11" y="117"/>
                  </a:lnTo>
                  <a:lnTo>
                    <a:pt x="17" y="110"/>
                  </a:lnTo>
                  <a:lnTo>
                    <a:pt x="21" y="101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116" y="101"/>
                  </a:lnTo>
                  <a:lnTo>
                    <a:pt x="123" y="114"/>
                  </a:lnTo>
                  <a:lnTo>
                    <a:pt x="130" y="120"/>
                  </a:lnTo>
                  <a:lnTo>
                    <a:pt x="133" y="120"/>
                  </a:lnTo>
                  <a:lnTo>
                    <a:pt x="136" y="123"/>
                  </a:lnTo>
                  <a:lnTo>
                    <a:pt x="136" y="127"/>
                  </a:lnTo>
                  <a:lnTo>
                    <a:pt x="75" y="127"/>
                  </a:lnTo>
                  <a:lnTo>
                    <a:pt x="75" y="123"/>
                  </a:lnTo>
                  <a:lnTo>
                    <a:pt x="79" y="123"/>
                  </a:lnTo>
                  <a:lnTo>
                    <a:pt x="85" y="123"/>
                  </a:lnTo>
                  <a:lnTo>
                    <a:pt x="89" y="120"/>
                  </a:lnTo>
                  <a:lnTo>
                    <a:pt x="92" y="120"/>
                  </a:lnTo>
                  <a:lnTo>
                    <a:pt x="92" y="117"/>
                  </a:lnTo>
                  <a:lnTo>
                    <a:pt x="92" y="114"/>
                  </a:lnTo>
                  <a:lnTo>
                    <a:pt x="92" y="110"/>
                  </a:lnTo>
                  <a:lnTo>
                    <a:pt x="89" y="107"/>
                  </a:lnTo>
                  <a:lnTo>
                    <a:pt x="82" y="91"/>
                  </a:lnTo>
                  <a:close/>
                  <a:moveTo>
                    <a:pt x="79" y="84"/>
                  </a:moveTo>
                  <a:lnTo>
                    <a:pt x="58" y="39"/>
                  </a:lnTo>
                  <a:lnTo>
                    <a:pt x="38" y="84"/>
                  </a:lnTo>
                  <a:lnTo>
                    <a:pt x="79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8" name="Freeform 33"/>
            <p:cNvSpPr>
              <a:spLocks/>
            </p:cNvSpPr>
            <p:nvPr/>
          </p:nvSpPr>
          <p:spPr bwMode="auto">
            <a:xfrm>
              <a:off x="2046" y="893"/>
              <a:ext cx="177" cy="124"/>
            </a:xfrm>
            <a:custGeom>
              <a:avLst/>
              <a:gdLst>
                <a:gd name="T0" fmla="*/ 85 w 177"/>
                <a:gd name="T1" fmla="*/ 81 h 124"/>
                <a:gd name="T2" fmla="*/ 123 w 177"/>
                <a:gd name="T3" fmla="*/ 0 h 124"/>
                <a:gd name="T4" fmla="*/ 177 w 177"/>
                <a:gd name="T5" fmla="*/ 0 h 124"/>
                <a:gd name="T6" fmla="*/ 177 w 177"/>
                <a:gd name="T7" fmla="*/ 3 h 124"/>
                <a:gd name="T8" fmla="*/ 174 w 177"/>
                <a:gd name="T9" fmla="*/ 3 h 124"/>
                <a:gd name="T10" fmla="*/ 167 w 177"/>
                <a:gd name="T11" fmla="*/ 3 h 124"/>
                <a:gd name="T12" fmla="*/ 164 w 177"/>
                <a:gd name="T13" fmla="*/ 3 h 124"/>
                <a:gd name="T14" fmla="*/ 160 w 177"/>
                <a:gd name="T15" fmla="*/ 6 h 124"/>
                <a:gd name="T16" fmla="*/ 160 w 177"/>
                <a:gd name="T17" fmla="*/ 10 h 124"/>
                <a:gd name="T18" fmla="*/ 157 w 177"/>
                <a:gd name="T19" fmla="*/ 13 h 124"/>
                <a:gd name="T20" fmla="*/ 157 w 177"/>
                <a:gd name="T21" fmla="*/ 19 h 124"/>
                <a:gd name="T22" fmla="*/ 157 w 177"/>
                <a:gd name="T23" fmla="*/ 101 h 124"/>
                <a:gd name="T24" fmla="*/ 157 w 177"/>
                <a:gd name="T25" fmla="*/ 111 h 124"/>
                <a:gd name="T26" fmla="*/ 160 w 177"/>
                <a:gd name="T27" fmla="*/ 114 h 124"/>
                <a:gd name="T28" fmla="*/ 160 w 177"/>
                <a:gd name="T29" fmla="*/ 117 h 124"/>
                <a:gd name="T30" fmla="*/ 164 w 177"/>
                <a:gd name="T31" fmla="*/ 117 h 124"/>
                <a:gd name="T32" fmla="*/ 167 w 177"/>
                <a:gd name="T33" fmla="*/ 120 h 124"/>
                <a:gd name="T34" fmla="*/ 174 w 177"/>
                <a:gd name="T35" fmla="*/ 120 h 124"/>
                <a:gd name="T36" fmla="*/ 177 w 177"/>
                <a:gd name="T37" fmla="*/ 120 h 124"/>
                <a:gd name="T38" fmla="*/ 177 w 177"/>
                <a:gd name="T39" fmla="*/ 124 h 124"/>
                <a:gd name="T40" fmla="*/ 109 w 177"/>
                <a:gd name="T41" fmla="*/ 124 h 124"/>
                <a:gd name="T42" fmla="*/ 109 w 177"/>
                <a:gd name="T43" fmla="*/ 120 h 124"/>
                <a:gd name="T44" fmla="*/ 113 w 177"/>
                <a:gd name="T45" fmla="*/ 120 h 124"/>
                <a:gd name="T46" fmla="*/ 119 w 177"/>
                <a:gd name="T47" fmla="*/ 120 h 124"/>
                <a:gd name="T48" fmla="*/ 123 w 177"/>
                <a:gd name="T49" fmla="*/ 117 h 124"/>
                <a:gd name="T50" fmla="*/ 126 w 177"/>
                <a:gd name="T51" fmla="*/ 117 h 124"/>
                <a:gd name="T52" fmla="*/ 126 w 177"/>
                <a:gd name="T53" fmla="*/ 114 h 124"/>
                <a:gd name="T54" fmla="*/ 126 w 177"/>
                <a:gd name="T55" fmla="*/ 111 h 124"/>
                <a:gd name="T56" fmla="*/ 126 w 177"/>
                <a:gd name="T57" fmla="*/ 101 h 124"/>
                <a:gd name="T58" fmla="*/ 126 w 177"/>
                <a:gd name="T59" fmla="*/ 10 h 124"/>
                <a:gd name="T60" fmla="*/ 79 w 177"/>
                <a:gd name="T61" fmla="*/ 124 h 124"/>
                <a:gd name="T62" fmla="*/ 75 w 177"/>
                <a:gd name="T63" fmla="*/ 124 h 124"/>
                <a:gd name="T64" fmla="*/ 24 w 177"/>
                <a:gd name="T65" fmla="*/ 10 h 124"/>
                <a:gd name="T66" fmla="*/ 24 w 177"/>
                <a:gd name="T67" fmla="*/ 98 h 124"/>
                <a:gd name="T68" fmla="*/ 24 w 177"/>
                <a:gd name="T69" fmla="*/ 104 h 124"/>
                <a:gd name="T70" fmla="*/ 28 w 177"/>
                <a:gd name="T71" fmla="*/ 111 h 124"/>
                <a:gd name="T72" fmla="*/ 28 w 177"/>
                <a:gd name="T73" fmla="*/ 114 h 124"/>
                <a:gd name="T74" fmla="*/ 31 w 177"/>
                <a:gd name="T75" fmla="*/ 117 h 124"/>
                <a:gd name="T76" fmla="*/ 38 w 177"/>
                <a:gd name="T77" fmla="*/ 120 h 124"/>
                <a:gd name="T78" fmla="*/ 45 w 177"/>
                <a:gd name="T79" fmla="*/ 120 h 124"/>
                <a:gd name="T80" fmla="*/ 45 w 177"/>
                <a:gd name="T81" fmla="*/ 124 h 124"/>
                <a:gd name="T82" fmla="*/ 0 w 177"/>
                <a:gd name="T83" fmla="*/ 124 h 124"/>
                <a:gd name="T84" fmla="*/ 0 w 177"/>
                <a:gd name="T85" fmla="*/ 120 h 124"/>
                <a:gd name="T86" fmla="*/ 0 w 177"/>
                <a:gd name="T87" fmla="*/ 120 h 124"/>
                <a:gd name="T88" fmla="*/ 4 w 177"/>
                <a:gd name="T89" fmla="*/ 120 h 124"/>
                <a:gd name="T90" fmla="*/ 7 w 177"/>
                <a:gd name="T91" fmla="*/ 117 h 124"/>
                <a:gd name="T92" fmla="*/ 11 w 177"/>
                <a:gd name="T93" fmla="*/ 117 h 124"/>
                <a:gd name="T94" fmla="*/ 14 w 177"/>
                <a:gd name="T95" fmla="*/ 114 h 124"/>
                <a:gd name="T96" fmla="*/ 17 w 177"/>
                <a:gd name="T97" fmla="*/ 111 h 124"/>
                <a:gd name="T98" fmla="*/ 17 w 177"/>
                <a:gd name="T99" fmla="*/ 107 h 124"/>
                <a:gd name="T100" fmla="*/ 17 w 177"/>
                <a:gd name="T101" fmla="*/ 104 h 124"/>
                <a:gd name="T102" fmla="*/ 17 w 177"/>
                <a:gd name="T103" fmla="*/ 98 h 124"/>
                <a:gd name="T104" fmla="*/ 17 w 177"/>
                <a:gd name="T105" fmla="*/ 19 h 124"/>
                <a:gd name="T106" fmla="*/ 17 w 177"/>
                <a:gd name="T107" fmla="*/ 13 h 124"/>
                <a:gd name="T108" fmla="*/ 17 w 177"/>
                <a:gd name="T109" fmla="*/ 10 h 124"/>
                <a:gd name="T110" fmla="*/ 14 w 177"/>
                <a:gd name="T111" fmla="*/ 6 h 124"/>
                <a:gd name="T112" fmla="*/ 11 w 177"/>
                <a:gd name="T113" fmla="*/ 3 h 124"/>
                <a:gd name="T114" fmla="*/ 7 w 177"/>
                <a:gd name="T115" fmla="*/ 3 h 124"/>
                <a:gd name="T116" fmla="*/ 4 w 177"/>
                <a:gd name="T117" fmla="*/ 3 h 124"/>
                <a:gd name="T118" fmla="*/ 0 w 177"/>
                <a:gd name="T119" fmla="*/ 3 h 124"/>
                <a:gd name="T120" fmla="*/ 0 w 177"/>
                <a:gd name="T121" fmla="*/ 0 h 124"/>
                <a:gd name="T122" fmla="*/ 51 w 177"/>
                <a:gd name="T123" fmla="*/ 0 h 124"/>
                <a:gd name="T124" fmla="*/ 85 w 177"/>
                <a:gd name="T125" fmla="*/ 81 h 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"/>
                <a:gd name="T190" fmla="*/ 0 h 124"/>
                <a:gd name="T191" fmla="*/ 177 w 177"/>
                <a:gd name="T192" fmla="*/ 124 h 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" h="124">
                  <a:moveTo>
                    <a:pt x="85" y="81"/>
                  </a:moveTo>
                  <a:lnTo>
                    <a:pt x="123" y="0"/>
                  </a:lnTo>
                  <a:lnTo>
                    <a:pt x="177" y="0"/>
                  </a:lnTo>
                  <a:lnTo>
                    <a:pt x="177" y="3"/>
                  </a:lnTo>
                  <a:lnTo>
                    <a:pt x="174" y="3"/>
                  </a:lnTo>
                  <a:lnTo>
                    <a:pt x="167" y="3"/>
                  </a:lnTo>
                  <a:lnTo>
                    <a:pt x="164" y="3"/>
                  </a:lnTo>
                  <a:lnTo>
                    <a:pt x="160" y="6"/>
                  </a:lnTo>
                  <a:lnTo>
                    <a:pt x="160" y="10"/>
                  </a:lnTo>
                  <a:lnTo>
                    <a:pt x="157" y="13"/>
                  </a:lnTo>
                  <a:lnTo>
                    <a:pt x="157" y="19"/>
                  </a:lnTo>
                  <a:lnTo>
                    <a:pt x="157" y="101"/>
                  </a:lnTo>
                  <a:lnTo>
                    <a:pt x="157" y="111"/>
                  </a:lnTo>
                  <a:lnTo>
                    <a:pt x="160" y="114"/>
                  </a:lnTo>
                  <a:lnTo>
                    <a:pt x="160" y="117"/>
                  </a:lnTo>
                  <a:lnTo>
                    <a:pt x="164" y="117"/>
                  </a:lnTo>
                  <a:lnTo>
                    <a:pt x="167" y="120"/>
                  </a:lnTo>
                  <a:lnTo>
                    <a:pt x="174" y="120"/>
                  </a:lnTo>
                  <a:lnTo>
                    <a:pt x="177" y="120"/>
                  </a:lnTo>
                  <a:lnTo>
                    <a:pt x="177" y="124"/>
                  </a:lnTo>
                  <a:lnTo>
                    <a:pt x="109" y="124"/>
                  </a:lnTo>
                  <a:lnTo>
                    <a:pt x="109" y="120"/>
                  </a:lnTo>
                  <a:lnTo>
                    <a:pt x="113" y="120"/>
                  </a:lnTo>
                  <a:lnTo>
                    <a:pt x="119" y="120"/>
                  </a:lnTo>
                  <a:lnTo>
                    <a:pt x="123" y="117"/>
                  </a:lnTo>
                  <a:lnTo>
                    <a:pt x="126" y="117"/>
                  </a:lnTo>
                  <a:lnTo>
                    <a:pt x="126" y="114"/>
                  </a:lnTo>
                  <a:lnTo>
                    <a:pt x="126" y="111"/>
                  </a:lnTo>
                  <a:lnTo>
                    <a:pt x="126" y="101"/>
                  </a:lnTo>
                  <a:lnTo>
                    <a:pt x="126" y="10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24" y="10"/>
                  </a:lnTo>
                  <a:lnTo>
                    <a:pt x="24" y="98"/>
                  </a:lnTo>
                  <a:lnTo>
                    <a:pt x="24" y="104"/>
                  </a:lnTo>
                  <a:lnTo>
                    <a:pt x="28" y="111"/>
                  </a:lnTo>
                  <a:lnTo>
                    <a:pt x="28" y="114"/>
                  </a:lnTo>
                  <a:lnTo>
                    <a:pt x="31" y="117"/>
                  </a:lnTo>
                  <a:lnTo>
                    <a:pt x="38" y="120"/>
                  </a:lnTo>
                  <a:lnTo>
                    <a:pt x="45" y="120"/>
                  </a:lnTo>
                  <a:lnTo>
                    <a:pt x="45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7" y="117"/>
                  </a:lnTo>
                  <a:lnTo>
                    <a:pt x="11" y="117"/>
                  </a:lnTo>
                  <a:lnTo>
                    <a:pt x="14" y="114"/>
                  </a:lnTo>
                  <a:lnTo>
                    <a:pt x="17" y="111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7" y="98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1" y="0"/>
                  </a:lnTo>
                  <a:lnTo>
                    <a:pt x="85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599" name="Freeform 34"/>
            <p:cNvSpPr>
              <a:spLocks noEditPoints="1"/>
            </p:cNvSpPr>
            <p:nvPr/>
          </p:nvSpPr>
          <p:spPr bwMode="auto">
            <a:xfrm>
              <a:off x="2230" y="893"/>
              <a:ext cx="113" cy="124"/>
            </a:xfrm>
            <a:custGeom>
              <a:avLst/>
              <a:gdLst>
                <a:gd name="T0" fmla="*/ 48 w 113"/>
                <a:gd name="T1" fmla="*/ 65 h 124"/>
                <a:gd name="T2" fmla="*/ 48 w 113"/>
                <a:gd name="T3" fmla="*/ 101 h 124"/>
                <a:gd name="T4" fmla="*/ 48 w 113"/>
                <a:gd name="T5" fmla="*/ 111 h 124"/>
                <a:gd name="T6" fmla="*/ 48 w 113"/>
                <a:gd name="T7" fmla="*/ 114 h 124"/>
                <a:gd name="T8" fmla="*/ 51 w 113"/>
                <a:gd name="T9" fmla="*/ 117 h 124"/>
                <a:gd name="T10" fmla="*/ 55 w 113"/>
                <a:gd name="T11" fmla="*/ 117 h 124"/>
                <a:gd name="T12" fmla="*/ 58 w 113"/>
                <a:gd name="T13" fmla="*/ 120 h 124"/>
                <a:gd name="T14" fmla="*/ 65 w 113"/>
                <a:gd name="T15" fmla="*/ 120 h 124"/>
                <a:gd name="T16" fmla="*/ 65 w 113"/>
                <a:gd name="T17" fmla="*/ 124 h 124"/>
                <a:gd name="T18" fmla="*/ 0 w 113"/>
                <a:gd name="T19" fmla="*/ 124 h 124"/>
                <a:gd name="T20" fmla="*/ 0 w 113"/>
                <a:gd name="T21" fmla="*/ 120 h 124"/>
                <a:gd name="T22" fmla="*/ 7 w 113"/>
                <a:gd name="T23" fmla="*/ 120 h 124"/>
                <a:gd name="T24" fmla="*/ 14 w 113"/>
                <a:gd name="T25" fmla="*/ 117 h 124"/>
                <a:gd name="T26" fmla="*/ 17 w 113"/>
                <a:gd name="T27" fmla="*/ 117 h 124"/>
                <a:gd name="T28" fmla="*/ 17 w 113"/>
                <a:gd name="T29" fmla="*/ 114 h 124"/>
                <a:gd name="T30" fmla="*/ 21 w 113"/>
                <a:gd name="T31" fmla="*/ 111 h 124"/>
                <a:gd name="T32" fmla="*/ 21 w 113"/>
                <a:gd name="T33" fmla="*/ 101 h 124"/>
                <a:gd name="T34" fmla="*/ 21 w 113"/>
                <a:gd name="T35" fmla="*/ 19 h 124"/>
                <a:gd name="T36" fmla="*/ 21 w 113"/>
                <a:gd name="T37" fmla="*/ 13 h 124"/>
                <a:gd name="T38" fmla="*/ 17 w 113"/>
                <a:gd name="T39" fmla="*/ 6 h 124"/>
                <a:gd name="T40" fmla="*/ 17 w 113"/>
                <a:gd name="T41" fmla="*/ 6 h 124"/>
                <a:gd name="T42" fmla="*/ 14 w 113"/>
                <a:gd name="T43" fmla="*/ 3 h 124"/>
                <a:gd name="T44" fmla="*/ 7 w 113"/>
                <a:gd name="T45" fmla="*/ 3 h 124"/>
                <a:gd name="T46" fmla="*/ 0 w 113"/>
                <a:gd name="T47" fmla="*/ 3 h 124"/>
                <a:gd name="T48" fmla="*/ 0 w 113"/>
                <a:gd name="T49" fmla="*/ 0 h 124"/>
                <a:gd name="T50" fmla="*/ 58 w 113"/>
                <a:gd name="T51" fmla="*/ 0 h 124"/>
                <a:gd name="T52" fmla="*/ 75 w 113"/>
                <a:gd name="T53" fmla="*/ 0 h 124"/>
                <a:gd name="T54" fmla="*/ 89 w 113"/>
                <a:gd name="T55" fmla="*/ 3 h 124"/>
                <a:gd name="T56" fmla="*/ 99 w 113"/>
                <a:gd name="T57" fmla="*/ 6 h 124"/>
                <a:gd name="T58" fmla="*/ 106 w 113"/>
                <a:gd name="T59" fmla="*/ 16 h 124"/>
                <a:gd name="T60" fmla="*/ 109 w 113"/>
                <a:gd name="T61" fmla="*/ 23 h 124"/>
                <a:gd name="T62" fmla="*/ 113 w 113"/>
                <a:gd name="T63" fmla="*/ 32 h 124"/>
                <a:gd name="T64" fmla="*/ 109 w 113"/>
                <a:gd name="T65" fmla="*/ 42 h 124"/>
                <a:gd name="T66" fmla="*/ 102 w 113"/>
                <a:gd name="T67" fmla="*/ 52 h 124"/>
                <a:gd name="T68" fmla="*/ 92 w 113"/>
                <a:gd name="T69" fmla="*/ 58 h 124"/>
                <a:gd name="T70" fmla="*/ 82 w 113"/>
                <a:gd name="T71" fmla="*/ 62 h 124"/>
                <a:gd name="T72" fmla="*/ 72 w 113"/>
                <a:gd name="T73" fmla="*/ 65 h 124"/>
                <a:gd name="T74" fmla="*/ 61 w 113"/>
                <a:gd name="T75" fmla="*/ 65 h 124"/>
                <a:gd name="T76" fmla="*/ 48 w 113"/>
                <a:gd name="T77" fmla="*/ 65 h 124"/>
                <a:gd name="T78" fmla="*/ 48 w 113"/>
                <a:gd name="T79" fmla="*/ 3 h 124"/>
                <a:gd name="T80" fmla="*/ 48 w 113"/>
                <a:gd name="T81" fmla="*/ 58 h 124"/>
                <a:gd name="T82" fmla="*/ 51 w 113"/>
                <a:gd name="T83" fmla="*/ 58 h 124"/>
                <a:gd name="T84" fmla="*/ 55 w 113"/>
                <a:gd name="T85" fmla="*/ 58 h 124"/>
                <a:gd name="T86" fmla="*/ 65 w 113"/>
                <a:gd name="T87" fmla="*/ 58 h 124"/>
                <a:gd name="T88" fmla="*/ 75 w 113"/>
                <a:gd name="T89" fmla="*/ 52 h 124"/>
                <a:gd name="T90" fmla="*/ 78 w 113"/>
                <a:gd name="T91" fmla="*/ 49 h 124"/>
                <a:gd name="T92" fmla="*/ 78 w 113"/>
                <a:gd name="T93" fmla="*/ 39 h 124"/>
                <a:gd name="T94" fmla="*/ 82 w 113"/>
                <a:gd name="T95" fmla="*/ 32 h 124"/>
                <a:gd name="T96" fmla="*/ 78 w 113"/>
                <a:gd name="T97" fmla="*/ 23 h 124"/>
                <a:gd name="T98" fmla="*/ 78 w 113"/>
                <a:gd name="T99" fmla="*/ 16 h 124"/>
                <a:gd name="T100" fmla="*/ 75 w 113"/>
                <a:gd name="T101" fmla="*/ 10 h 124"/>
                <a:gd name="T102" fmla="*/ 68 w 113"/>
                <a:gd name="T103" fmla="*/ 6 h 124"/>
                <a:gd name="T104" fmla="*/ 61 w 113"/>
                <a:gd name="T105" fmla="*/ 6 h 124"/>
                <a:gd name="T106" fmla="*/ 51 w 113"/>
                <a:gd name="T107" fmla="*/ 3 h 124"/>
                <a:gd name="T108" fmla="*/ 48 w 113"/>
                <a:gd name="T109" fmla="*/ 3 h 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3"/>
                <a:gd name="T166" fmla="*/ 0 h 124"/>
                <a:gd name="T167" fmla="*/ 113 w 113"/>
                <a:gd name="T168" fmla="*/ 124 h 1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3" h="124">
                  <a:moveTo>
                    <a:pt x="48" y="65"/>
                  </a:moveTo>
                  <a:lnTo>
                    <a:pt x="48" y="101"/>
                  </a:lnTo>
                  <a:lnTo>
                    <a:pt x="48" y="111"/>
                  </a:lnTo>
                  <a:lnTo>
                    <a:pt x="48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5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6" y="16"/>
                  </a:lnTo>
                  <a:lnTo>
                    <a:pt x="109" y="23"/>
                  </a:lnTo>
                  <a:lnTo>
                    <a:pt x="113" y="32"/>
                  </a:lnTo>
                  <a:lnTo>
                    <a:pt x="109" y="42"/>
                  </a:lnTo>
                  <a:lnTo>
                    <a:pt x="102" y="52"/>
                  </a:lnTo>
                  <a:lnTo>
                    <a:pt x="92" y="58"/>
                  </a:lnTo>
                  <a:lnTo>
                    <a:pt x="82" y="62"/>
                  </a:lnTo>
                  <a:lnTo>
                    <a:pt x="72" y="65"/>
                  </a:lnTo>
                  <a:lnTo>
                    <a:pt x="61" y="65"/>
                  </a:lnTo>
                  <a:lnTo>
                    <a:pt x="48" y="65"/>
                  </a:lnTo>
                  <a:close/>
                  <a:moveTo>
                    <a:pt x="48" y="3"/>
                  </a:moveTo>
                  <a:lnTo>
                    <a:pt x="48" y="58"/>
                  </a:lnTo>
                  <a:lnTo>
                    <a:pt x="51" y="58"/>
                  </a:lnTo>
                  <a:lnTo>
                    <a:pt x="55" y="58"/>
                  </a:lnTo>
                  <a:lnTo>
                    <a:pt x="65" y="58"/>
                  </a:lnTo>
                  <a:lnTo>
                    <a:pt x="75" y="52"/>
                  </a:lnTo>
                  <a:lnTo>
                    <a:pt x="78" y="49"/>
                  </a:lnTo>
                  <a:lnTo>
                    <a:pt x="78" y="39"/>
                  </a:lnTo>
                  <a:lnTo>
                    <a:pt x="82" y="32"/>
                  </a:lnTo>
                  <a:lnTo>
                    <a:pt x="78" y="23"/>
                  </a:lnTo>
                  <a:lnTo>
                    <a:pt x="78" y="16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1" y="6"/>
                  </a:lnTo>
                  <a:lnTo>
                    <a:pt x="51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0" name="Freeform 35"/>
            <p:cNvSpPr>
              <a:spLocks/>
            </p:cNvSpPr>
            <p:nvPr/>
          </p:nvSpPr>
          <p:spPr bwMode="auto">
            <a:xfrm>
              <a:off x="2353" y="893"/>
              <a:ext cx="116" cy="124"/>
            </a:xfrm>
            <a:custGeom>
              <a:avLst/>
              <a:gdLst>
                <a:gd name="T0" fmla="*/ 116 w 116"/>
                <a:gd name="T1" fmla="*/ 78 h 124"/>
                <a:gd name="T2" fmla="*/ 112 w 116"/>
                <a:gd name="T3" fmla="*/ 124 h 124"/>
                <a:gd name="T4" fmla="*/ 0 w 116"/>
                <a:gd name="T5" fmla="*/ 124 h 124"/>
                <a:gd name="T6" fmla="*/ 0 w 116"/>
                <a:gd name="T7" fmla="*/ 120 h 124"/>
                <a:gd name="T8" fmla="*/ 3 w 116"/>
                <a:gd name="T9" fmla="*/ 120 h 124"/>
                <a:gd name="T10" fmla="*/ 7 w 116"/>
                <a:gd name="T11" fmla="*/ 120 h 124"/>
                <a:gd name="T12" fmla="*/ 13 w 116"/>
                <a:gd name="T13" fmla="*/ 117 h 124"/>
                <a:gd name="T14" fmla="*/ 13 w 116"/>
                <a:gd name="T15" fmla="*/ 117 h 124"/>
                <a:gd name="T16" fmla="*/ 17 w 116"/>
                <a:gd name="T17" fmla="*/ 114 h 124"/>
                <a:gd name="T18" fmla="*/ 17 w 116"/>
                <a:gd name="T19" fmla="*/ 111 h 124"/>
                <a:gd name="T20" fmla="*/ 17 w 116"/>
                <a:gd name="T21" fmla="*/ 101 h 124"/>
                <a:gd name="T22" fmla="*/ 17 w 116"/>
                <a:gd name="T23" fmla="*/ 19 h 124"/>
                <a:gd name="T24" fmla="*/ 17 w 116"/>
                <a:gd name="T25" fmla="*/ 13 h 124"/>
                <a:gd name="T26" fmla="*/ 17 w 116"/>
                <a:gd name="T27" fmla="*/ 10 h 124"/>
                <a:gd name="T28" fmla="*/ 13 w 116"/>
                <a:gd name="T29" fmla="*/ 6 h 124"/>
                <a:gd name="T30" fmla="*/ 10 w 116"/>
                <a:gd name="T31" fmla="*/ 3 h 124"/>
                <a:gd name="T32" fmla="*/ 7 w 116"/>
                <a:gd name="T33" fmla="*/ 3 h 124"/>
                <a:gd name="T34" fmla="*/ 3 w 116"/>
                <a:gd name="T35" fmla="*/ 3 h 124"/>
                <a:gd name="T36" fmla="*/ 0 w 116"/>
                <a:gd name="T37" fmla="*/ 3 h 124"/>
                <a:gd name="T38" fmla="*/ 0 w 116"/>
                <a:gd name="T39" fmla="*/ 0 h 124"/>
                <a:gd name="T40" fmla="*/ 64 w 116"/>
                <a:gd name="T41" fmla="*/ 0 h 124"/>
                <a:gd name="T42" fmla="*/ 64 w 116"/>
                <a:gd name="T43" fmla="*/ 3 h 124"/>
                <a:gd name="T44" fmla="*/ 61 w 116"/>
                <a:gd name="T45" fmla="*/ 3 h 124"/>
                <a:gd name="T46" fmla="*/ 54 w 116"/>
                <a:gd name="T47" fmla="*/ 3 h 124"/>
                <a:gd name="T48" fmla="*/ 51 w 116"/>
                <a:gd name="T49" fmla="*/ 3 h 124"/>
                <a:gd name="T50" fmla="*/ 51 w 116"/>
                <a:gd name="T51" fmla="*/ 6 h 124"/>
                <a:gd name="T52" fmla="*/ 47 w 116"/>
                <a:gd name="T53" fmla="*/ 10 h 124"/>
                <a:gd name="T54" fmla="*/ 47 w 116"/>
                <a:gd name="T55" fmla="*/ 13 h 124"/>
                <a:gd name="T56" fmla="*/ 47 w 116"/>
                <a:gd name="T57" fmla="*/ 19 h 124"/>
                <a:gd name="T58" fmla="*/ 47 w 116"/>
                <a:gd name="T59" fmla="*/ 98 h 124"/>
                <a:gd name="T60" fmla="*/ 47 w 116"/>
                <a:gd name="T61" fmla="*/ 107 h 124"/>
                <a:gd name="T62" fmla="*/ 47 w 116"/>
                <a:gd name="T63" fmla="*/ 111 h 124"/>
                <a:gd name="T64" fmla="*/ 51 w 116"/>
                <a:gd name="T65" fmla="*/ 114 h 124"/>
                <a:gd name="T66" fmla="*/ 54 w 116"/>
                <a:gd name="T67" fmla="*/ 114 h 124"/>
                <a:gd name="T68" fmla="*/ 58 w 116"/>
                <a:gd name="T69" fmla="*/ 117 h 124"/>
                <a:gd name="T70" fmla="*/ 64 w 116"/>
                <a:gd name="T71" fmla="*/ 117 h 124"/>
                <a:gd name="T72" fmla="*/ 75 w 116"/>
                <a:gd name="T73" fmla="*/ 117 h 124"/>
                <a:gd name="T74" fmla="*/ 85 w 116"/>
                <a:gd name="T75" fmla="*/ 114 h 124"/>
                <a:gd name="T76" fmla="*/ 92 w 116"/>
                <a:gd name="T77" fmla="*/ 114 h 124"/>
                <a:gd name="T78" fmla="*/ 98 w 116"/>
                <a:gd name="T79" fmla="*/ 107 h 124"/>
                <a:gd name="T80" fmla="*/ 102 w 116"/>
                <a:gd name="T81" fmla="*/ 101 h 124"/>
                <a:gd name="T82" fmla="*/ 109 w 116"/>
                <a:gd name="T83" fmla="*/ 91 h 124"/>
                <a:gd name="T84" fmla="*/ 112 w 116"/>
                <a:gd name="T85" fmla="*/ 78 h 124"/>
                <a:gd name="T86" fmla="*/ 116 w 116"/>
                <a:gd name="T87" fmla="*/ 78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24"/>
                <a:gd name="T134" fmla="*/ 116 w 116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24">
                  <a:moveTo>
                    <a:pt x="116" y="78"/>
                  </a:moveTo>
                  <a:lnTo>
                    <a:pt x="112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3" y="120"/>
                  </a:lnTo>
                  <a:lnTo>
                    <a:pt x="7" y="120"/>
                  </a:lnTo>
                  <a:lnTo>
                    <a:pt x="13" y="117"/>
                  </a:lnTo>
                  <a:lnTo>
                    <a:pt x="17" y="114"/>
                  </a:lnTo>
                  <a:lnTo>
                    <a:pt x="17" y="111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3" y="6"/>
                  </a:lnTo>
                  <a:lnTo>
                    <a:pt x="10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7" y="19"/>
                  </a:lnTo>
                  <a:lnTo>
                    <a:pt x="47" y="98"/>
                  </a:lnTo>
                  <a:lnTo>
                    <a:pt x="47" y="107"/>
                  </a:lnTo>
                  <a:lnTo>
                    <a:pt x="47" y="111"/>
                  </a:lnTo>
                  <a:lnTo>
                    <a:pt x="51" y="114"/>
                  </a:lnTo>
                  <a:lnTo>
                    <a:pt x="54" y="114"/>
                  </a:lnTo>
                  <a:lnTo>
                    <a:pt x="58" y="117"/>
                  </a:lnTo>
                  <a:lnTo>
                    <a:pt x="64" y="117"/>
                  </a:lnTo>
                  <a:lnTo>
                    <a:pt x="75" y="117"/>
                  </a:lnTo>
                  <a:lnTo>
                    <a:pt x="85" y="114"/>
                  </a:lnTo>
                  <a:lnTo>
                    <a:pt x="92" y="114"/>
                  </a:lnTo>
                  <a:lnTo>
                    <a:pt x="98" y="107"/>
                  </a:lnTo>
                  <a:lnTo>
                    <a:pt x="102" y="101"/>
                  </a:lnTo>
                  <a:lnTo>
                    <a:pt x="109" y="91"/>
                  </a:lnTo>
                  <a:lnTo>
                    <a:pt x="112" y="78"/>
                  </a:lnTo>
                  <a:lnTo>
                    <a:pt x="116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1" name="Freeform 36"/>
            <p:cNvSpPr>
              <a:spLocks/>
            </p:cNvSpPr>
            <p:nvPr/>
          </p:nvSpPr>
          <p:spPr bwMode="auto">
            <a:xfrm>
              <a:off x="2482" y="893"/>
              <a:ext cx="68" cy="124"/>
            </a:xfrm>
            <a:custGeom>
              <a:avLst/>
              <a:gdLst>
                <a:gd name="T0" fmla="*/ 68 w 68"/>
                <a:gd name="T1" fmla="*/ 120 h 124"/>
                <a:gd name="T2" fmla="*/ 68 w 68"/>
                <a:gd name="T3" fmla="*/ 124 h 124"/>
                <a:gd name="T4" fmla="*/ 0 w 68"/>
                <a:gd name="T5" fmla="*/ 124 h 124"/>
                <a:gd name="T6" fmla="*/ 0 w 68"/>
                <a:gd name="T7" fmla="*/ 120 h 124"/>
                <a:gd name="T8" fmla="*/ 4 w 68"/>
                <a:gd name="T9" fmla="*/ 120 h 124"/>
                <a:gd name="T10" fmla="*/ 10 w 68"/>
                <a:gd name="T11" fmla="*/ 120 h 124"/>
                <a:gd name="T12" fmla="*/ 14 w 68"/>
                <a:gd name="T13" fmla="*/ 117 h 124"/>
                <a:gd name="T14" fmla="*/ 17 w 68"/>
                <a:gd name="T15" fmla="*/ 117 h 124"/>
                <a:gd name="T16" fmla="*/ 17 w 68"/>
                <a:gd name="T17" fmla="*/ 114 h 124"/>
                <a:gd name="T18" fmla="*/ 17 w 68"/>
                <a:gd name="T19" fmla="*/ 111 h 124"/>
                <a:gd name="T20" fmla="*/ 17 w 68"/>
                <a:gd name="T21" fmla="*/ 101 h 124"/>
                <a:gd name="T22" fmla="*/ 17 w 68"/>
                <a:gd name="T23" fmla="*/ 19 h 124"/>
                <a:gd name="T24" fmla="*/ 17 w 68"/>
                <a:gd name="T25" fmla="*/ 13 h 124"/>
                <a:gd name="T26" fmla="*/ 17 w 68"/>
                <a:gd name="T27" fmla="*/ 10 h 124"/>
                <a:gd name="T28" fmla="*/ 17 w 68"/>
                <a:gd name="T29" fmla="*/ 6 h 124"/>
                <a:gd name="T30" fmla="*/ 14 w 68"/>
                <a:gd name="T31" fmla="*/ 3 h 124"/>
                <a:gd name="T32" fmla="*/ 10 w 68"/>
                <a:gd name="T33" fmla="*/ 3 h 124"/>
                <a:gd name="T34" fmla="*/ 4 w 68"/>
                <a:gd name="T35" fmla="*/ 3 h 124"/>
                <a:gd name="T36" fmla="*/ 0 w 68"/>
                <a:gd name="T37" fmla="*/ 3 h 124"/>
                <a:gd name="T38" fmla="*/ 0 w 68"/>
                <a:gd name="T39" fmla="*/ 0 h 124"/>
                <a:gd name="T40" fmla="*/ 68 w 68"/>
                <a:gd name="T41" fmla="*/ 0 h 124"/>
                <a:gd name="T42" fmla="*/ 68 w 68"/>
                <a:gd name="T43" fmla="*/ 3 h 124"/>
                <a:gd name="T44" fmla="*/ 65 w 68"/>
                <a:gd name="T45" fmla="*/ 3 h 124"/>
                <a:gd name="T46" fmla="*/ 58 w 68"/>
                <a:gd name="T47" fmla="*/ 3 h 124"/>
                <a:gd name="T48" fmla="*/ 55 w 68"/>
                <a:gd name="T49" fmla="*/ 3 h 124"/>
                <a:gd name="T50" fmla="*/ 51 w 68"/>
                <a:gd name="T51" fmla="*/ 6 h 124"/>
                <a:gd name="T52" fmla="*/ 51 w 68"/>
                <a:gd name="T53" fmla="*/ 10 h 124"/>
                <a:gd name="T54" fmla="*/ 48 w 68"/>
                <a:gd name="T55" fmla="*/ 13 h 124"/>
                <a:gd name="T56" fmla="*/ 48 w 68"/>
                <a:gd name="T57" fmla="*/ 19 h 124"/>
                <a:gd name="T58" fmla="*/ 48 w 68"/>
                <a:gd name="T59" fmla="*/ 101 h 124"/>
                <a:gd name="T60" fmla="*/ 48 w 68"/>
                <a:gd name="T61" fmla="*/ 111 h 124"/>
                <a:gd name="T62" fmla="*/ 51 w 68"/>
                <a:gd name="T63" fmla="*/ 114 h 124"/>
                <a:gd name="T64" fmla="*/ 51 w 68"/>
                <a:gd name="T65" fmla="*/ 117 h 124"/>
                <a:gd name="T66" fmla="*/ 55 w 68"/>
                <a:gd name="T67" fmla="*/ 117 h 124"/>
                <a:gd name="T68" fmla="*/ 58 w 68"/>
                <a:gd name="T69" fmla="*/ 120 h 124"/>
                <a:gd name="T70" fmla="*/ 65 w 68"/>
                <a:gd name="T71" fmla="*/ 120 h 124"/>
                <a:gd name="T72" fmla="*/ 68 w 68"/>
                <a:gd name="T73" fmla="*/ 12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"/>
                <a:gd name="T112" fmla="*/ 0 h 124"/>
                <a:gd name="T113" fmla="*/ 68 w 68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" h="124">
                  <a:moveTo>
                    <a:pt x="68" y="120"/>
                  </a:moveTo>
                  <a:lnTo>
                    <a:pt x="68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10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17" y="111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48" y="13"/>
                  </a:lnTo>
                  <a:lnTo>
                    <a:pt x="48" y="19"/>
                  </a:lnTo>
                  <a:lnTo>
                    <a:pt x="48" y="101"/>
                  </a:lnTo>
                  <a:lnTo>
                    <a:pt x="48" y="111"/>
                  </a:lnTo>
                  <a:lnTo>
                    <a:pt x="51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8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2" name="Freeform 37"/>
            <p:cNvSpPr>
              <a:spLocks/>
            </p:cNvSpPr>
            <p:nvPr/>
          </p:nvSpPr>
          <p:spPr bwMode="auto">
            <a:xfrm>
              <a:off x="2560" y="893"/>
              <a:ext cx="116" cy="124"/>
            </a:xfrm>
            <a:custGeom>
              <a:avLst/>
              <a:gdLst>
                <a:gd name="T0" fmla="*/ 116 w 116"/>
                <a:gd name="T1" fmla="*/ 0 h 124"/>
                <a:gd name="T2" fmla="*/ 116 w 116"/>
                <a:gd name="T3" fmla="*/ 32 h 124"/>
                <a:gd name="T4" fmla="*/ 113 w 116"/>
                <a:gd name="T5" fmla="*/ 32 h 124"/>
                <a:gd name="T6" fmla="*/ 109 w 116"/>
                <a:gd name="T7" fmla="*/ 23 h 124"/>
                <a:gd name="T8" fmla="*/ 106 w 116"/>
                <a:gd name="T9" fmla="*/ 16 h 124"/>
                <a:gd name="T10" fmla="*/ 103 w 116"/>
                <a:gd name="T11" fmla="*/ 13 h 124"/>
                <a:gd name="T12" fmla="*/ 96 w 116"/>
                <a:gd name="T13" fmla="*/ 10 h 124"/>
                <a:gd name="T14" fmla="*/ 92 w 116"/>
                <a:gd name="T15" fmla="*/ 6 h 124"/>
                <a:gd name="T16" fmla="*/ 82 w 116"/>
                <a:gd name="T17" fmla="*/ 6 h 124"/>
                <a:gd name="T18" fmla="*/ 72 w 116"/>
                <a:gd name="T19" fmla="*/ 6 h 124"/>
                <a:gd name="T20" fmla="*/ 72 w 116"/>
                <a:gd name="T21" fmla="*/ 101 h 124"/>
                <a:gd name="T22" fmla="*/ 72 w 116"/>
                <a:gd name="T23" fmla="*/ 111 h 124"/>
                <a:gd name="T24" fmla="*/ 75 w 116"/>
                <a:gd name="T25" fmla="*/ 114 h 124"/>
                <a:gd name="T26" fmla="*/ 75 w 116"/>
                <a:gd name="T27" fmla="*/ 117 h 124"/>
                <a:gd name="T28" fmla="*/ 79 w 116"/>
                <a:gd name="T29" fmla="*/ 117 h 124"/>
                <a:gd name="T30" fmla="*/ 82 w 116"/>
                <a:gd name="T31" fmla="*/ 120 h 124"/>
                <a:gd name="T32" fmla="*/ 89 w 116"/>
                <a:gd name="T33" fmla="*/ 120 h 124"/>
                <a:gd name="T34" fmla="*/ 92 w 116"/>
                <a:gd name="T35" fmla="*/ 120 h 124"/>
                <a:gd name="T36" fmla="*/ 92 w 116"/>
                <a:gd name="T37" fmla="*/ 124 h 124"/>
                <a:gd name="T38" fmla="*/ 24 w 116"/>
                <a:gd name="T39" fmla="*/ 124 h 124"/>
                <a:gd name="T40" fmla="*/ 24 w 116"/>
                <a:gd name="T41" fmla="*/ 120 h 124"/>
                <a:gd name="T42" fmla="*/ 28 w 116"/>
                <a:gd name="T43" fmla="*/ 120 h 124"/>
                <a:gd name="T44" fmla="*/ 34 w 116"/>
                <a:gd name="T45" fmla="*/ 120 h 124"/>
                <a:gd name="T46" fmla="*/ 38 w 116"/>
                <a:gd name="T47" fmla="*/ 117 h 124"/>
                <a:gd name="T48" fmla="*/ 41 w 116"/>
                <a:gd name="T49" fmla="*/ 117 h 124"/>
                <a:gd name="T50" fmla="*/ 41 w 116"/>
                <a:gd name="T51" fmla="*/ 114 h 124"/>
                <a:gd name="T52" fmla="*/ 41 w 116"/>
                <a:gd name="T53" fmla="*/ 111 h 124"/>
                <a:gd name="T54" fmla="*/ 41 w 116"/>
                <a:gd name="T55" fmla="*/ 101 h 124"/>
                <a:gd name="T56" fmla="*/ 41 w 116"/>
                <a:gd name="T57" fmla="*/ 6 h 124"/>
                <a:gd name="T58" fmla="*/ 31 w 116"/>
                <a:gd name="T59" fmla="*/ 6 h 124"/>
                <a:gd name="T60" fmla="*/ 21 w 116"/>
                <a:gd name="T61" fmla="*/ 6 h 124"/>
                <a:gd name="T62" fmla="*/ 14 w 116"/>
                <a:gd name="T63" fmla="*/ 13 h 124"/>
                <a:gd name="T64" fmla="*/ 7 w 116"/>
                <a:gd name="T65" fmla="*/ 23 h 124"/>
                <a:gd name="T66" fmla="*/ 4 w 116"/>
                <a:gd name="T67" fmla="*/ 32 h 124"/>
                <a:gd name="T68" fmla="*/ 0 w 116"/>
                <a:gd name="T69" fmla="*/ 32 h 124"/>
                <a:gd name="T70" fmla="*/ 0 w 116"/>
                <a:gd name="T71" fmla="*/ 0 h 124"/>
                <a:gd name="T72" fmla="*/ 116 w 116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6"/>
                <a:gd name="T112" fmla="*/ 0 h 124"/>
                <a:gd name="T113" fmla="*/ 116 w 116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6" h="124">
                  <a:moveTo>
                    <a:pt x="116" y="0"/>
                  </a:moveTo>
                  <a:lnTo>
                    <a:pt x="116" y="32"/>
                  </a:lnTo>
                  <a:lnTo>
                    <a:pt x="113" y="32"/>
                  </a:lnTo>
                  <a:lnTo>
                    <a:pt x="109" y="23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96" y="10"/>
                  </a:lnTo>
                  <a:lnTo>
                    <a:pt x="92" y="6"/>
                  </a:lnTo>
                  <a:lnTo>
                    <a:pt x="82" y="6"/>
                  </a:lnTo>
                  <a:lnTo>
                    <a:pt x="72" y="6"/>
                  </a:lnTo>
                  <a:lnTo>
                    <a:pt x="72" y="101"/>
                  </a:lnTo>
                  <a:lnTo>
                    <a:pt x="72" y="111"/>
                  </a:lnTo>
                  <a:lnTo>
                    <a:pt x="75" y="114"/>
                  </a:lnTo>
                  <a:lnTo>
                    <a:pt x="75" y="117"/>
                  </a:lnTo>
                  <a:lnTo>
                    <a:pt x="79" y="117"/>
                  </a:lnTo>
                  <a:lnTo>
                    <a:pt x="82" y="120"/>
                  </a:lnTo>
                  <a:lnTo>
                    <a:pt x="89" y="120"/>
                  </a:lnTo>
                  <a:lnTo>
                    <a:pt x="92" y="120"/>
                  </a:lnTo>
                  <a:lnTo>
                    <a:pt x="92" y="124"/>
                  </a:lnTo>
                  <a:lnTo>
                    <a:pt x="24" y="124"/>
                  </a:lnTo>
                  <a:lnTo>
                    <a:pt x="24" y="120"/>
                  </a:lnTo>
                  <a:lnTo>
                    <a:pt x="28" y="120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1" y="111"/>
                  </a:lnTo>
                  <a:lnTo>
                    <a:pt x="41" y="101"/>
                  </a:lnTo>
                  <a:lnTo>
                    <a:pt x="41" y="6"/>
                  </a:lnTo>
                  <a:lnTo>
                    <a:pt x="31" y="6"/>
                  </a:lnTo>
                  <a:lnTo>
                    <a:pt x="21" y="6"/>
                  </a:lnTo>
                  <a:lnTo>
                    <a:pt x="14" y="13"/>
                  </a:lnTo>
                  <a:lnTo>
                    <a:pt x="7" y="2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3" name="Freeform 38"/>
            <p:cNvSpPr>
              <a:spLocks/>
            </p:cNvSpPr>
            <p:nvPr/>
          </p:nvSpPr>
          <p:spPr bwMode="auto">
            <a:xfrm>
              <a:off x="2690" y="893"/>
              <a:ext cx="133" cy="127"/>
            </a:xfrm>
            <a:custGeom>
              <a:avLst/>
              <a:gdLst>
                <a:gd name="T0" fmla="*/ 65 w 133"/>
                <a:gd name="T1" fmla="*/ 0 h 127"/>
                <a:gd name="T2" fmla="*/ 61 w 133"/>
                <a:gd name="T3" fmla="*/ 3 h 127"/>
                <a:gd name="T4" fmla="*/ 51 w 133"/>
                <a:gd name="T5" fmla="*/ 3 h 127"/>
                <a:gd name="T6" fmla="*/ 47 w 133"/>
                <a:gd name="T7" fmla="*/ 6 h 127"/>
                <a:gd name="T8" fmla="*/ 47 w 133"/>
                <a:gd name="T9" fmla="*/ 19 h 127"/>
                <a:gd name="T10" fmla="*/ 47 w 133"/>
                <a:gd name="T11" fmla="*/ 91 h 127"/>
                <a:gd name="T12" fmla="*/ 51 w 133"/>
                <a:gd name="T13" fmla="*/ 104 h 127"/>
                <a:gd name="T14" fmla="*/ 58 w 133"/>
                <a:gd name="T15" fmla="*/ 114 h 127"/>
                <a:gd name="T16" fmla="*/ 75 w 133"/>
                <a:gd name="T17" fmla="*/ 117 h 127"/>
                <a:gd name="T18" fmla="*/ 92 w 133"/>
                <a:gd name="T19" fmla="*/ 114 h 127"/>
                <a:gd name="T20" fmla="*/ 102 w 133"/>
                <a:gd name="T21" fmla="*/ 101 h 127"/>
                <a:gd name="T22" fmla="*/ 105 w 133"/>
                <a:gd name="T23" fmla="*/ 85 h 127"/>
                <a:gd name="T24" fmla="*/ 105 w 133"/>
                <a:gd name="T25" fmla="*/ 19 h 127"/>
                <a:gd name="T26" fmla="*/ 102 w 133"/>
                <a:gd name="T27" fmla="*/ 10 h 127"/>
                <a:gd name="T28" fmla="*/ 99 w 133"/>
                <a:gd name="T29" fmla="*/ 3 h 127"/>
                <a:gd name="T30" fmla="*/ 85 w 133"/>
                <a:gd name="T31" fmla="*/ 3 h 127"/>
                <a:gd name="T32" fmla="*/ 133 w 133"/>
                <a:gd name="T33" fmla="*/ 0 h 127"/>
                <a:gd name="T34" fmla="*/ 129 w 133"/>
                <a:gd name="T35" fmla="*/ 3 h 127"/>
                <a:gd name="T36" fmla="*/ 119 w 133"/>
                <a:gd name="T37" fmla="*/ 3 h 127"/>
                <a:gd name="T38" fmla="*/ 116 w 133"/>
                <a:gd name="T39" fmla="*/ 10 h 127"/>
                <a:gd name="T40" fmla="*/ 112 w 133"/>
                <a:gd name="T41" fmla="*/ 19 h 127"/>
                <a:gd name="T42" fmla="*/ 112 w 133"/>
                <a:gd name="T43" fmla="*/ 81 h 127"/>
                <a:gd name="T44" fmla="*/ 109 w 133"/>
                <a:gd name="T45" fmla="*/ 101 h 127"/>
                <a:gd name="T46" fmla="*/ 95 w 133"/>
                <a:gd name="T47" fmla="*/ 117 h 127"/>
                <a:gd name="T48" fmla="*/ 78 w 133"/>
                <a:gd name="T49" fmla="*/ 124 h 127"/>
                <a:gd name="T50" fmla="*/ 51 w 133"/>
                <a:gd name="T51" fmla="*/ 124 h 127"/>
                <a:gd name="T52" fmla="*/ 27 w 133"/>
                <a:gd name="T53" fmla="*/ 114 h 127"/>
                <a:gd name="T54" fmla="*/ 17 w 133"/>
                <a:gd name="T55" fmla="*/ 94 h 127"/>
                <a:gd name="T56" fmla="*/ 17 w 133"/>
                <a:gd name="T57" fmla="*/ 19 h 127"/>
                <a:gd name="T58" fmla="*/ 17 w 133"/>
                <a:gd name="T59" fmla="*/ 6 h 127"/>
                <a:gd name="T60" fmla="*/ 10 w 133"/>
                <a:gd name="T61" fmla="*/ 3 h 127"/>
                <a:gd name="T62" fmla="*/ 0 w 133"/>
                <a:gd name="T63" fmla="*/ 3 h 1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127"/>
                <a:gd name="T98" fmla="*/ 133 w 133"/>
                <a:gd name="T99" fmla="*/ 127 h 1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127">
                  <a:moveTo>
                    <a:pt x="0" y="0"/>
                  </a:moveTo>
                  <a:lnTo>
                    <a:pt x="65" y="0"/>
                  </a:lnTo>
                  <a:lnTo>
                    <a:pt x="65" y="3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7" y="13"/>
                  </a:lnTo>
                  <a:lnTo>
                    <a:pt x="47" y="19"/>
                  </a:lnTo>
                  <a:lnTo>
                    <a:pt x="47" y="81"/>
                  </a:lnTo>
                  <a:lnTo>
                    <a:pt x="47" y="91"/>
                  </a:lnTo>
                  <a:lnTo>
                    <a:pt x="47" y="101"/>
                  </a:lnTo>
                  <a:lnTo>
                    <a:pt x="51" y="104"/>
                  </a:lnTo>
                  <a:lnTo>
                    <a:pt x="54" y="111"/>
                  </a:lnTo>
                  <a:lnTo>
                    <a:pt x="58" y="114"/>
                  </a:lnTo>
                  <a:lnTo>
                    <a:pt x="65" y="117"/>
                  </a:lnTo>
                  <a:lnTo>
                    <a:pt x="75" y="117"/>
                  </a:lnTo>
                  <a:lnTo>
                    <a:pt x="82" y="117"/>
                  </a:lnTo>
                  <a:lnTo>
                    <a:pt x="92" y="114"/>
                  </a:lnTo>
                  <a:lnTo>
                    <a:pt x="95" y="107"/>
                  </a:lnTo>
                  <a:lnTo>
                    <a:pt x="102" y="101"/>
                  </a:lnTo>
                  <a:lnTo>
                    <a:pt x="102" y="94"/>
                  </a:lnTo>
                  <a:lnTo>
                    <a:pt x="105" y="85"/>
                  </a:lnTo>
                  <a:lnTo>
                    <a:pt x="105" y="72"/>
                  </a:lnTo>
                  <a:lnTo>
                    <a:pt x="105" y="19"/>
                  </a:lnTo>
                  <a:lnTo>
                    <a:pt x="105" y="13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99" y="3"/>
                  </a:lnTo>
                  <a:lnTo>
                    <a:pt x="92" y="3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133" y="0"/>
                  </a:lnTo>
                  <a:lnTo>
                    <a:pt x="133" y="3"/>
                  </a:lnTo>
                  <a:lnTo>
                    <a:pt x="129" y="3"/>
                  </a:lnTo>
                  <a:lnTo>
                    <a:pt x="122" y="3"/>
                  </a:lnTo>
                  <a:lnTo>
                    <a:pt x="119" y="3"/>
                  </a:lnTo>
                  <a:lnTo>
                    <a:pt x="116" y="6"/>
                  </a:lnTo>
                  <a:lnTo>
                    <a:pt x="116" y="10"/>
                  </a:lnTo>
                  <a:lnTo>
                    <a:pt x="112" y="13"/>
                  </a:lnTo>
                  <a:lnTo>
                    <a:pt x="112" y="19"/>
                  </a:lnTo>
                  <a:lnTo>
                    <a:pt x="112" y="68"/>
                  </a:lnTo>
                  <a:lnTo>
                    <a:pt x="112" y="81"/>
                  </a:lnTo>
                  <a:lnTo>
                    <a:pt x="112" y="91"/>
                  </a:lnTo>
                  <a:lnTo>
                    <a:pt x="109" y="101"/>
                  </a:lnTo>
                  <a:lnTo>
                    <a:pt x="105" y="107"/>
                  </a:lnTo>
                  <a:lnTo>
                    <a:pt x="95" y="117"/>
                  </a:lnTo>
                  <a:lnTo>
                    <a:pt x="88" y="120"/>
                  </a:lnTo>
                  <a:lnTo>
                    <a:pt x="78" y="124"/>
                  </a:lnTo>
                  <a:lnTo>
                    <a:pt x="65" y="127"/>
                  </a:lnTo>
                  <a:lnTo>
                    <a:pt x="51" y="124"/>
                  </a:lnTo>
                  <a:lnTo>
                    <a:pt x="41" y="120"/>
                  </a:lnTo>
                  <a:lnTo>
                    <a:pt x="27" y="114"/>
                  </a:lnTo>
                  <a:lnTo>
                    <a:pt x="20" y="107"/>
                  </a:lnTo>
                  <a:lnTo>
                    <a:pt x="17" y="94"/>
                  </a:lnTo>
                  <a:lnTo>
                    <a:pt x="17" y="8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4" name="Freeform 39"/>
            <p:cNvSpPr>
              <a:spLocks noEditPoints="1"/>
            </p:cNvSpPr>
            <p:nvPr/>
          </p:nvSpPr>
          <p:spPr bwMode="auto">
            <a:xfrm>
              <a:off x="2829" y="893"/>
              <a:ext cx="130" cy="124"/>
            </a:xfrm>
            <a:custGeom>
              <a:avLst/>
              <a:gdLst>
                <a:gd name="T0" fmla="*/ 0 w 130"/>
                <a:gd name="T1" fmla="*/ 124 h 124"/>
                <a:gd name="T2" fmla="*/ 0 w 130"/>
                <a:gd name="T3" fmla="*/ 120 h 124"/>
                <a:gd name="T4" fmla="*/ 4 w 130"/>
                <a:gd name="T5" fmla="*/ 120 h 124"/>
                <a:gd name="T6" fmla="*/ 11 w 130"/>
                <a:gd name="T7" fmla="*/ 120 h 124"/>
                <a:gd name="T8" fmla="*/ 14 w 130"/>
                <a:gd name="T9" fmla="*/ 117 h 124"/>
                <a:gd name="T10" fmla="*/ 17 w 130"/>
                <a:gd name="T11" fmla="*/ 117 h 124"/>
                <a:gd name="T12" fmla="*/ 17 w 130"/>
                <a:gd name="T13" fmla="*/ 114 h 124"/>
                <a:gd name="T14" fmla="*/ 17 w 130"/>
                <a:gd name="T15" fmla="*/ 111 h 124"/>
                <a:gd name="T16" fmla="*/ 17 w 130"/>
                <a:gd name="T17" fmla="*/ 101 h 124"/>
                <a:gd name="T18" fmla="*/ 17 w 130"/>
                <a:gd name="T19" fmla="*/ 19 h 124"/>
                <a:gd name="T20" fmla="*/ 17 w 130"/>
                <a:gd name="T21" fmla="*/ 13 h 124"/>
                <a:gd name="T22" fmla="*/ 17 w 130"/>
                <a:gd name="T23" fmla="*/ 10 h 124"/>
                <a:gd name="T24" fmla="*/ 17 w 130"/>
                <a:gd name="T25" fmla="*/ 6 h 124"/>
                <a:gd name="T26" fmla="*/ 14 w 130"/>
                <a:gd name="T27" fmla="*/ 3 h 124"/>
                <a:gd name="T28" fmla="*/ 11 w 130"/>
                <a:gd name="T29" fmla="*/ 3 h 124"/>
                <a:gd name="T30" fmla="*/ 4 w 130"/>
                <a:gd name="T31" fmla="*/ 3 h 124"/>
                <a:gd name="T32" fmla="*/ 0 w 130"/>
                <a:gd name="T33" fmla="*/ 3 h 124"/>
                <a:gd name="T34" fmla="*/ 0 w 130"/>
                <a:gd name="T35" fmla="*/ 0 h 124"/>
                <a:gd name="T36" fmla="*/ 58 w 130"/>
                <a:gd name="T37" fmla="*/ 0 h 124"/>
                <a:gd name="T38" fmla="*/ 72 w 130"/>
                <a:gd name="T39" fmla="*/ 0 h 124"/>
                <a:gd name="T40" fmla="*/ 86 w 130"/>
                <a:gd name="T41" fmla="*/ 0 h 124"/>
                <a:gd name="T42" fmla="*/ 96 w 130"/>
                <a:gd name="T43" fmla="*/ 3 h 124"/>
                <a:gd name="T44" fmla="*/ 106 w 130"/>
                <a:gd name="T45" fmla="*/ 10 h 124"/>
                <a:gd name="T46" fmla="*/ 113 w 130"/>
                <a:gd name="T47" fmla="*/ 19 h 124"/>
                <a:gd name="T48" fmla="*/ 120 w 130"/>
                <a:gd name="T49" fmla="*/ 26 h 124"/>
                <a:gd name="T50" fmla="*/ 126 w 130"/>
                <a:gd name="T51" fmla="*/ 42 h 124"/>
                <a:gd name="T52" fmla="*/ 130 w 130"/>
                <a:gd name="T53" fmla="*/ 62 h 124"/>
                <a:gd name="T54" fmla="*/ 126 w 130"/>
                <a:gd name="T55" fmla="*/ 75 h 124"/>
                <a:gd name="T56" fmla="*/ 126 w 130"/>
                <a:gd name="T57" fmla="*/ 85 h 124"/>
                <a:gd name="T58" fmla="*/ 120 w 130"/>
                <a:gd name="T59" fmla="*/ 94 h 124"/>
                <a:gd name="T60" fmla="*/ 113 w 130"/>
                <a:gd name="T61" fmla="*/ 104 h 124"/>
                <a:gd name="T62" fmla="*/ 106 w 130"/>
                <a:gd name="T63" fmla="*/ 111 h 124"/>
                <a:gd name="T64" fmla="*/ 99 w 130"/>
                <a:gd name="T65" fmla="*/ 117 h 124"/>
                <a:gd name="T66" fmla="*/ 89 w 130"/>
                <a:gd name="T67" fmla="*/ 120 h 124"/>
                <a:gd name="T68" fmla="*/ 75 w 130"/>
                <a:gd name="T69" fmla="*/ 124 h 124"/>
                <a:gd name="T70" fmla="*/ 69 w 130"/>
                <a:gd name="T71" fmla="*/ 124 h 124"/>
                <a:gd name="T72" fmla="*/ 58 w 130"/>
                <a:gd name="T73" fmla="*/ 124 h 124"/>
                <a:gd name="T74" fmla="*/ 0 w 130"/>
                <a:gd name="T75" fmla="*/ 124 h 124"/>
                <a:gd name="T76" fmla="*/ 48 w 130"/>
                <a:gd name="T77" fmla="*/ 3 h 124"/>
                <a:gd name="T78" fmla="*/ 48 w 130"/>
                <a:gd name="T79" fmla="*/ 104 h 124"/>
                <a:gd name="T80" fmla="*/ 48 w 130"/>
                <a:gd name="T81" fmla="*/ 111 h 124"/>
                <a:gd name="T82" fmla="*/ 51 w 130"/>
                <a:gd name="T83" fmla="*/ 114 h 124"/>
                <a:gd name="T84" fmla="*/ 51 w 130"/>
                <a:gd name="T85" fmla="*/ 114 h 124"/>
                <a:gd name="T86" fmla="*/ 51 w 130"/>
                <a:gd name="T87" fmla="*/ 117 h 124"/>
                <a:gd name="T88" fmla="*/ 55 w 130"/>
                <a:gd name="T89" fmla="*/ 117 h 124"/>
                <a:gd name="T90" fmla="*/ 58 w 130"/>
                <a:gd name="T91" fmla="*/ 117 h 124"/>
                <a:gd name="T92" fmla="*/ 69 w 130"/>
                <a:gd name="T93" fmla="*/ 117 h 124"/>
                <a:gd name="T94" fmla="*/ 79 w 130"/>
                <a:gd name="T95" fmla="*/ 114 h 124"/>
                <a:gd name="T96" fmla="*/ 82 w 130"/>
                <a:gd name="T97" fmla="*/ 107 h 124"/>
                <a:gd name="T98" fmla="*/ 89 w 130"/>
                <a:gd name="T99" fmla="*/ 94 h 124"/>
                <a:gd name="T100" fmla="*/ 92 w 130"/>
                <a:gd name="T101" fmla="*/ 81 h 124"/>
                <a:gd name="T102" fmla="*/ 96 w 130"/>
                <a:gd name="T103" fmla="*/ 62 h 124"/>
                <a:gd name="T104" fmla="*/ 92 w 130"/>
                <a:gd name="T105" fmla="*/ 45 h 124"/>
                <a:gd name="T106" fmla="*/ 92 w 130"/>
                <a:gd name="T107" fmla="*/ 32 h 124"/>
                <a:gd name="T108" fmla="*/ 86 w 130"/>
                <a:gd name="T109" fmla="*/ 23 h 124"/>
                <a:gd name="T110" fmla="*/ 79 w 130"/>
                <a:gd name="T111" fmla="*/ 13 h 124"/>
                <a:gd name="T112" fmla="*/ 72 w 130"/>
                <a:gd name="T113" fmla="*/ 6 h 124"/>
                <a:gd name="T114" fmla="*/ 62 w 130"/>
                <a:gd name="T115" fmla="*/ 6 h 124"/>
                <a:gd name="T116" fmla="*/ 48 w 130"/>
                <a:gd name="T117" fmla="*/ 3 h 1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"/>
                <a:gd name="T178" fmla="*/ 0 h 124"/>
                <a:gd name="T179" fmla="*/ 130 w 130"/>
                <a:gd name="T180" fmla="*/ 124 h 1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" h="124">
                  <a:moveTo>
                    <a:pt x="0" y="124"/>
                  </a:moveTo>
                  <a:lnTo>
                    <a:pt x="0" y="120"/>
                  </a:lnTo>
                  <a:lnTo>
                    <a:pt x="4" y="120"/>
                  </a:lnTo>
                  <a:lnTo>
                    <a:pt x="11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17" y="111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6" y="3"/>
                  </a:lnTo>
                  <a:lnTo>
                    <a:pt x="106" y="10"/>
                  </a:lnTo>
                  <a:lnTo>
                    <a:pt x="113" y="19"/>
                  </a:lnTo>
                  <a:lnTo>
                    <a:pt x="120" y="26"/>
                  </a:lnTo>
                  <a:lnTo>
                    <a:pt x="126" y="42"/>
                  </a:lnTo>
                  <a:lnTo>
                    <a:pt x="130" y="62"/>
                  </a:lnTo>
                  <a:lnTo>
                    <a:pt x="126" y="75"/>
                  </a:lnTo>
                  <a:lnTo>
                    <a:pt x="126" y="85"/>
                  </a:lnTo>
                  <a:lnTo>
                    <a:pt x="120" y="94"/>
                  </a:lnTo>
                  <a:lnTo>
                    <a:pt x="113" y="104"/>
                  </a:lnTo>
                  <a:lnTo>
                    <a:pt x="106" y="111"/>
                  </a:lnTo>
                  <a:lnTo>
                    <a:pt x="99" y="117"/>
                  </a:lnTo>
                  <a:lnTo>
                    <a:pt x="89" y="120"/>
                  </a:lnTo>
                  <a:lnTo>
                    <a:pt x="75" y="124"/>
                  </a:lnTo>
                  <a:lnTo>
                    <a:pt x="69" y="124"/>
                  </a:lnTo>
                  <a:lnTo>
                    <a:pt x="58" y="124"/>
                  </a:lnTo>
                  <a:lnTo>
                    <a:pt x="0" y="124"/>
                  </a:lnTo>
                  <a:close/>
                  <a:moveTo>
                    <a:pt x="48" y="3"/>
                  </a:moveTo>
                  <a:lnTo>
                    <a:pt x="48" y="104"/>
                  </a:lnTo>
                  <a:lnTo>
                    <a:pt x="48" y="111"/>
                  </a:lnTo>
                  <a:lnTo>
                    <a:pt x="51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17"/>
                  </a:lnTo>
                  <a:lnTo>
                    <a:pt x="69" y="117"/>
                  </a:lnTo>
                  <a:lnTo>
                    <a:pt x="79" y="114"/>
                  </a:lnTo>
                  <a:lnTo>
                    <a:pt x="82" y="107"/>
                  </a:lnTo>
                  <a:lnTo>
                    <a:pt x="89" y="94"/>
                  </a:lnTo>
                  <a:lnTo>
                    <a:pt x="92" y="81"/>
                  </a:lnTo>
                  <a:lnTo>
                    <a:pt x="96" y="62"/>
                  </a:lnTo>
                  <a:lnTo>
                    <a:pt x="92" y="45"/>
                  </a:lnTo>
                  <a:lnTo>
                    <a:pt x="92" y="32"/>
                  </a:lnTo>
                  <a:lnTo>
                    <a:pt x="86" y="23"/>
                  </a:lnTo>
                  <a:lnTo>
                    <a:pt x="79" y="13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5" name="Freeform 40"/>
            <p:cNvSpPr>
              <a:spLocks/>
            </p:cNvSpPr>
            <p:nvPr/>
          </p:nvSpPr>
          <p:spPr bwMode="auto">
            <a:xfrm>
              <a:off x="2969" y="893"/>
              <a:ext cx="119" cy="124"/>
            </a:xfrm>
            <a:custGeom>
              <a:avLst/>
              <a:gdLst>
                <a:gd name="T0" fmla="*/ 51 w 119"/>
                <a:gd name="T1" fmla="*/ 6 h 124"/>
                <a:gd name="T2" fmla="*/ 51 w 119"/>
                <a:gd name="T3" fmla="*/ 58 h 124"/>
                <a:gd name="T4" fmla="*/ 54 w 119"/>
                <a:gd name="T5" fmla="*/ 58 h 124"/>
                <a:gd name="T6" fmla="*/ 61 w 119"/>
                <a:gd name="T7" fmla="*/ 55 h 124"/>
                <a:gd name="T8" fmla="*/ 65 w 119"/>
                <a:gd name="T9" fmla="*/ 55 h 124"/>
                <a:gd name="T10" fmla="*/ 72 w 119"/>
                <a:gd name="T11" fmla="*/ 49 h 124"/>
                <a:gd name="T12" fmla="*/ 75 w 119"/>
                <a:gd name="T13" fmla="*/ 42 h 124"/>
                <a:gd name="T14" fmla="*/ 78 w 119"/>
                <a:gd name="T15" fmla="*/ 29 h 124"/>
                <a:gd name="T16" fmla="*/ 82 w 119"/>
                <a:gd name="T17" fmla="*/ 29 h 124"/>
                <a:gd name="T18" fmla="*/ 82 w 119"/>
                <a:gd name="T19" fmla="*/ 91 h 124"/>
                <a:gd name="T20" fmla="*/ 78 w 119"/>
                <a:gd name="T21" fmla="*/ 91 h 124"/>
                <a:gd name="T22" fmla="*/ 75 w 119"/>
                <a:gd name="T23" fmla="*/ 81 h 124"/>
                <a:gd name="T24" fmla="*/ 72 w 119"/>
                <a:gd name="T25" fmla="*/ 75 h 124"/>
                <a:gd name="T26" fmla="*/ 68 w 119"/>
                <a:gd name="T27" fmla="*/ 68 h 124"/>
                <a:gd name="T28" fmla="*/ 65 w 119"/>
                <a:gd name="T29" fmla="*/ 65 h 124"/>
                <a:gd name="T30" fmla="*/ 58 w 119"/>
                <a:gd name="T31" fmla="*/ 65 h 124"/>
                <a:gd name="T32" fmla="*/ 51 w 119"/>
                <a:gd name="T33" fmla="*/ 62 h 124"/>
                <a:gd name="T34" fmla="*/ 51 w 119"/>
                <a:gd name="T35" fmla="*/ 101 h 124"/>
                <a:gd name="T36" fmla="*/ 51 w 119"/>
                <a:gd name="T37" fmla="*/ 107 h 124"/>
                <a:gd name="T38" fmla="*/ 51 w 119"/>
                <a:gd name="T39" fmla="*/ 114 h 124"/>
                <a:gd name="T40" fmla="*/ 51 w 119"/>
                <a:gd name="T41" fmla="*/ 114 h 124"/>
                <a:gd name="T42" fmla="*/ 54 w 119"/>
                <a:gd name="T43" fmla="*/ 117 h 124"/>
                <a:gd name="T44" fmla="*/ 58 w 119"/>
                <a:gd name="T45" fmla="*/ 117 h 124"/>
                <a:gd name="T46" fmla="*/ 61 w 119"/>
                <a:gd name="T47" fmla="*/ 117 h 124"/>
                <a:gd name="T48" fmla="*/ 72 w 119"/>
                <a:gd name="T49" fmla="*/ 117 h 124"/>
                <a:gd name="T50" fmla="*/ 82 w 119"/>
                <a:gd name="T51" fmla="*/ 117 h 124"/>
                <a:gd name="T52" fmla="*/ 92 w 119"/>
                <a:gd name="T53" fmla="*/ 114 h 124"/>
                <a:gd name="T54" fmla="*/ 99 w 119"/>
                <a:gd name="T55" fmla="*/ 111 h 124"/>
                <a:gd name="T56" fmla="*/ 106 w 119"/>
                <a:gd name="T57" fmla="*/ 104 h 124"/>
                <a:gd name="T58" fmla="*/ 112 w 119"/>
                <a:gd name="T59" fmla="*/ 94 h 124"/>
                <a:gd name="T60" fmla="*/ 116 w 119"/>
                <a:gd name="T61" fmla="*/ 85 h 124"/>
                <a:gd name="T62" fmla="*/ 119 w 119"/>
                <a:gd name="T63" fmla="*/ 85 h 124"/>
                <a:gd name="T64" fmla="*/ 112 w 119"/>
                <a:gd name="T65" fmla="*/ 124 h 124"/>
                <a:gd name="T66" fmla="*/ 0 w 119"/>
                <a:gd name="T67" fmla="*/ 124 h 124"/>
                <a:gd name="T68" fmla="*/ 0 w 119"/>
                <a:gd name="T69" fmla="*/ 120 h 124"/>
                <a:gd name="T70" fmla="*/ 7 w 119"/>
                <a:gd name="T71" fmla="*/ 120 h 124"/>
                <a:gd name="T72" fmla="*/ 10 w 119"/>
                <a:gd name="T73" fmla="*/ 120 h 124"/>
                <a:gd name="T74" fmla="*/ 14 w 119"/>
                <a:gd name="T75" fmla="*/ 117 h 124"/>
                <a:gd name="T76" fmla="*/ 17 w 119"/>
                <a:gd name="T77" fmla="*/ 117 h 124"/>
                <a:gd name="T78" fmla="*/ 17 w 119"/>
                <a:gd name="T79" fmla="*/ 114 h 124"/>
                <a:gd name="T80" fmla="*/ 20 w 119"/>
                <a:gd name="T81" fmla="*/ 111 h 124"/>
                <a:gd name="T82" fmla="*/ 20 w 119"/>
                <a:gd name="T83" fmla="*/ 101 h 124"/>
                <a:gd name="T84" fmla="*/ 20 w 119"/>
                <a:gd name="T85" fmla="*/ 19 h 124"/>
                <a:gd name="T86" fmla="*/ 20 w 119"/>
                <a:gd name="T87" fmla="*/ 13 h 124"/>
                <a:gd name="T88" fmla="*/ 20 w 119"/>
                <a:gd name="T89" fmla="*/ 10 h 124"/>
                <a:gd name="T90" fmla="*/ 17 w 119"/>
                <a:gd name="T91" fmla="*/ 6 h 124"/>
                <a:gd name="T92" fmla="*/ 17 w 119"/>
                <a:gd name="T93" fmla="*/ 6 h 124"/>
                <a:gd name="T94" fmla="*/ 10 w 119"/>
                <a:gd name="T95" fmla="*/ 3 h 124"/>
                <a:gd name="T96" fmla="*/ 7 w 119"/>
                <a:gd name="T97" fmla="*/ 3 h 124"/>
                <a:gd name="T98" fmla="*/ 0 w 119"/>
                <a:gd name="T99" fmla="*/ 3 h 124"/>
                <a:gd name="T100" fmla="*/ 0 w 119"/>
                <a:gd name="T101" fmla="*/ 0 h 124"/>
                <a:gd name="T102" fmla="*/ 109 w 119"/>
                <a:gd name="T103" fmla="*/ 0 h 124"/>
                <a:gd name="T104" fmla="*/ 109 w 119"/>
                <a:gd name="T105" fmla="*/ 36 h 124"/>
                <a:gd name="T106" fmla="*/ 106 w 119"/>
                <a:gd name="T107" fmla="*/ 36 h 124"/>
                <a:gd name="T108" fmla="*/ 102 w 119"/>
                <a:gd name="T109" fmla="*/ 23 h 124"/>
                <a:gd name="T110" fmla="*/ 99 w 119"/>
                <a:gd name="T111" fmla="*/ 16 h 124"/>
                <a:gd name="T112" fmla="*/ 92 w 119"/>
                <a:gd name="T113" fmla="*/ 13 h 124"/>
                <a:gd name="T114" fmla="*/ 85 w 119"/>
                <a:gd name="T115" fmla="*/ 6 h 124"/>
                <a:gd name="T116" fmla="*/ 78 w 119"/>
                <a:gd name="T117" fmla="*/ 6 h 124"/>
                <a:gd name="T118" fmla="*/ 65 w 119"/>
                <a:gd name="T119" fmla="*/ 6 h 124"/>
                <a:gd name="T120" fmla="*/ 51 w 119"/>
                <a:gd name="T121" fmla="*/ 6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9"/>
                <a:gd name="T184" fmla="*/ 0 h 124"/>
                <a:gd name="T185" fmla="*/ 119 w 119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9" h="124">
                  <a:moveTo>
                    <a:pt x="51" y="6"/>
                  </a:moveTo>
                  <a:lnTo>
                    <a:pt x="51" y="58"/>
                  </a:lnTo>
                  <a:lnTo>
                    <a:pt x="54" y="58"/>
                  </a:lnTo>
                  <a:lnTo>
                    <a:pt x="61" y="55"/>
                  </a:lnTo>
                  <a:lnTo>
                    <a:pt x="65" y="55"/>
                  </a:lnTo>
                  <a:lnTo>
                    <a:pt x="72" y="49"/>
                  </a:lnTo>
                  <a:lnTo>
                    <a:pt x="75" y="42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91"/>
                  </a:lnTo>
                  <a:lnTo>
                    <a:pt x="78" y="91"/>
                  </a:lnTo>
                  <a:lnTo>
                    <a:pt x="75" y="81"/>
                  </a:lnTo>
                  <a:lnTo>
                    <a:pt x="72" y="75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58" y="65"/>
                  </a:lnTo>
                  <a:lnTo>
                    <a:pt x="51" y="62"/>
                  </a:lnTo>
                  <a:lnTo>
                    <a:pt x="51" y="101"/>
                  </a:lnTo>
                  <a:lnTo>
                    <a:pt x="51" y="107"/>
                  </a:lnTo>
                  <a:lnTo>
                    <a:pt x="51" y="114"/>
                  </a:lnTo>
                  <a:lnTo>
                    <a:pt x="54" y="117"/>
                  </a:lnTo>
                  <a:lnTo>
                    <a:pt x="58" y="117"/>
                  </a:lnTo>
                  <a:lnTo>
                    <a:pt x="61" y="117"/>
                  </a:lnTo>
                  <a:lnTo>
                    <a:pt x="72" y="117"/>
                  </a:lnTo>
                  <a:lnTo>
                    <a:pt x="82" y="117"/>
                  </a:lnTo>
                  <a:lnTo>
                    <a:pt x="92" y="114"/>
                  </a:lnTo>
                  <a:lnTo>
                    <a:pt x="99" y="111"/>
                  </a:lnTo>
                  <a:lnTo>
                    <a:pt x="106" y="104"/>
                  </a:lnTo>
                  <a:lnTo>
                    <a:pt x="112" y="94"/>
                  </a:lnTo>
                  <a:lnTo>
                    <a:pt x="116" y="85"/>
                  </a:lnTo>
                  <a:lnTo>
                    <a:pt x="119" y="85"/>
                  </a:lnTo>
                  <a:lnTo>
                    <a:pt x="112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10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0" y="111"/>
                  </a:lnTo>
                  <a:lnTo>
                    <a:pt x="20" y="101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7" y="6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36"/>
                  </a:lnTo>
                  <a:lnTo>
                    <a:pt x="106" y="36"/>
                  </a:lnTo>
                  <a:lnTo>
                    <a:pt x="102" y="23"/>
                  </a:lnTo>
                  <a:lnTo>
                    <a:pt x="99" y="16"/>
                  </a:lnTo>
                  <a:lnTo>
                    <a:pt x="92" y="13"/>
                  </a:lnTo>
                  <a:lnTo>
                    <a:pt x="85" y="6"/>
                  </a:lnTo>
                  <a:lnTo>
                    <a:pt x="78" y="6"/>
                  </a:lnTo>
                  <a:lnTo>
                    <a:pt x="65" y="6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6" name="Freeform 41"/>
            <p:cNvSpPr>
              <a:spLocks noEditPoints="1"/>
            </p:cNvSpPr>
            <p:nvPr/>
          </p:nvSpPr>
          <p:spPr bwMode="auto">
            <a:xfrm>
              <a:off x="3149" y="893"/>
              <a:ext cx="140" cy="124"/>
            </a:xfrm>
            <a:custGeom>
              <a:avLst/>
              <a:gdLst>
                <a:gd name="T0" fmla="*/ 48 w 140"/>
                <a:gd name="T1" fmla="*/ 68 h 124"/>
                <a:gd name="T2" fmla="*/ 48 w 140"/>
                <a:gd name="T3" fmla="*/ 101 h 124"/>
                <a:gd name="T4" fmla="*/ 48 w 140"/>
                <a:gd name="T5" fmla="*/ 111 h 124"/>
                <a:gd name="T6" fmla="*/ 48 w 140"/>
                <a:gd name="T7" fmla="*/ 114 h 124"/>
                <a:gd name="T8" fmla="*/ 52 w 140"/>
                <a:gd name="T9" fmla="*/ 117 h 124"/>
                <a:gd name="T10" fmla="*/ 55 w 140"/>
                <a:gd name="T11" fmla="*/ 117 h 124"/>
                <a:gd name="T12" fmla="*/ 58 w 140"/>
                <a:gd name="T13" fmla="*/ 120 h 124"/>
                <a:gd name="T14" fmla="*/ 65 w 140"/>
                <a:gd name="T15" fmla="*/ 120 h 124"/>
                <a:gd name="T16" fmla="*/ 65 w 140"/>
                <a:gd name="T17" fmla="*/ 124 h 124"/>
                <a:gd name="T18" fmla="*/ 0 w 140"/>
                <a:gd name="T19" fmla="*/ 124 h 124"/>
                <a:gd name="T20" fmla="*/ 0 w 140"/>
                <a:gd name="T21" fmla="*/ 120 h 124"/>
                <a:gd name="T22" fmla="*/ 7 w 140"/>
                <a:gd name="T23" fmla="*/ 120 h 124"/>
                <a:gd name="T24" fmla="*/ 14 w 140"/>
                <a:gd name="T25" fmla="*/ 117 h 124"/>
                <a:gd name="T26" fmla="*/ 18 w 140"/>
                <a:gd name="T27" fmla="*/ 117 h 124"/>
                <a:gd name="T28" fmla="*/ 18 w 140"/>
                <a:gd name="T29" fmla="*/ 114 h 124"/>
                <a:gd name="T30" fmla="*/ 21 w 140"/>
                <a:gd name="T31" fmla="*/ 111 h 124"/>
                <a:gd name="T32" fmla="*/ 21 w 140"/>
                <a:gd name="T33" fmla="*/ 101 h 124"/>
                <a:gd name="T34" fmla="*/ 21 w 140"/>
                <a:gd name="T35" fmla="*/ 19 h 124"/>
                <a:gd name="T36" fmla="*/ 21 w 140"/>
                <a:gd name="T37" fmla="*/ 13 h 124"/>
                <a:gd name="T38" fmla="*/ 18 w 140"/>
                <a:gd name="T39" fmla="*/ 6 h 124"/>
                <a:gd name="T40" fmla="*/ 18 w 140"/>
                <a:gd name="T41" fmla="*/ 6 h 124"/>
                <a:gd name="T42" fmla="*/ 14 w 140"/>
                <a:gd name="T43" fmla="*/ 3 h 124"/>
                <a:gd name="T44" fmla="*/ 7 w 140"/>
                <a:gd name="T45" fmla="*/ 3 h 124"/>
                <a:gd name="T46" fmla="*/ 0 w 140"/>
                <a:gd name="T47" fmla="*/ 3 h 124"/>
                <a:gd name="T48" fmla="*/ 0 w 140"/>
                <a:gd name="T49" fmla="*/ 0 h 124"/>
                <a:gd name="T50" fmla="*/ 62 w 140"/>
                <a:gd name="T51" fmla="*/ 0 h 124"/>
                <a:gd name="T52" fmla="*/ 75 w 140"/>
                <a:gd name="T53" fmla="*/ 0 h 124"/>
                <a:gd name="T54" fmla="*/ 89 w 140"/>
                <a:gd name="T55" fmla="*/ 0 h 124"/>
                <a:gd name="T56" fmla="*/ 96 w 140"/>
                <a:gd name="T57" fmla="*/ 3 h 124"/>
                <a:gd name="T58" fmla="*/ 106 w 140"/>
                <a:gd name="T59" fmla="*/ 6 h 124"/>
                <a:gd name="T60" fmla="*/ 116 w 140"/>
                <a:gd name="T61" fmla="*/ 13 h 124"/>
                <a:gd name="T62" fmla="*/ 120 w 140"/>
                <a:gd name="T63" fmla="*/ 23 h 124"/>
                <a:gd name="T64" fmla="*/ 123 w 140"/>
                <a:gd name="T65" fmla="*/ 32 h 124"/>
                <a:gd name="T66" fmla="*/ 120 w 140"/>
                <a:gd name="T67" fmla="*/ 42 h 124"/>
                <a:gd name="T68" fmla="*/ 116 w 140"/>
                <a:gd name="T69" fmla="*/ 52 h 124"/>
                <a:gd name="T70" fmla="*/ 109 w 140"/>
                <a:gd name="T71" fmla="*/ 58 h 124"/>
                <a:gd name="T72" fmla="*/ 103 w 140"/>
                <a:gd name="T73" fmla="*/ 62 h 124"/>
                <a:gd name="T74" fmla="*/ 92 w 140"/>
                <a:gd name="T75" fmla="*/ 65 h 124"/>
                <a:gd name="T76" fmla="*/ 123 w 140"/>
                <a:gd name="T77" fmla="*/ 107 h 124"/>
                <a:gd name="T78" fmla="*/ 130 w 140"/>
                <a:gd name="T79" fmla="*/ 114 h 124"/>
                <a:gd name="T80" fmla="*/ 133 w 140"/>
                <a:gd name="T81" fmla="*/ 117 h 124"/>
                <a:gd name="T82" fmla="*/ 137 w 140"/>
                <a:gd name="T83" fmla="*/ 120 h 124"/>
                <a:gd name="T84" fmla="*/ 140 w 140"/>
                <a:gd name="T85" fmla="*/ 120 h 124"/>
                <a:gd name="T86" fmla="*/ 140 w 140"/>
                <a:gd name="T87" fmla="*/ 124 h 124"/>
                <a:gd name="T88" fmla="*/ 103 w 140"/>
                <a:gd name="T89" fmla="*/ 124 h 124"/>
                <a:gd name="T90" fmla="*/ 58 w 140"/>
                <a:gd name="T91" fmla="*/ 68 h 124"/>
                <a:gd name="T92" fmla="*/ 48 w 140"/>
                <a:gd name="T93" fmla="*/ 68 h 124"/>
                <a:gd name="T94" fmla="*/ 48 w 140"/>
                <a:gd name="T95" fmla="*/ 3 h 124"/>
                <a:gd name="T96" fmla="*/ 48 w 140"/>
                <a:gd name="T97" fmla="*/ 62 h 124"/>
                <a:gd name="T98" fmla="*/ 55 w 140"/>
                <a:gd name="T99" fmla="*/ 62 h 124"/>
                <a:gd name="T100" fmla="*/ 65 w 140"/>
                <a:gd name="T101" fmla="*/ 62 h 124"/>
                <a:gd name="T102" fmla="*/ 75 w 140"/>
                <a:gd name="T103" fmla="*/ 58 h 124"/>
                <a:gd name="T104" fmla="*/ 82 w 140"/>
                <a:gd name="T105" fmla="*/ 55 h 124"/>
                <a:gd name="T106" fmla="*/ 86 w 140"/>
                <a:gd name="T107" fmla="*/ 49 h 124"/>
                <a:gd name="T108" fmla="*/ 89 w 140"/>
                <a:gd name="T109" fmla="*/ 42 h 124"/>
                <a:gd name="T110" fmla="*/ 92 w 140"/>
                <a:gd name="T111" fmla="*/ 32 h 124"/>
                <a:gd name="T112" fmla="*/ 89 w 140"/>
                <a:gd name="T113" fmla="*/ 26 h 124"/>
                <a:gd name="T114" fmla="*/ 89 w 140"/>
                <a:gd name="T115" fmla="*/ 16 h 124"/>
                <a:gd name="T116" fmla="*/ 82 w 140"/>
                <a:gd name="T117" fmla="*/ 13 h 124"/>
                <a:gd name="T118" fmla="*/ 79 w 140"/>
                <a:gd name="T119" fmla="*/ 6 h 124"/>
                <a:gd name="T120" fmla="*/ 69 w 140"/>
                <a:gd name="T121" fmla="*/ 6 h 124"/>
                <a:gd name="T122" fmla="*/ 58 w 140"/>
                <a:gd name="T123" fmla="*/ 3 h 124"/>
                <a:gd name="T124" fmla="*/ 48 w 140"/>
                <a:gd name="T125" fmla="*/ 3 h 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"/>
                <a:gd name="T190" fmla="*/ 0 h 124"/>
                <a:gd name="T191" fmla="*/ 140 w 140"/>
                <a:gd name="T192" fmla="*/ 124 h 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" h="124">
                  <a:moveTo>
                    <a:pt x="48" y="68"/>
                  </a:moveTo>
                  <a:lnTo>
                    <a:pt x="48" y="101"/>
                  </a:lnTo>
                  <a:lnTo>
                    <a:pt x="48" y="111"/>
                  </a:lnTo>
                  <a:lnTo>
                    <a:pt x="48" y="114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5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6" y="6"/>
                  </a:lnTo>
                  <a:lnTo>
                    <a:pt x="116" y="13"/>
                  </a:lnTo>
                  <a:lnTo>
                    <a:pt x="120" y="23"/>
                  </a:lnTo>
                  <a:lnTo>
                    <a:pt x="123" y="32"/>
                  </a:lnTo>
                  <a:lnTo>
                    <a:pt x="120" y="42"/>
                  </a:lnTo>
                  <a:lnTo>
                    <a:pt x="116" y="52"/>
                  </a:lnTo>
                  <a:lnTo>
                    <a:pt x="109" y="58"/>
                  </a:lnTo>
                  <a:lnTo>
                    <a:pt x="103" y="62"/>
                  </a:lnTo>
                  <a:lnTo>
                    <a:pt x="92" y="65"/>
                  </a:lnTo>
                  <a:lnTo>
                    <a:pt x="123" y="107"/>
                  </a:lnTo>
                  <a:lnTo>
                    <a:pt x="130" y="114"/>
                  </a:lnTo>
                  <a:lnTo>
                    <a:pt x="133" y="117"/>
                  </a:lnTo>
                  <a:lnTo>
                    <a:pt x="137" y="120"/>
                  </a:lnTo>
                  <a:lnTo>
                    <a:pt x="140" y="120"/>
                  </a:lnTo>
                  <a:lnTo>
                    <a:pt x="140" y="124"/>
                  </a:lnTo>
                  <a:lnTo>
                    <a:pt x="103" y="124"/>
                  </a:lnTo>
                  <a:lnTo>
                    <a:pt x="58" y="68"/>
                  </a:lnTo>
                  <a:lnTo>
                    <a:pt x="48" y="68"/>
                  </a:lnTo>
                  <a:close/>
                  <a:moveTo>
                    <a:pt x="48" y="3"/>
                  </a:moveTo>
                  <a:lnTo>
                    <a:pt x="48" y="62"/>
                  </a:lnTo>
                  <a:lnTo>
                    <a:pt x="55" y="62"/>
                  </a:lnTo>
                  <a:lnTo>
                    <a:pt x="65" y="62"/>
                  </a:lnTo>
                  <a:lnTo>
                    <a:pt x="75" y="58"/>
                  </a:lnTo>
                  <a:lnTo>
                    <a:pt x="82" y="55"/>
                  </a:lnTo>
                  <a:lnTo>
                    <a:pt x="86" y="49"/>
                  </a:lnTo>
                  <a:lnTo>
                    <a:pt x="89" y="42"/>
                  </a:lnTo>
                  <a:lnTo>
                    <a:pt x="92" y="32"/>
                  </a:lnTo>
                  <a:lnTo>
                    <a:pt x="89" y="26"/>
                  </a:lnTo>
                  <a:lnTo>
                    <a:pt x="89" y="16"/>
                  </a:lnTo>
                  <a:lnTo>
                    <a:pt x="82" y="13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7" name="Freeform 42"/>
            <p:cNvSpPr>
              <a:spLocks/>
            </p:cNvSpPr>
            <p:nvPr/>
          </p:nvSpPr>
          <p:spPr bwMode="auto">
            <a:xfrm>
              <a:off x="3292" y="893"/>
              <a:ext cx="116" cy="124"/>
            </a:xfrm>
            <a:custGeom>
              <a:avLst/>
              <a:gdLst>
                <a:gd name="T0" fmla="*/ 48 w 116"/>
                <a:gd name="T1" fmla="*/ 6 h 124"/>
                <a:gd name="T2" fmla="*/ 48 w 116"/>
                <a:gd name="T3" fmla="*/ 58 h 124"/>
                <a:gd name="T4" fmla="*/ 52 w 116"/>
                <a:gd name="T5" fmla="*/ 58 h 124"/>
                <a:gd name="T6" fmla="*/ 58 w 116"/>
                <a:gd name="T7" fmla="*/ 55 h 124"/>
                <a:gd name="T8" fmla="*/ 65 w 116"/>
                <a:gd name="T9" fmla="*/ 55 h 124"/>
                <a:gd name="T10" fmla="*/ 69 w 116"/>
                <a:gd name="T11" fmla="*/ 49 h 124"/>
                <a:gd name="T12" fmla="*/ 72 w 116"/>
                <a:gd name="T13" fmla="*/ 42 h 124"/>
                <a:gd name="T14" fmla="*/ 75 w 116"/>
                <a:gd name="T15" fmla="*/ 29 h 124"/>
                <a:gd name="T16" fmla="*/ 79 w 116"/>
                <a:gd name="T17" fmla="*/ 29 h 124"/>
                <a:gd name="T18" fmla="*/ 79 w 116"/>
                <a:gd name="T19" fmla="*/ 91 h 124"/>
                <a:gd name="T20" fmla="*/ 75 w 116"/>
                <a:gd name="T21" fmla="*/ 91 h 124"/>
                <a:gd name="T22" fmla="*/ 72 w 116"/>
                <a:gd name="T23" fmla="*/ 81 h 124"/>
                <a:gd name="T24" fmla="*/ 69 w 116"/>
                <a:gd name="T25" fmla="*/ 75 h 124"/>
                <a:gd name="T26" fmla="*/ 65 w 116"/>
                <a:gd name="T27" fmla="*/ 68 h 124"/>
                <a:gd name="T28" fmla="*/ 62 w 116"/>
                <a:gd name="T29" fmla="*/ 65 h 124"/>
                <a:gd name="T30" fmla="*/ 55 w 116"/>
                <a:gd name="T31" fmla="*/ 65 h 124"/>
                <a:gd name="T32" fmla="*/ 48 w 116"/>
                <a:gd name="T33" fmla="*/ 62 h 124"/>
                <a:gd name="T34" fmla="*/ 48 w 116"/>
                <a:gd name="T35" fmla="*/ 101 h 124"/>
                <a:gd name="T36" fmla="*/ 48 w 116"/>
                <a:gd name="T37" fmla="*/ 107 h 124"/>
                <a:gd name="T38" fmla="*/ 48 w 116"/>
                <a:gd name="T39" fmla="*/ 114 h 124"/>
                <a:gd name="T40" fmla="*/ 52 w 116"/>
                <a:gd name="T41" fmla="*/ 114 h 124"/>
                <a:gd name="T42" fmla="*/ 52 w 116"/>
                <a:gd name="T43" fmla="*/ 117 h 124"/>
                <a:gd name="T44" fmla="*/ 55 w 116"/>
                <a:gd name="T45" fmla="*/ 117 h 124"/>
                <a:gd name="T46" fmla="*/ 62 w 116"/>
                <a:gd name="T47" fmla="*/ 117 h 124"/>
                <a:gd name="T48" fmla="*/ 69 w 116"/>
                <a:gd name="T49" fmla="*/ 117 h 124"/>
                <a:gd name="T50" fmla="*/ 79 w 116"/>
                <a:gd name="T51" fmla="*/ 117 h 124"/>
                <a:gd name="T52" fmla="*/ 89 w 116"/>
                <a:gd name="T53" fmla="*/ 114 h 124"/>
                <a:gd name="T54" fmla="*/ 99 w 116"/>
                <a:gd name="T55" fmla="*/ 111 h 124"/>
                <a:gd name="T56" fmla="*/ 106 w 116"/>
                <a:gd name="T57" fmla="*/ 104 h 124"/>
                <a:gd name="T58" fmla="*/ 109 w 116"/>
                <a:gd name="T59" fmla="*/ 94 h 124"/>
                <a:gd name="T60" fmla="*/ 113 w 116"/>
                <a:gd name="T61" fmla="*/ 85 h 124"/>
                <a:gd name="T62" fmla="*/ 116 w 116"/>
                <a:gd name="T63" fmla="*/ 85 h 124"/>
                <a:gd name="T64" fmla="*/ 113 w 116"/>
                <a:gd name="T65" fmla="*/ 124 h 124"/>
                <a:gd name="T66" fmla="*/ 0 w 116"/>
                <a:gd name="T67" fmla="*/ 124 h 124"/>
                <a:gd name="T68" fmla="*/ 0 w 116"/>
                <a:gd name="T69" fmla="*/ 120 h 124"/>
                <a:gd name="T70" fmla="*/ 4 w 116"/>
                <a:gd name="T71" fmla="*/ 120 h 124"/>
                <a:gd name="T72" fmla="*/ 7 w 116"/>
                <a:gd name="T73" fmla="*/ 120 h 124"/>
                <a:gd name="T74" fmla="*/ 14 w 116"/>
                <a:gd name="T75" fmla="*/ 117 h 124"/>
                <a:gd name="T76" fmla="*/ 14 w 116"/>
                <a:gd name="T77" fmla="*/ 117 h 124"/>
                <a:gd name="T78" fmla="*/ 18 w 116"/>
                <a:gd name="T79" fmla="*/ 114 h 124"/>
                <a:gd name="T80" fmla="*/ 18 w 116"/>
                <a:gd name="T81" fmla="*/ 111 h 124"/>
                <a:gd name="T82" fmla="*/ 18 w 116"/>
                <a:gd name="T83" fmla="*/ 101 h 124"/>
                <a:gd name="T84" fmla="*/ 18 w 116"/>
                <a:gd name="T85" fmla="*/ 19 h 124"/>
                <a:gd name="T86" fmla="*/ 18 w 116"/>
                <a:gd name="T87" fmla="*/ 13 h 124"/>
                <a:gd name="T88" fmla="*/ 18 w 116"/>
                <a:gd name="T89" fmla="*/ 10 h 124"/>
                <a:gd name="T90" fmla="*/ 14 w 116"/>
                <a:gd name="T91" fmla="*/ 6 h 124"/>
                <a:gd name="T92" fmla="*/ 14 w 116"/>
                <a:gd name="T93" fmla="*/ 6 h 124"/>
                <a:gd name="T94" fmla="*/ 11 w 116"/>
                <a:gd name="T95" fmla="*/ 3 h 124"/>
                <a:gd name="T96" fmla="*/ 4 w 116"/>
                <a:gd name="T97" fmla="*/ 3 h 124"/>
                <a:gd name="T98" fmla="*/ 0 w 116"/>
                <a:gd name="T99" fmla="*/ 3 h 124"/>
                <a:gd name="T100" fmla="*/ 0 w 116"/>
                <a:gd name="T101" fmla="*/ 0 h 124"/>
                <a:gd name="T102" fmla="*/ 106 w 116"/>
                <a:gd name="T103" fmla="*/ 0 h 124"/>
                <a:gd name="T104" fmla="*/ 106 w 116"/>
                <a:gd name="T105" fmla="*/ 36 h 124"/>
                <a:gd name="T106" fmla="*/ 103 w 116"/>
                <a:gd name="T107" fmla="*/ 36 h 124"/>
                <a:gd name="T108" fmla="*/ 99 w 116"/>
                <a:gd name="T109" fmla="*/ 23 h 124"/>
                <a:gd name="T110" fmla="*/ 96 w 116"/>
                <a:gd name="T111" fmla="*/ 16 h 124"/>
                <a:gd name="T112" fmla="*/ 89 w 116"/>
                <a:gd name="T113" fmla="*/ 13 h 124"/>
                <a:gd name="T114" fmla="*/ 82 w 116"/>
                <a:gd name="T115" fmla="*/ 6 h 124"/>
                <a:gd name="T116" fmla="*/ 75 w 116"/>
                <a:gd name="T117" fmla="*/ 6 h 124"/>
                <a:gd name="T118" fmla="*/ 62 w 116"/>
                <a:gd name="T119" fmla="*/ 6 h 124"/>
                <a:gd name="T120" fmla="*/ 48 w 116"/>
                <a:gd name="T121" fmla="*/ 6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"/>
                <a:gd name="T184" fmla="*/ 0 h 124"/>
                <a:gd name="T185" fmla="*/ 116 w 116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" h="124">
                  <a:moveTo>
                    <a:pt x="48" y="6"/>
                  </a:moveTo>
                  <a:lnTo>
                    <a:pt x="48" y="58"/>
                  </a:lnTo>
                  <a:lnTo>
                    <a:pt x="52" y="58"/>
                  </a:lnTo>
                  <a:lnTo>
                    <a:pt x="58" y="55"/>
                  </a:lnTo>
                  <a:lnTo>
                    <a:pt x="65" y="55"/>
                  </a:lnTo>
                  <a:lnTo>
                    <a:pt x="69" y="49"/>
                  </a:lnTo>
                  <a:lnTo>
                    <a:pt x="72" y="42"/>
                  </a:lnTo>
                  <a:lnTo>
                    <a:pt x="75" y="29"/>
                  </a:lnTo>
                  <a:lnTo>
                    <a:pt x="79" y="29"/>
                  </a:lnTo>
                  <a:lnTo>
                    <a:pt x="79" y="91"/>
                  </a:lnTo>
                  <a:lnTo>
                    <a:pt x="75" y="91"/>
                  </a:lnTo>
                  <a:lnTo>
                    <a:pt x="72" y="81"/>
                  </a:lnTo>
                  <a:lnTo>
                    <a:pt x="69" y="75"/>
                  </a:lnTo>
                  <a:lnTo>
                    <a:pt x="65" y="68"/>
                  </a:lnTo>
                  <a:lnTo>
                    <a:pt x="62" y="65"/>
                  </a:lnTo>
                  <a:lnTo>
                    <a:pt x="55" y="65"/>
                  </a:lnTo>
                  <a:lnTo>
                    <a:pt x="48" y="62"/>
                  </a:lnTo>
                  <a:lnTo>
                    <a:pt x="48" y="101"/>
                  </a:lnTo>
                  <a:lnTo>
                    <a:pt x="48" y="107"/>
                  </a:lnTo>
                  <a:lnTo>
                    <a:pt x="48" y="114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62" y="117"/>
                  </a:lnTo>
                  <a:lnTo>
                    <a:pt x="69" y="117"/>
                  </a:lnTo>
                  <a:lnTo>
                    <a:pt x="79" y="117"/>
                  </a:lnTo>
                  <a:lnTo>
                    <a:pt x="89" y="114"/>
                  </a:lnTo>
                  <a:lnTo>
                    <a:pt x="99" y="111"/>
                  </a:lnTo>
                  <a:lnTo>
                    <a:pt x="106" y="104"/>
                  </a:lnTo>
                  <a:lnTo>
                    <a:pt x="109" y="94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3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8" y="114"/>
                  </a:lnTo>
                  <a:lnTo>
                    <a:pt x="18" y="111"/>
                  </a:lnTo>
                  <a:lnTo>
                    <a:pt x="18" y="101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36"/>
                  </a:lnTo>
                  <a:lnTo>
                    <a:pt x="103" y="36"/>
                  </a:lnTo>
                  <a:lnTo>
                    <a:pt x="99" y="23"/>
                  </a:lnTo>
                  <a:lnTo>
                    <a:pt x="96" y="16"/>
                  </a:lnTo>
                  <a:lnTo>
                    <a:pt x="89" y="13"/>
                  </a:lnTo>
                  <a:lnTo>
                    <a:pt x="82" y="6"/>
                  </a:lnTo>
                  <a:lnTo>
                    <a:pt x="75" y="6"/>
                  </a:lnTo>
                  <a:lnTo>
                    <a:pt x="62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8" name="Freeform 43"/>
            <p:cNvSpPr>
              <a:spLocks/>
            </p:cNvSpPr>
            <p:nvPr/>
          </p:nvSpPr>
          <p:spPr bwMode="auto">
            <a:xfrm>
              <a:off x="3422" y="893"/>
              <a:ext cx="136" cy="127"/>
            </a:xfrm>
            <a:custGeom>
              <a:avLst/>
              <a:gdLst>
                <a:gd name="T0" fmla="*/ 136 w 136"/>
                <a:gd name="T1" fmla="*/ 0 h 127"/>
                <a:gd name="T2" fmla="*/ 136 w 136"/>
                <a:gd name="T3" fmla="*/ 3 h 127"/>
                <a:gd name="T4" fmla="*/ 129 w 136"/>
                <a:gd name="T5" fmla="*/ 6 h 127"/>
                <a:gd name="T6" fmla="*/ 126 w 136"/>
                <a:gd name="T7" fmla="*/ 10 h 127"/>
                <a:gd name="T8" fmla="*/ 122 w 136"/>
                <a:gd name="T9" fmla="*/ 13 h 127"/>
                <a:gd name="T10" fmla="*/ 119 w 136"/>
                <a:gd name="T11" fmla="*/ 23 h 127"/>
                <a:gd name="T12" fmla="*/ 112 w 136"/>
                <a:gd name="T13" fmla="*/ 32 h 127"/>
                <a:gd name="T14" fmla="*/ 68 w 136"/>
                <a:gd name="T15" fmla="*/ 127 h 127"/>
                <a:gd name="T16" fmla="*/ 65 w 136"/>
                <a:gd name="T17" fmla="*/ 127 h 127"/>
                <a:gd name="T18" fmla="*/ 20 w 136"/>
                <a:gd name="T19" fmla="*/ 26 h 127"/>
                <a:gd name="T20" fmla="*/ 17 w 136"/>
                <a:gd name="T21" fmla="*/ 16 h 127"/>
                <a:gd name="T22" fmla="*/ 13 w 136"/>
                <a:gd name="T23" fmla="*/ 10 h 127"/>
                <a:gd name="T24" fmla="*/ 10 w 136"/>
                <a:gd name="T25" fmla="*/ 6 h 127"/>
                <a:gd name="T26" fmla="*/ 7 w 136"/>
                <a:gd name="T27" fmla="*/ 3 h 127"/>
                <a:gd name="T28" fmla="*/ 0 w 136"/>
                <a:gd name="T29" fmla="*/ 3 h 127"/>
                <a:gd name="T30" fmla="*/ 0 w 136"/>
                <a:gd name="T31" fmla="*/ 0 h 127"/>
                <a:gd name="T32" fmla="*/ 61 w 136"/>
                <a:gd name="T33" fmla="*/ 0 h 127"/>
                <a:gd name="T34" fmla="*/ 61 w 136"/>
                <a:gd name="T35" fmla="*/ 3 h 127"/>
                <a:gd name="T36" fmla="*/ 58 w 136"/>
                <a:gd name="T37" fmla="*/ 3 h 127"/>
                <a:gd name="T38" fmla="*/ 51 w 136"/>
                <a:gd name="T39" fmla="*/ 3 h 127"/>
                <a:gd name="T40" fmla="*/ 48 w 136"/>
                <a:gd name="T41" fmla="*/ 3 h 127"/>
                <a:gd name="T42" fmla="*/ 44 w 136"/>
                <a:gd name="T43" fmla="*/ 6 h 127"/>
                <a:gd name="T44" fmla="*/ 44 w 136"/>
                <a:gd name="T45" fmla="*/ 10 h 127"/>
                <a:gd name="T46" fmla="*/ 44 w 136"/>
                <a:gd name="T47" fmla="*/ 10 h 127"/>
                <a:gd name="T48" fmla="*/ 44 w 136"/>
                <a:gd name="T49" fmla="*/ 13 h 127"/>
                <a:gd name="T50" fmla="*/ 48 w 136"/>
                <a:gd name="T51" fmla="*/ 16 h 127"/>
                <a:gd name="T52" fmla="*/ 51 w 136"/>
                <a:gd name="T53" fmla="*/ 26 h 127"/>
                <a:gd name="T54" fmla="*/ 78 w 136"/>
                <a:gd name="T55" fmla="*/ 85 h 127"/>
                <a:gd name="T56" fmla="*/ 102 w 136"/>
                <a:gd name="T57" fmla="*/ 32 h 127"/>
                <a:gd name="T58" fmla="*/ 109 w 136"/>
                <a:gd name="T59" fmla="*/ 23 h 127"/>
                <a:gd name="T60" fmla="*/ 109 w 136"/>
                <a:gd name="T61" fmla="*/ 16 h 127"/>
                <a:gd name="T62" fmla="*/ 112 w 136"/>
                <a:gd name="T63" fmla="*/ 13 h 127"/>
                <a:gd name="T64" fmla="*/ 112 w 136"/>
                <a:gd name="T65" fmla="*/ 13 h 127"/>
                <a:gd name="T66" fmla="*/ 112 w 136"/>
                <a:gd name="T67" fmla="*/ 10 h 127"/>
                <a:gd name="T68" fmla="*/ 109 w 136"/>
                <a:gd name="T69" fmla="*/ 6 h 127"/>
                <a:gd name="T70" fmla="*/ 109 w 136"/>
                <a:gd name="T71" fmla="*/ 6 h 127"/>
                <a:gd name="T72" fmla="*/ 105 w 136"/>
                <a:gd name="T73" fmla="*/ 3 h 127"/>
                <a:gd name="T74" fmla="*/ 99 w 136"/>
                <a:gd name="T75" fmla="*/ 3 h 127"/>
                <a:gd name="T76" fmla="*/ 95 w 136"/>
                <a:gd name="T77" fmla="*/ 3 h 127"/>
                <a:gd name="T78" fmla="*/ 95 w 136"/>
                <a:gd name="T79" fmla="*/ 0 h 127"/>
                <a:gd name="T80" fmla="*/ 136 w 136"/>
                <a:gd name="T81" fmla="*/ 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"/>
                <a:gd name="T124" fmla="*/ 0 h 127"/>
                <a:gd name="T125" fmla="*/ 136 w 136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" h="127">
                  <a:moveTo>
                    <a:pt x="136" y="0"/>
                  </a:moveTo>
                  <a:lnTo>
                    <a:pt x="136" y="3"/>
                  </a:lnTo>
                  <a:lnTo>
                    <a:pt x="129" y="6"/>
                  </a:lnTo>
                  <a:lnTo>
                    <a:pt x="126" y="10"/>
                  </a:lnTo>
                  <a:lnTo>
                    <a:pt x="122" y="13"/>
                  </a:lnTo>
                  <a:lnTo>
                    <a:pt x="119" y="23"/>
                  </a:lnTo>
                  <a:lnTo>
                    <a:pt x="112" y="32"/>
                  </a:lnTo>
                  <a:lnTo>
                    <a:pt x="68" y="127"/>
                  </a:lnTo>
                  <a:lnTo>
                    <a:pt x="65" y="127"/>
                  </a:lnTo>
                  <a:lnTo>
                    <a:pt x="20" y="26"/>
                  </a:lnTo>
                  <a:lnTo>
                    <a:pt x="17" y="16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8" y="16"/>
                  </a:lnTo>
                  <a:lnTo>
                    <a:pt x="51" y="26"/>
                  </a:lnTo>
                  <a:lnTo>
                    <a:pt x="78" y="85"/>
                  </a:lnTo>
                  <a:lnTo>
                    <a:pt x="102" y="32"/>
                  </a:lnTo>
                  <a:lnTo>
                    <a:pt x="109" y="23"/>
                  </a:lnTo>
                  <a:lnTo>
                    <a:pt x="109" y="16"/>
                  </a:lnTo>
                  <a:lnTo>
                    <a:pt x="112" y="13"/>
                  </a:lnTo>
                  <a:lnTo>
                    <a:pt x="112" y="10"/>
                  </a:lnTo>
                  <a:lnTo>
                    <a:pt x="109" y="6"/>
                  </a:lnTo>
                  <a:lnTo>
                    <a:pt x="105" y="3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09" name="Freeform 44"/>
            <p:cNvSpPr>
              <a:spLocks/>
            </p:cNvSpPr>
            <p:nvPr/>
          </p:nvSpPr>
          <p:spPr bwMode="auto">
            <a:xfrm>
              <a:off x="3565" y="893"/>
              <a:ext cx="119" cy="124"/>
            </a:xfrm>
            <a:custGeom>
              <a:avLst/>
              <a:gdLst>
                <a:gd name="T0" fmla="*/ 48 w 119"/>
                <a:gd name="T1" fmla="*/ 6 h 124"/>
                <a:gd name="T2" fmla="*/ 48 w 119"/>
                <a:gd name="T3" fmla="*/ 58 h 124"/>
                <a:gd name="T4" fmla="*/ 51 w 119"/>
                <a:gd name="T5" fmla="*/ 58 h 124"/>
                <a:gd name="T6" fmla="*/ 58 w 119"/>
                <a:gd name="T7" fmla="*/ 55 h 124"/>
                <a:gd name="T8" fmla="*/ 65 w 119"/>
                <a:gd name="T9" fmla="*/ 55 h 124"/>
                <a:gd name="T10" fmla="*/ 68 w 119"/>
                <a:gd name="T11" fmla="*/ 49 h 124"/>
                <a:gd name="T12" fmla="*/ 71 w 119"/>
                <a:gd name="T13" fmla="*/ 42 h 124"/>
                <a:gd name="T14" fmla="*/ 75 w 119"/>
                <a:gd name="T15" fmla="*/ 29 h 124"/>
                <a:gd name="T16" fmla="*/ 78 w 119"/>
                <a:gd name="T17" fmla="*/ 29 h 124"/>
                <a:gd name="T18" fmla="*/ 78 w 119"/>
                <a:gd name="T19" fmla="*/ 91 h 124"/>
                <a:gd name="T20" fmla="*/ 75 w 119"/>
                <a:gd name="T21" fmla="*/ 91 h 124"/>
                <a:gd name="T22" fmla="*/ 75 w 119"/>
                <a:gd name="T23" fmla="*/ 81 h 124"/>
                <a:gd name="T24" fmla="*/ 71 w 119"/>
                <a:gd name="T25" fmla="*/ 75 h 124"/>
                <a:gd name="T26" fmla="*/ 68 w 119"/>
                <a:gd name="T27" fmla="*/ 68 h 124"/>
                <a:gd name="T28" fmla="*/ 61 w 119"/>
                <a:gd name="T29" fmla="*/ 65 h 124"/>
                <a:gd name="T30" fmla="*/ 58 w 119"/>
                <a:gd name="T31" fmla="*/ 65 h 124"/>
                <a:gd name="T32" fmla="*/ 48 w 119"/>
                <a:gd name="T33" fmla="*/ 62 h 124"/>
                <a:gd name="T34" fmla="*/ 48 w 119"/>
                <a:gd name="T35" fmla="*/ 101 h 124"/>
                <a:gd name="T36" fmla="*/ 48 w 119"/>
                <a:gd name="T37" fmla="*/ 107 h 124"/>
                <a:gd name="T38" fmla="*/ 51 w 119"/>
                <a:gd name="T39" fmla="*/ 114 h 124"/>
                <a:gd name="T40" fmla="*/ 51 w 119"/>
                <a:gd name="T41" fmla="*/ 114 h 124"/>
                <a:gd name="T42" fmla="*/ 54 w 119"/>
                <a:gd name="T43" fmla="*/ 117 h 124"/>
                <a:gd name="T44" fmla="*/ 58 w 119"/>
                <a:gd name="T45" fmla="*/ 117 h 124"/>
                <a:gd name="T46" fmla="*/ 61 w 119"/>
                <a:gd name="T47" fmla="*/ 117 h 124"/>
                <a:gd name="T48" fmla="*/ 68 w 119"/>
                <a:gd name="T49" fmla="*/ 117 h 124"/>
                <a:gd name="T50" fmla="*/ 82 w 119"/>
                <a:gd name="T51" fmla="*/ 117 h 124"/>
                <a:gd name="T52" fmla="*/ 92 w 119"/>
                <a:gd name="T53" fmla="*/ 114 h 124"/>
                <a:gd name="T54" fmla="*/ 99 w 119"/>
                <a:gd name="T55" fmla="*/ 111 h 124"/>
                <a:gd name="T56" fmla="*/ 105 w 119"/>
                <a:gd name="T57" fmla="*/ 104 h 124"/>
                <a:gd name="T58" fmla="*/ 112 w 119"/>
                <a:gd name="T59" fmla="*/ 94 h 124"/>
                <a:gd name="T60" fmla="*/ 116 w 119"/>
                <a:gd name="T61" fmla="*/ 85 h 124"/>
                <a:gd name="T62" fmla="*/ 119 w 119"/>
                <a:gd name="T63" fmla="*/ 85 h 124"/>
                <a:gd name="T64" fmla="*/ 112 w 119"/>
                <a:gd name="T65" fmla="*/ 124 h 124"/>
                <a:gd name="T66" fmla="*/ 0 w 119"/>
                <a:gd name="T67" fmla="*/ 124 h 124"/>
                <a:gd name="T68" fmla="*/ 0 w 119"/>
                <a:gd name="T69" fmla="*/ 120 h 124"/>
                <a:gd name="T70" fmla="*/ 3 w 119"/>
                <a:gd name="T71" fmla="*/ 120 h 124"/>
                <a:gd name="T72" fmla="*/ 10 w 119"/>
                <a:gd name="T73" fmla="*/ 120 h 124"/>
                <a:gd name="T74" fmla="*/ 13 w 119"/>
                <a:gd name="T75" fmla="*/ 117 h 124"/>
                <a:gd name="T76" fmla="*/ 17 w 119"/>
                <a:gd name="T77" fmla="*/ 117 h 124"/>
                <a:gd name="T78" fmla="*/ 17 w 119"/>
                <a:gd name="T79" fmla="*/ 114 h 124"/>
                <a:gd name="T80" fmla="*/ 17 w 119"/>
                <a:gd name="T81" fmla="*/ 111 h 124"/>
                <a:gd name="T82" fmla="*/ 17 w 119"/>
                <a:gd name="T83" fmla="*/ 101 h 124"/>
                <a:gd name="T84" fmla="*/ 17 w 119"/>
                <a:gd name="T85" fmla="*/ 19 h 124"/>
                <a:gd name="T86" fmla="*/ 17 w 119"/>
                <a:gd name="T87" fmla="*/ 13 h 124"/>
                <a:gd name="T88" fmla="*/ 17 w 119"/>
                <a:gd name="T89" fmla="*/ 10 h 124"/>
                <a:gd name="T90" fmla="*/ 17 w 119"/>
                <a:gd name="T91" fmla="*/ 6 h 124"/>
                <a:gd name="T92" fmla="*/ 13 w 119"/>
                <a:gd name="T93" fmla="*/ 6 h 124"/>
                <a:gd name="T94" fmla="*/ 10 w 119"/>
                <a:gd name="T95" fmla="*/ 3 h 124"/>
                <a:gd name="T96" fmla="*/ 3 w 119"/>
                <a:gd name="T97" fmla="*/ 3 h 124"/>
                <a:gd name="T98" fmla="*/ 0 w 119"/>
                <a:gd name="T99" fmla="*/ 3 h 124"/>
                <a:gd name="T100" fmla="*/ 0 w 119"/>
                <a:gd name="T101" fmla="*/ 0 h 124"/>
                <a:gd name="T102" fmla="*/ 109 w 119"/>
                <a:gd name="T103" fmla="*/ 0 h 124"/>
                <a:gd name="T104" fmla="*/ 109 w 119"/>
                <a:gd name="T105" fmla="*/ 36 h 124"/>
                <a:gd name="T106" fmla="*/ 105 w 119"/>
                <a:gd name="T107" fmla="*/ 36 h 124"/>
                <a:gd name="T108" fmla="*/ 102 w 119"/>
                <a:gd name="T109" fmla="*/ 23 h 124"/>
                <a:gd name="T110" fmla="*/ 95 w 119"/>
                <a:gd name="T111" fmla="*/ 16 h 124"/>
                <a:gd name="T112" fmla="*/ 92 w 119"/>
                <a:gd name="T113" fmla="*/ 13 h 124"/>
                <a:gd name="T114" fmla="*/ 82 w 119"/>
                <a:gd name="T115" fmla="*/ 6 h 124"/>
                <a:gd name="T116" fmla="*/ 75 w 119"/>
                <a:gd name="T117" fmla="*/ 6 h 124"/>
                <a:gd name="T118" fmla="*/ 65 w 119"/>
                <a:gd name="T119" fmla="*/ 6 h 124"/>
                <a:gd name="T120" fmla="*/ 48 w 119"/>
                <a:gd name="T121" fmla="*/ 6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9"/>
                <a:gd name="T184" fmla="*/ 0 h 124"/>
                <a:gd name="T185" fmla="*/ 119 w 119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9" h="124">
                  <a:moveTo>
                    <a:pt x="48" y="6"/>
                  </a:moveTo>
                  <a:lnTo>
                    <a:pt x="48" y="58"/>
                  </a:lnTo>
                  <a:lnTo>
                    <a:pt x="51" y="58"/>
                  </a:lnTo>
                  <a:lnTo>
                    <a:pt x="58" y="55"/>
                  </a:lnTo>
                  <a:lnTo>
                    <a:pt x="65" y="55"/>
                  </a:lnTo>
                  <a:lnTo>
                    <a:pt x="68" y="49"/>
                  </a:lnTo>
                  <a:lnTo>
                    <a:pt x="71" y="42"/>
                  </a:lnTo>
                  <a:lnTo>
                    <a:pt x="75" y="29"/>
                  </a:lnTo>
                  <a:lnTo>
                    <a:pt x="78" y="29"/>
                  </a:lnTo>
                  <a:lnTo>
                    <a:pt x="78" y="91"/>
                  </a:lnTo>
                  <a:lnTo>
                    <a:pt x="75" y="91"/>
                  </a:lnTo>
                  <a:lnTo>
                    <a:pt x="75" y="81"/>
                  </a:lnTo>
                  <a:lnTo>
                    <a:pt x="71" y="75"/>
                  </a:lnTo>
                  <a:lnTo>
                    <a:pt x="68" y="68"/>
                  </a:lnTo>
                  <a:lnTo>
                    <a:pt x="61" y="65"/>
                  </a:lnTo>
                  <a:lnTo>
                    <a:pt x="58" y="65"/>
                  </a:lnTo>
                  <a:lnTo>
                    <a:pt x="48" y="62"/>
                  </a:lnTo>
                  <a:lnTo>
                    <a:pt x="48" y="101"/>
                  </a:lnTo>
                  <a:lnTo>
                    <a:pt x="48" y="107"/>
                  </a:lnTo>
                  <a:lnTo>
                    <a:pt x="51" y="114"/>
                  </a:lnTo>
                  <a:lnTo>
                    <a:pt x="54" y="117"/>
                  </a:lnTo>
                  <a:lnTo>
                    <a:pt x="58" y="117"/>
                  </a:lnTo>
                  <a:lnTo>
                    <a:pt x="61" y="117"/>
                  </a:lnTo>
                  <a:lnTo>
                    <a:pt x="68" y="117"/>
                  </a:lnTo>
                  <a:lnTo>
                    <a:pt x="82" y="117"/>
                  </a:lnTo>
                  <a:lnTo>
                    <a:pt x="92" y="114"/>
                  </a:lnTo>
                  <a:lnTo>
                    <a:pt x="99" y="111"/>
                  </a:lnTo>
                  <a:lnTo>
                    <a:pt x="105" y="104"/>
                  </a:lnTo>
                  <a:lnTo>
                    <a:pt x="112" y="94"/>
                  </a:lnTo>
                  <a:lnTo>
                    <a:pt x="116" y="85"/>
                  </a:lnTo>
                  <a:lnTo>
                    <a:pt x="119" y="85"/>
                  </a:lnTo>
                  <a:lnTo>
                    <a:pt x="112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3" y="120"/>
                  </a:lnTo>
                  <a:lnTo>
                    <a:pt x="10" y="120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17" y="111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36"/>
                  </a:lnTo>
                  <a:lnTo>
                    <a:pt x="105" y="36"/>
                  </a:lnTo>
                  <a:lnTo>
                    <a:pt x="102" y="23"/>
                  </a:lnTo>
                  <a:lnTo>
                    <a:pt x="95" y="16"/>
                  </a:lnTo>
                  <a:lnTo>
                    <a:pt x="92" y="13"/>
                  </a:lnTo>
                  <a:lnTo>
                    <a:pt x="82" y="6"/>
                  </a:lnTo>
                  <a:lnTo>
                    <a:pt x="75" y="6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0" name="Freeform 45"/>
            <p:cNvSpPr>
              <a:spLocks noEditPoints="1"/>
            </p:cNvSpPr>
            <p:nvPr/>
          </p:nvSpPr>
          <p:spPr bwMode="auto">
            <a:xfrm>
              <a:off x="3694" y="893"/>
              <a:ext cx="140" cy="124"/>
            </a:xfrm>
            <a:custGeom>
              <a:avLst/>
              <a:gdLst>
                <a:gd name="T0" fmla="*/ 48 w 140"/>
                <a:gd name="T1" fmla="*/ 68 h 124"/>
                <a:gd name="T2" fmla="*/ 48 w 140"/>
                <a:gd name="T3" fmla="*/ 101 h 124"/>
                <a:gd name="T4" fmla="*/ 48 w 140"/>
                <a:gd name="T5" fmla="*/ 111 h 124"/>
                <a:gd name="T6" fmla="*/ 51 w 140"/>
                <a:gd name="T7" fmla="*/ 114 h 124"/>
                <a:gd name="T8" fmla="*/ 51 w 140"/>
                <a:gd name="T9" fmla="*/ 117 h 124"/>
                <a:gd name="T10" fmla="*/ 55 w 140"/>
                <a:gd name="T11" fmla="*/ 117 h 124"/>
                <a:gd name="T12" fmla="*/ 58 w 140"/>
                <a:gd name="T13" fmla="*/ 120 h 124"/>
                <a:gd name="T14" fmla="*/ 68 w 140"/>
                <a:gd name="T15" fmla="*/ 120 h 124"/>
                <a:gd name="T16" fmla="*/ 68 w 140"/>
                <a:gd name="T17" fmla="*/ 124 h 124"/>
                <a:gd name="T18" fmla="*/ 0 w 140"/>
                <a:gd name="T19" fmla="*/ 124 h 124"/>
                <a:gd name="T20" fmla="*/ 0 w 140"/>
                <a:gd name="T21" fmla="*/ 120 h 124"/>
                <a:gd name="T22" fmla="*/ 10 w 140"/>
                <a:gd name="T23" fmla="*/ 120 h 124"/>
                <a:gd name="T24" fmla="*/ 14 w 140"/>
                <a:gd name="T25" fmla="*/ 117 h 124"/>
                <a:gd name="T26" fmla="*/ 17 w 140"/>
                <a:gd name="T27" fmla="*/ 117 h 124"/>
                <a:gd name="T28" fmla="*/ 17 w 140"/>
                <a:gd name="T29" fmla="*/ 114 h 124"/>
                <a:gd name="T30" fmla="*/ 21 w 140"/>
                <a:gd name="T31" fmla="*/ 111 h 124"/>
                <a:gd name="T32" fmla="*/ 21 w 140"/>
                <a:gd name="T33" fmla="*/ 101 h 124"/>
                <a:gd name="T34" fmla="*/ 21 w 140"/>
                <a:gd name="T35" fmla="*/ 19 h 124"/>
                <a:gd name="T36" fmla="*/ 21 w 140"/>
                <a:gd name="T37" fmla="*/ 13 h 124"/>
                <a:gd name="T38" fmla="*/ 17 w 140"/>
                <a:gd name="T39" fmla="*/ 6 h 124"/>
                <a:gd name="T40" fmla="*/ 17 w 140"/>
                <a:gd name="T41" fmla="*/ 6 h 124"/>
                <a:gd name="T42" fmla="*/ 14 w 140"/>
                <a:gd name="T43" fmla="*/ 3 h 124"/>
                <a:gd name="T44" fmla="*/ 10 w 140"/>
                <a:gd name="T45" fmla="*/ 3 h 124"/>
                <a:gd name="T46" fmla="*/ 0 w 140"/>
                <a:gd name="T47" fmla="*/ 3 h 124"/>
                <a:gd name="T48" fmla="*/ 0 w 140"/>
                <a:gd name="T49" fmla="*/ 0 h 124"/>
                <a:gd name="T50" fmla="*/ 62 w 140"/>
                <a:gd name="T51" fmla="*/ 0 h 124"/>
                <a:gd name="T52" fmla="*/ 79 w 140"/>
                <a:gd name="T53" fmla="*/ 0 h 124"/>
                <a:gd name="T54" fmla="*/ 89 w 140"/>
                <a:gd name="T55" fmla="*/ 0 h 124"/>
                <a:gd name="T56" fmla="*/ 96 w 140"/>
                <a:gd name="T57" fmla="*/ 3 h 124"/>
                <a:gd name="T58" fmla="*/ 106 w 140"/>
                <a:gd name="T59" fmla="*/ 6 h 124"/>
                <a:gd name="T60" fmla="*/ 116 w 140"/>
                <a:gd name="T61" fmla="*/ 13 h 124"/>
                <a:gd name="T62" fmla="*/ 119 w 140"/>
                <a:gd name="T63" fmla="*/ 23 h 124"/>
                <a:gd name="T64" fmla="*/ 123 w 140"/>
                <a:gd name="T65" fmla="*/ 32 h 124"/>
                <a:gd name="T66" fmla="*/ 119 w 140"/>
                <a:gd name="T67" fmla="*/ 42 h 124"/>
                <a:gd name="T68" fmla="*/ 116 w 140"/>
                <a:gd name="T69" fmla="*/ 52 h 124"/>
                <a:gd name="T70" fmla="*/ 113 w 140"/>
                <a:gd name="T71" fmla="*/ 58 h 124"/>
                <a:gd name="T72" fmla="*/ 102 w 140"/>
                <a:gd name="T73" fmla="*/ 62 h 124"/>
                <a:gd name="T74" fmla="*/ 92 w 140"/>
                <a:gd name="T75" fmla="*/ 65 h 124"/>
                <a:gd name="T76" fmla="*/ 123 w 140"/>
                <a:gd name="T77" fmla="*/ 107 h 124"/>
                <a:gd name="T78" fmla="*/ 130 w 140"/>
                <a:gd name="T79" fmla="*/ 114 h 124"/>
                <a:gd name="T80" fmla="*/ 133 w 140"/>
                <a:gd name="T81" fmla="*/ 117 h 124"/>
                <a:gd name="T82" fmla="*/ 136 w 140"/>
                <a:gd name="T83" fmla="*/ 120 h 124"/>
                <a:gd name="T84" fmla="*/ 140 w 140"/>
                <a:gd name="T85" fmla="*/ 120 h 124"/>
                <a:gd name="T86" fmla="*/ 140 w 140"/>
                <a:gd name="T87" fmla="*/ 124 h 124"/>
                <a:gd name="T88" fmla="*/ 102 w 140"/>
                <a:gd name="T89" fmla="*/ 124 h 124"/>
                <a:gd name="T90" fmla="*/ 58 w 140"/>
                <a:gd name="T91" fmla="*/ 68 h 124"/>
                <a:gd name="T92" fmla="*/ 48 w 140"/>
                <a:gd name="T93" fmla="*/ 68 h 124"/>
                <a:gd name="T94" fmla="*/ 48 w 140"/>
                <a:gd name="T95" fmla="*/ 3 h 124"/>
                <a:gd name="T96" fmla="*/ 48 w 140"/>
                <a:gd name="T97" fmla="*/ 62 h 124"/>
                <a:gd name="T98" fmla="*/ 55 w 140"/>
                <a:gd name="T99" fmla="*/ 62 h 124"/>
                <a:gd name="T100" fmla="*/ 68 w 140"/>
                <a:gd name="T101" fmla="*/ 62 h 124"/>
                <a:gd name="T102" fmla="*/ 75 w 140"/>
                <a:gd name="T103" fmla="*/ 58 h 124"/>
                <a:gd name="T104" fmla="*/ 82 w 140"/>
                <a:gd name="T105" fmla="*/ 55 h 124"/>
                <a:gd name="T106" fmla="*/ 89 w 140"/>
                <a:gd name="T107" fmla="*/ 49 h 124"/>
                <a:gd name="T108" fmla="*/ 89 w 140"/>
                <a:gd name="T109" fmla="*/ 42 h 124"/>
                <a:gd name="T110" fmla="*/ 92 w 140"/>
                <a:gd name="T111" fmla="*/ 32 h 124"/>
                <a:gd name="T112" fmla="*/ 92 w 140"/>
                <a:gd name="T113" fmla="*/ 26 h 124"/>
                <a:gd name="T114" fmla="*/ 89 w 140"/>
                <a:gd name="T115" fmla="*/ 16 h 124"/>
                <a:gd name="T116" fmla="*/ 85 w 140"/>
                <a:gd name="T117" fmla="*/ 13 h 124"/>
                <a:gd name="T118" fmla="*/ 79 w 140"/>
                <a:gd name="T119" fmla="*/ 6 h 124"/>
                <a:gd name="T120" fmla="*/ 68 w 140"/>
                <a:gd name="T121" fmla="*/ 6 h 124"/>
                <a:gd name="T122" fmla="*/ 58 w 140"/>
                <a:gd name="T123" fmla="*/ 3 h 124"/>
                <a:gd name="T124" fmla="*/ 48 w 140"/>
                <a:gd name="T125" fmla="*/ 3 h 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"/>
                <a:gd name="T190" fmla="*/ 0 h 124"/>
                <a:gd name="T191" fmla="*/ 140 w 140"/>
                <a:gd name="T192" fmla="*/ 124 h 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" h="124">
                  <a:moveTo>
                    <a:pt x="48" y="68"/>
                  </a:moveTo>
                  <a:lnTo>
                    <a:pt x="48" y="101"/>
                  </a:lnTo>
                  <a:lnTo>
                    <a:pt x="48" y="111"/>
                  </a:lnTo>
                  <a:lnTo>
                    <a:pt x="51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8" y="120"/>
                  </a:lnTo>
                  <a:lnTo>
                    <a:pt x="68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0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1" y="111"/>
                  </a:lnTo>
                  <a:lnTo>
                    <a:pt x="21" y="101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6" y="6"/>
                  </a:lnTo>
                  <a:lnTo>
                    <a:pt x="116" y="13"/>
                  </a:lnTo>
                  <a:lnTo>
                    <a:pt x="119" y="23"/>
                  </a:lnTo>
                  <a:lnTo>
                    <a:pt x="123" y="32"/>
                  </a:lnTo>
                  <a:lnTo>
                    <a:pt x="119" y="42"/>
                  </a:lnTo>
                  <a:lnTo>
                    <a:pt x="116" y="52"/>
                  </a:lnTo>
                  <a:lnTo>
                    <a:pt x="113" y="58"/>
                  </a:lnTo>
                  <a:lnTo>
                    <a:pt x="102" y="62"/>
                  </a:lnTo>
                  <a:lnTo>
                    <a:pt x="92" y="65"/>
                  </a:lnTo>
                  <a:lnTo>
                    <a:pt x="123" y="107"/>
                  </a:lnTo>
                  <a:lnTo>
                    <a:pt x="130" y="114"/>
                  </a:lnTo>
                  <a:lnTo>
                    <a:pt x="133" y="117"/>
                  </a:lnTo>
                  <a:lnTo>
                    <a:pt x="136" y="120"/>
                  </a:lnTo>
                  <a:lnTo>
                    <a:pt x="140" y="120"/>
                  </a:lnTo>
                  <a:lnTo>
                    <a:pt x="140" y="124"/>
                  </a:lnTo>
                  <a:lnTo>
                    <a:pt x="102" y="124"/>
                  </a:lnTo>
                  <a:lnTo>
                    <a:pt x="58" y="68"/>
                  </a:lnTo>
                  <a:lnTo>
                    <a:pt x="48" y="68"/>
                  </a:lnTo>
                  <a:close/>
                  <a:moveTo>
                    <a:pt x="48" y="3"/>
                  </a:moveTo>
                  <a:lnTo>
                    <a:pt x="48" y="62"/>
                  </a:lnTo>
                  <a:lnTo>
                    <a:pt x="55" y="62"/>
                  </a:lnTo>
                  <a:lnTo>
                    <a:pt x="68" y="62"/>
                  </a:lnTo>
                  <a:lnTo>
                    <a:pt x="75" y="58"/>
                  </a:lnTo>
                  <a:lnTo>
                    <a:pt x="82" y="55"/>
                  </a:lnTo>
                  <a:lnTo>
                    <a:pt x="89" y="49"/>
                  </a:lnTo>
                  <a:lnTo>
                    <a:pt x="89" y="42"/>
                  </a:lnTo>
                  <a:lnTo>
                    <a:pt x="92" y="32"/>
                  </a:lnTo>
                  <a:lnTo>
                    <a:pt x="92" y="26"/>
                  </a:lnTo>
                  <a:lnTo>
                    <a:pt x="89" y="16"/>
                  </a:lnTo>
                  <a:lnTo>
                    <a:pt x="85" y="13"/>
                  </a:lnTo>
                  <a:lnTo>
                    <a:pt x="79" y="6"/>
                  </a:lnTo>
                  <a:lnTo>
                    <a:pt x="68" y="6"/>
                  </a:lnTo>
                  <a:lnTo>
                    <a:pt x="58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1" name="Freeform 46"/>
            <p:cNvSpPr>
              <a:spLocks/>
            </p:cNvSpPr>
            <p:nvPr/>
          </p:nvSpPr>
          <p:spPr bwMode="auto">
            <a:xfrm>
              <a:off x="3844" y="890"/>
              <a:ext cx="89" cy="130"/>
            </a:xfrm>
            <a:custGeom>
              <a:avLst/>
              <a:gdLst>
                <a:gd name="T0" fmla="*/ 82 w 89"/>
                <a:gd name="T1" fmla="*/ 42 h 130"/>
                <a:gd name="T2" fmla="*/ 75 w 89"/>
                <a:gd name="T3" fmla="*/ 32 h 130"/>
                <a:gd name="T4" fmla="*/ 61 w 89"/>
                <a:gd name="T5" fmla="*/ 16 h 130"/>
                <a:gd name="T6" fmla="*/ 41 w 89"/>
                <a:gd name="T7" fmla="*/ 6 h 130"/>
                <a:gd name="T8" fmla="*/ 24 w 89"/>
                <a:gd name="T9" fmla="*/ 9 h 130"/>
                <a:gd name="T10" fmla="*/ 20 w 89"/>
                <a:gd name="T11" fmla="*/ 22 h 130"/>
                <a:gd name="T12" fmla="*/ 20 w 89"/>
                <a:gd name="T13" fmla="*/ 29 h 130"/>
                <a:gd name="T14" fmla="*/ 31 w 89"/>
                <a:gd name="T15" fmla="*/ 39 h 130"/>
                <a:gd name="T16" fmla="*/ 41 w 89"/>
                <a:gd name="T17" fmla="*/ 45 h 130"/>
                <a:gd name="T18" fmla="*/ 65 w 89"/>
                <a:gd name="T19" fmla="*/ 55 h 130"/>
                <a:gd name="T20" fmla="*/ 82 w 89"/>
                <a:gd name="T21" fmla="*/ 68 h 130"/>
                <a:gd name="T22" fmla="*/ 89 w 89"/>
                <a:gd name="T23" fmla="*/ 91 h 130"/>
                <a:gd name="T24" fmla="*/ 82 w 89"/>
                <a:gd name="T25" fmla="*/ 110 h 130"/>
                <a:gd name="T26" fmla="*/ 68 w 89"/>
                <a:gd name="T27" fmla="*/ 123 h 130"/>
                <a:gd name="T28" fmla="*/ 44 w 89"/>
                <a:gd name="T29" fmla="*/ 130 h 130"/>
                <a:gd name="T30" fmla="*/ 34 w 89"/>
                <a:gd name="T31" fmla="*/ 127 h 130"/>
                <a:gd name="T32" fmla="*/ 20 w 89"/>
                <a:gd name="T33" fmla="*/ 123 h 130"/>
                <a:gd name="T34" fmla="*/ 14 w 89"/>
                <a:gd name="T35" fmla="*/ 120 h 130"/>
                <a:gd name="T36" fmla="*/ 7 w 89"/>
                <a:gd name="T37" fmla="*/ 123 h 130"/>
                <a:gd name="T38" fmla="*/ 3 w 89"/>
                <a:gd name="T39" fmla="*/ 130 h 130"/>
                <a:gd name="T40" fmla="*/ 0 w 89"/>
                <a:gd name="T41" fmla="*/ 81 h 130"/>
                <a:gd name="T42" fmla="*/ 7 w 89"/>
                <a:gd name="T43" fmla="*/ 94 h 130"/>
                <a:gd name="T44" fmla="*/ 20 w 89"/>
                <a:gd name="T45" fmla="*/ 114 h 130"/>
                <a:gd name="T46" fmla="*/ 44 w 89"/>
                <a:gd name="T47" fmla="*/ 123 h 130"/>
                <a:gd name="T48" fmla="*/ 61 w 89"/>
                <a:gd name="T49" fmla="*/ 117 h 130"/>
                <a:gd name="T50" fmla="*/ 68 w 89"/>
                <a:gd name="T51" fmla="*/ 104 h 130"/>
                <a:gd name="T52" fmla="*/ 65 w 89"/>
                <a:gd name="T53" fmla="*/ 94 h 130"/>
                <a:gd name="T54" fmla="*/ 58 w 89"/>
                <a:gd name="T55" fmla="*/ 88 h 130"/>
                <a:gd name="T56" fmla="*/ 41 w 89"/>
                <a:gd name="T57" fmla="*/ 78 h 130"/>
                <a:gd name="T58" fmla="*/ 14 w 89"/>
                <a:gd name="T59" fmla="*/ 65 h 130"/>
                <a:gd name="T60" fmla="*/ 3 w 89"/>
                <a:gd name="T61" fmla="*/ 52 h 130"/>
                <a:gd name="T62" fmla="*/ 0 w 89"/>
                <a:gd name="T63" fmla="*/ 35 h 130"/>
                <a:gd name="T64" fmla="*/ 3 w 89"/>
                <a:gd name="T65" fmla="*/ 16 h 130"/>
                <a:gd name="T66" fmla="*/ 17 w 89"/>
                <a:gd name="T67" fmla="*/ 3 h 130"/>
                <a:gd name="T68" fmla="*/ 38 w 89"/>
                <a:gd name="T69" fmla="*/ 0 h 130"/>
                <a:gd name="T70" fmla="*/ 51 w 89"/>
                <a:gd name="T71" fmla="*/ 0 h 130"/>
                <a:gd name="T72" fmla="*/ 61 w 89"/>
                <a:gd name="T73" fmla="*/ 6 h 130"/>
                <a:gd name="T74" fmla="*/ 68 w 89"/>
                <a:gd name="T75" fmla="*/ 6 h 130"/>
                <a:gd name="T76" fmla="*/ 75 w 89"/>
                <a:gd name="T77" fmla="*/ 6 h 130"/>
                <a:gd name="T78" fmla="*/ 75 w 89"/>
                <a:gd name="T79" fmla="*/ 0 h 1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"/>
                <a:gd name="T121" fmla="*/ 0 h 130"/>
                <a:gd name="T122" fmla="*/ 89 w 89"/>
                <a:gd name="T123" fmla="*/ 130 h 1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" h="130">
                  <a:moveTo>
                    <a:pt x="82" y="0"/>
                  </a:moveTo>
                  <a:lnTo>
                    <a:pt x="82" y="42"/>
                  </a:lnTo>
                  <a:lnTo>
                    <a:pt x="75" y="42"/>
                  </a:lnTo>
                  <a:lnTo>
                    <a:pt x="75" y="32"/>
                  </a:lnTo>
                  <a:lnTo>
                    <a:pt x="68" y="22"/>
                  </a:lnTo>
                  <a:lnTo>
                    <a:pt x="61" y="16"/>
                  </a:lnTo>
                  <a:lnTo>
                    <a:pt x="51" y="9"/>
                  </a:lnTo>
                  <a:lnTo>
                    <a:pt x="41" y="6"/>
                  </a:lnTo>
                  <a:lnTo>
                    <a:pt x="31" y="6"/>
                  </a:lnTo>
                  <a:lnTo>
                    <a:pt x="24" y="9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4" y="32"/>
                  </a:lnTo>
                  <a:lnTo>
                    <a:pt x="31" y="39"/>
                  </a:lnTo>
                  <a:lnTo>
                    <a:pt x="34" y="42"/>
                  </a:lnTo>
                  <a:lnTo>
                    <a:pt x="41" y="45"/>
                  </a:lnTo>
                  <a:lnTo>
                    <a:pt x="51" y="48"/>
                  </a:lnTo>
                  <a:lnTo>
                    <a:pt x="65" y="55"/>
                  </a:lnTo>
                  <a:lnTo>
                    <a:pt x="75" y="61"/>
                  </a:lnTo>
                  <a:lnTo>
                    <a:pt x="82" y="68"/>
                  </a:lnTo>
                  <a:lnTo>
                    <a:pt x="85" y="78"/>
                  </a:lnTo>
                  <a:lnTo>
                    <a:pt x="89" y="91"/>
                  </a:lnTo>
                  <a:lnTo>
                    <a:pt x="89" y="101"/>
                  </a:lnTo>
                  <a:lnTo>
                    <a:pt x="82" y="110"/>
                  </a:lnTo>
                  <a:lnTo>
                    <a:pt x="75" y="117"/>
                  </a:lnTo>
                  <a:lnTo>
                    <a:pt x="68" y="123"/>
                  </a:lnTo>
                  <a:lnTo>
                    <a:pt x="58" y="127"/>
                  </a:lnTo>
                  <a:lnTo>
                    <a:pt x="44" y="130"/>
                  </a:lnTo>
                  <a:lnTo>
                    <a:pt x="38" y="130"/>
                  </a:lnTo>
                  <a:lnTo>
                    <a:pt x="34" y="127"/>
                  </a:lnTo>
                  <a:lnTo>
                    <a:pt x="27" y="127"/>
                  </a:lnTo>
                  <a:lnTo>
                    <a:pt x="20" y="123"/>
                  </a:lnTo>
                  <a:lnTo>
                    <a:pt x="17" y="120"/>
                  </a:lnTo>
                  <a:lnTo>
                    <a:pt x="14" y="120"/>
                  </a:lnTo>
                  <a:lnTo>
                    <a:pt x="10" y="120"/>
                  </a:lnTo>
                  <a:lnTo>
                    <a:pt x="7" y="123"/>
                  </a:lnTo>
                  <a:lnTo>
                    <a:pt x="3" y="127"/>
                  </a:lnTo>
                  <a:lnTo>
                    <a:pt x="3" y="130"/>
                  </a:lnTo>
                  <a:lnTo>
                    <a:pt x="0" y="130"/>
                  </a:lnTo>
                  <a:lnTo>
                    <a:pt x="0" y="81"/>
                  </a:lnTo>
                  <a:lnTo>
                    <a:pt x="3" y="81"/>
                  </a:lnTo>
                  <a:lnTo>
                    <a:pt x="7" y="94"/>
                  </a:lnTo>
                  <a:lnTo>
                    <a:pt x="10" y="104"/>
                  </a:lnTo>
                  <a:lnTo>
                    <a:pt x="20" y="114"/>
                  </a:lnTo>
                  <a:lnTo>
                    <a:pt x="31" y="120"/>
                  </a:lnTo>
                  <a:lnTo>
                    <a:pt x="44" y="123"/>
                  </a:lnTo>
                  <a:lnTo>
                    <a:pt x="55" y="120"/>
                  </a:lnTo>
                  <a:lnTo>
                    <a:pt x="61" y="117"/>
                  </a:lnTo>
                  <a:lnTo>
                    <a:pt x="68" y="110"/>
                  </a:lnTo>
                  <a:lnTo>
                    <a:pt x="68" y="104"/>
                  </a:lnTo>
                  <a:lnTo>
                    <a:pt x="68" y="101"/>
                  </a:lnTo>
                  <a:lnTo>
                    <a:pt x="65" y="94"/>
                  </a:lnTo>
                  <a:lnTo>
                    <a:pt x="61" y="91"/>
                  </a:lnTo>
                  <a:lnTo>
                    <a:pt x="58" y="88"/>
                  </a:lnTo>
                  <a:lnTo>
                    <a:pt x="51" y="84"/>
                  </a:lnTo>
                  <a:lnTo>
                    <a:pt x="41" y="78"/>
                  </a:lnTo>
                  <a:lnTo>
                    <a:pt x="24" y="71"/>
                  </a:lnTo>
                  <a:lnTo>
                    <a:pt x="14" y="65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10" y="9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3"/>
                  </a:lnTo>
                  <a:lnTo>
                    <a:pt x="61" y="6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5" y="6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2" name="Freeform 47"/>
            <p:cNvSpPr>
              <a:spLocks noEditPoints="1"/>
            </p:cNvSpPr>
            <p:nvPr/>
          </p:nvSpPr>
          <p:spPr bwMode="auto">
            <a:xfrm>
              <a:off x="3943" y="890"/>
              <a:ext cx="139" cy="127"/>
            </a:xfrm>
            <a:custGeom>
              <a:avLst/>
              <a:gdLst>
                <a:gd name="T0" fmla="*/ 82 w 139"/>
                <a:gd name="T1" fmla="*/ 91 h 127"/>
                <a:gd name="T2" fmla="*/ 34 w 139"/>
                <a:gd name="T3" fmla="*/ 91 h 127"/>
                <a:gd name="T4" fmla="*/ 30 w 139"/>
                <a:gd name="T5" fmla="*/ 104 h 127"/>
                <a:gd name="T6" fmla="*/ 27 w 139"/>
                <a:gd name="T7" fmla="*/ 110 h 127"/>
                <a:gd name="T8" fmla="*/ 27 w 139"/>
                <a:gd name="T9" fmla="*/ 114 h 127"/>
                <a:gd name="T10" fmla="*/ 27 w 139"/>
                <a:gd name="T11" fmla="*/ 117 h 127"/>
                <a:gd name="T12" fmla="*/ 30 w 139"/>
                <a:gd name="T13" fmla="*/ 120 h 127"/>
                <a:gd name="T14" fmla="*/ 34 w 139"/>
                <a:gd name="T15" fmla="*/ 123 h 127"/>
                <a:gd name="T16" fmla="*/ 44 w 139"/>
                <a:gd name="T17" fmla="*/ 123 h 127"/>
                <a:gd name="T18" fmla="*/ 44 w 139"/>
                <a:gd name="T19" fmla="*/ 127 h 127"/>
                <a:gd name="T20" fmla="*/ 0 w 139"/>
                <a:gd name="T21" fmla="*/ 127 h 127"/>
                <a:gd name="T22" fmla="*/ 0 w 139"/>
                <a:gd name="T23" fmla="*/ 123 h 127"/>
                <a:gd name="T24" fmla="*/ 7 w 139"/>
                <a:gd name="T25" fmla="*/ 120 h 127"/>
                <a:gd name="T26" fmla="*/ 10 w 139"/>
                <a:gd name="T27" fmla="*/ 117 h 127"/>
                <a:gd name="T28" fmla="*/ 17 w 139"/>
                <a:gd name="T29" fmla="*/ 110 h 127"/>
                <a:gd name="T30" fmla="*/ 24 w 139"/>
                <a:gd name="T31" fmla="*/ 101 h 127"/>
                <a:gd name="T32" fmla="*/ 68 w 139"/>
                <a:gd name="T33" fmla="*/ 0 h 127"/>
                <a:gd name="T34" fmla="*/ 71 w 139"/>
                <a:gd name="T35" fmla="*/ 0 h 127"/>
                <a:gd name="T36" fmla="*/ 119 w 139"/>
                <a:gd name="T37" fmla="*/ 101 h 127"/>
                <a:gd name="T38" fmla="*/ 126 w 139"/>
                <a:gd name="T39" fmla="*/ 114 h 127"/>
                <a:gd name="T40" fmla="*/ 129 w 139"/>
                <a:gd name="T41" fmla="*/ 120 h 127"/>
                <a:gd name="T42" fmla="*/ 133 w 139"/>
                <a:gd name="T43" fmla="*/ 120 h 127"/>
                <a:gd name="T44" fmla="*/ 139 w 139"/>
                <a:gd name="T45" fmla="*/ 123 h 127"/>
                <a:gd name="T46" fmla="*/ 139 w 139"/>
                <a:gd name="T47" fmla="*/ 127 h 127"/>
                <a:gd name="T48" fmla="*/ 78 w 139"/>
                <a:gd name="T49" fmla="*/ 127 h 127"/>
                <a:gd name="T50" fmla="*/ 78 w 139"/>
                <a:gd name="T51" fmla="*/ 123 h 127"/>
                <a:gd name="T52" fmla="*/ 82 w 139"/>
                <a:gd name="T53" fmla="*/ 123 h 127"/>
                <a:gd name="T54" fmla="*/ 85 w 139"/>
                <a:gd name="T55" fmla="*/ 123 h 127"/>
                <a:gd name="T56" fmla="*/ 92 w 139"/>
                <a:gd name="T57" fmla="*/ 120 h 127"/>
                <a:gd name="T58" fmla="*/ 92 w 139"/>
                <a:gd name="T59" fmla="*/ 120 h 127"/>
                <a:gd name="T60" fmla="*/ 92 w 139"/>
                <a:gd name="T61" fmla="*/ 117 h 127"/>
                <a:gd name="T62" fmla="*/ 92 w 139"/>
                <a:gd name="T63" fmla="*/ 114 h 127"/>
                <a:gd name="T64" fmla="*/ 92 w 139"/>
                <a:gd name="T65" fmla="*/ 114 h 127"/>
                <a:gd name="T66" fmla="*/ 92 w 139"/>
                <a:gd name="T67" fmla="*/ 110 h 127"/>
                <a:gd name="T68" fmla="*/ 88 w 139"/>
                <a:gd name="T69" fmla="*/ 107 h 127"/>
                <a:gd name="T70" fmla="*/ 82 w 139"/>
                <a:gd name="T71" fmla="*/ 91 h 127"/>
                <a:gd name="T72" fmla="*/ 78 w 139"/>
                <a:gd name="T73" fmla="*/ 84 h 127"/>
                <a:gd name="T74" fmla="*/ 58 w 139"/>
                <a:gd name="T75" fmla="*/ 39 h 127"/>
                <a:gd name="T76" fmla="*/ 37 w 139"/>
                <a:gd name="T77" fmla="*/ 84 h 127"/>
                <a:gd name="T78" fmla="*/ 78 w 139"/>
                <a:gd name="T79" fmla="*/ 84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9"/>
                <a:gd name="T121" fmla="*/ 0 h 127"/>
                <a:gd name="T122" fmla="*/ 139 w 139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9" h="127">
                  <a:moveTo>
                    <a:pt x="82" y="91"/>
                  </a:moveTo>
                  <a:lnTo>
                    <a:pt x="34" y="91"/>
                  </a:lnTo>
                  <a:lnTo>
                    <a:pt x="30" y="104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7" y="117"/>
                  </a:lnTo>
                  <a:lnTo>
                    <a:pt x="30" y="120"/>
                  </a:lnTo>
                  <a:lnTo>
                    <a:pt x="34" y="123"/>
                  </a:lnTo>
                  <a:lnTo>
                    <a:pt x="44" y="123"/>
                  </a:lnTo>
                  <a:lnTo>
                    <a:pt x="44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7" y="120"/>
                  </a:lnTo>
                  <a:lnTo>
                    <a:pt x="10" y="117"/>
                  </a:lnTo>
                  <a:lnTo>
                    <a:pt x="17" y="110"/>
                  </a:lnTo>
                  <a:lnTo>
                    <a:pt x="24" y="101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119" y="101"/>
                  </a:lnTo>
                  <a:lnTo>
                    <a:pt x="126" y="114"/>
                  </a:lnTo>
                  <a:lnTo>
                    <a:pt x="129" y="120"/>
                  </a:lnTo>
                  <a:lnTo>
                    <a:pt x="133" y="120"/>
                  </a:lnTo>
                  <a:lnTo>
                    <a:pt x="139" y="123"/>
                  </a:lnTo>
                  <a:lnTo>
                    <a:pt x="139" y="127"/>
                  </a:lnTo>
                  <a:lnTo>
                    <a:pt x="78" y="127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5" y="123"/>
                  </a:lnTo>
                  <a:lnTo>
                    <a:pt x="92" y="120"/>
                  </a:lnTo>
                  <a:lnTo>
                    <a:pt x="92" y="117"/>
                  </a:lnTo>
                  <a:lnTo>
                    <a:pt x="92" y="114"/>
                  </a:lnTo>
                  <a:lnTo>
                    <a:pt x="92" y="110"/>
                  </a:lnTo>
                  <a:lnTo>
                    <a:pt x="88" y="107"/>
                  </a:lnTo>
                  <a:lnTo>
                    <a:pt x="82" y="91"/>
                  </a:lnTo>
                  <a:close/>
                  <a:moveTo>
                    <a:pt x="78" y="84"/>
                  </a:moveTo>
                  <a:lnTo>
                    <a:pt x="58" y="39"/>
                  </a:lnTo>
                  <a:lnTo>
                    <a:pt x="37" y="84"/>
                  </a:lnTo>
                  <a:lnTo>
                    <a:pt x="78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3" name="Freeform 48"/>
            <p:cNvSpPr>
              <a:spLocks/>
            </p:cNvSpPr>
            <p:nvPr/>
          </p:nvSpPr>
          <p:spPr bwMode="auto">
            <a:xfrm>
              <a:off x="4086" y="893"/>
              <a:ext cx="119" cy="124"/>
            </a:xfrm>
            <a:custGeom>
              <a:avLst/>
              <a:gdLst>
                <a:gd name="T0" fmla="*/ 119 w 119"/>
                <a:gd name="T1" fmla="*/ 78 h 124"/>
                <a:gd name="T2" fmla="*/ 116 w 119"/>
                <a:gd name="T3" fmla="*/ 124 h 124"/>
                <a:gd name="T4" fmla="*/ 0 w 119"/>
                <a:gd name="T5" fmla="*/ 124 h 124"/>
                <a:gd name="T6" fmla="*/ 0 w 119"/>
                <a:gd name="T7" fmla="*/ 120 h 124"/>
                <a:gd name="T8" fmla="*/ 3 w 119"/>
                <a:gd name="T9" fmla="*/ 120 h 124"/>
                <a:gd name="T10" fmla="*/ 10 w 119"/>
                <a:gd name="T11" fmla="*/ 120 h 124"/>
                <a:gd name="T12" fmla="*/ 13 w 119"/>
                <a:gd name="T13" fmla="*/ 117 h 124"/>
                <a:gd name="T14" fmla="*/ 17 w 119"/>
                <a:gd name="T15" fmla="*/ 117 h 124"/>
                <a:gd name="T16" fmla="*/ 17 w 119"/>
                <a:gd name="T17" fmla="*/ 114 h 124"/>
                <a:gd name="T18" fmla="*/ 17 w 119"/>
                <a:gd name="T19" fmla="*/ 111 h 124"/>
                <a:gd name="T20" fmla="*/ 17 w 119"/>
                <a:gd name="T21" fmla="*/ 101 h 124"/>
                <a:gd name="T22" fmla="*/ 17 w 119"/>
                <a:gd name="T23" fmla="*/ 19 h 124"/>
                <a:gd name="T24" fmla="*/ 17 w 119"/>
                <a:gd name="T25" fmla="*/ 13 h 124"/>
                <a:gd name="T26" fmla="*/ 17 w 119"/>
                <a:gd name="T27" fmla="*/ 10 h 124"/>
                <a:gd name="T28" fmla="*/ 17 w 119"/>
                <a:gd name="T29" fmla="*/ 6 h 124"/>
                <a:gd name="T30" fmla="*/ 13 w 119"/>
                <a:gd name="T31" fmla="*/ 3 h 124"/>
                <a:gd name="T32" fmla="*/ 10 w 119"/>
                <a:gd name="T33" fmla="*/ 3 h 124"/>
                <a:gd name="T34" fmla="*/ 3 w 119"/>
                <a:gd name="T35" fmla="*/ 3 h 124"/>
                <a:gd name="T36" fmla="*/ 0 w 119"/>
                <a:gd name="T37" fmla="*/ 3 h 124"/>
                <a:gd name="T38" fmla="*/ 0 w 119"/>
                <a:gd name="T39" fmla="*/ 0 h 124"/>
                <a:gd name="T40" fmla="*/ 68 w 119"/>
                <a:gd name="T41" fmla="*/ 0 h 124"/>
                <a:gd name="T42" fmla="*/ 68 w 119"/>
                <a:gd name="T43" fmla="*/ 3 h 124"/>
                <a:gd name="T44" fmla="*/ 61 w 119"/>
                <a:gd name="T45" fmla="*/ 3 h 124"/>
                <a:gd name="T46" fmla="*/ 58 w 119"/>
                <a:gd name="T47" fmla="*/ 3 h 124"/>
                <a:gd name="T48" fmla="*/ 54 w 119"/>
                <a:gd name="T49" fmla="*/ 3 h 124"/>
                <a:gd name="T50" fmla="*/ 51 w 119"/>
                <a:gd name="T51" fmla="*/ 6 h 124"/>
                <a:gd name="T52" fmla="*/ 51 w 119"/>
                <a:gd name="T53" fmla="*/ 10 h 124"/>
                <a:gd name="T54" fmla="*/ 47 w 119"/>
                <a:gd name="T55" fmla="*/ 13 h 124"/>
                <a:gd name="T56" fmla="*/ 47 w 119"/>
                <a:gd name="T57" fmla="*/ 19 h 124"/>
                <a:gd name="T58" fmla="*/ 47 w 119"/>
                <a:gd name="T59" fmla="*/ 98 h 124"/>
                <a:gd name="T60" fmla="*/ 47 w 119"/>
                <a:gd name="T61" fmla="*/ 107 h 124"/>
                <a:gd name="T62" fmla="*/ 51 w 119"/>
                <a:gd name="T63" fmla="*/ 111 h 124"/>
                <a:gd name="T64" fmla="*/ 51 w 119"/>
                <a:gd name="T65" fmla="*/ 114 h 124"/>
                <a:gd name="T66" fmla="*/ 54 w 119"/>
                <a:gd name="T67" fmla="*/ 114 h 124"/>
                <a:gd name="T68" fmla="*/ 58 w 119"/>
                <a:gd name="T69" fmla="*/ 117 h 124"/>
                <a:gd name="T70" fmla="*/ 64 w 119"/>
                <a:gd name="T71" fmla="*/ 117 h 124"/>
                <a:gd name="T72" fmla="*/ 75 w 119"/>
                <a:gd name="T73" fmla="*/ 117 h 124"/>
                <a:gd name="T74" fmla="*/ 85 w 119"/>
                <a:gd name="T75" fmla="*/ 114 h 124"/>
                <a:gd name="T76" fmla="*/ 92 w 119"/>
                <a:gd name="T77" fmla="*/ 114 h 124"/>
                <a:gd name="T78" fmla="*/ 99 w 119"/>
                <a:gd name="T79" fmla="*/ 107 h 124"/>
                <a:gd name="T80" fmla="*/ 105 w 119"/>
                <a:gd name="T81" fmla="*/ 101 h 124"/>
                <a:gd name="T82" fmla="*/ 109 w 119"/>
                <a:gd name="T83" fmla="*/ 91 h 124"/>
                <a:gd name="T84" fmla="*/ 116 w 119"/>
                <a:gd name="T85" fmla="*/ 78 h 124"/>
                <a:gd name="T86" fmla="*/ 119 w 119"/>
                <a:gd name="T87" fmla="*/ 78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"/>
                <a:gd name="T133" fmla="*/ 0 h 124"/>
                <a:gd name="T134" fmla="*/ 119 w 119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" h="124">
                  <a:moveTo>
                    <a:pt x="119" y="78"/>
                  </a:moveTo>
                  <a:lnTo>
                    <a:pt x="116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3" y="120"/>
                  </a:lnTo>
                  <a:lnTo>
                    <a:pt x="10" y="120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17" y="111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4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47" y="13"/>
                  </a:lnTo>
                  <a:lnTo>
                    <a:pt x="47" y="19"/>
                  </a:lnTo>
                  <a:lnTo>
                    <a:pt x="47" y="98"/>
                  </a:lnTo>
                  <a:lnTo>
                    <a:pt x="47" y="107"/>
                  </a:lnTo>
                  <a:lnTo>
                    <a:pt x="51" y="111"/>
                  </a:lnTo>
                  <a:lnTo>
                    <a:pt x="51" y="114"/>
                  </a:lnTo>
                  <a:lnTo>
                    <a:pt x="54" y="114"/>
                  </a:lnTo>
                  <a:lnTo>
                    <a:pt x="58" y="117"/>
                  </a:lnTo>
                  <a:lnTo>
                    <a:pt x="64" y="117"/>
                  </a:lnTo>
                  <a:lnTo>
                    <a:pt x="75" y="117"/>
                  </a:lnTo>
                  <a:lnTo>
                    <a:pt x="85" y="114"/>
                  </a:lnTo>
                  <a:lnTo>
                    <a:pt x="92" y="114"/>
                  </a:lnTo>
                  <a:lnTo>
                    <a:pt x="99" y="107"/>
                  </a:lnTo>
                  <a:lnTo>
                    <a:pt x="105" y="101"/>
                  </a:lnTo>
                  <a:lnTo>
                    <a:pt x="109" y="91"/>
                  </a:lnTo>
                  <a:lnTo>
                    <a:pt x="116" y="78"/>
                  </a:lnTo>
                  <a:lnTo>
                    <a:pt x="119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4" name="Freeform 49"/>
            <p:cNvSpPr>
              <a:spLocks noEditPoints="1"/>
            </p:cNvSpPr>
            <p:nvPr/>
          </p:nvSpPr>
          <p:spPr bwMode="auto">
            <a:xfrm>
              <a:off x="1965" y="1597"/>
              <a:ext cx="122" cy="123"/>
            </a:xfrm>
            <a:custGeom>
              <a:avLst/>
              <a:gdLst>
                <a:gd name="T0" fmla="*/ 102 w 122"/>
                <a:gd name="T1" fmla="*/ 62 h 123"/>
                <a:gd name="T2" fmla="*/ 115 w 122"/>
                <a:gd name="T3" fmla="*/ 75 h 123"/>
                <a:gd name="T4" fmla="*/ 122 w 122"/>
                <a:gd name="T5" fmla="*/ 88 h 123"/>
                <a:gd name="T6" fmla="*/ 115 w 122"/>
                <a:gd name="T7" fmla="*/ 107 h 123"/>
                <a:gd name="T8" fmla="*/ 98 w 122"/>
                <a:gd name="T9" fmla="*/ 117 h 123"/>
                <a:gd name="T10" fmla="*/ 68 w 122"/>
                <a:gd name="T11" fmla="*/ 123 h 123"/>
                <a:gd name="T12" fmla="*/ 0 w 122"/>
                <a:gd name="T13" fmla="*/ 120 h 123"/>
                <a:gd name="T14" fmla="*/ 13 w 122"/>
                <a:gd name="T15" fmla="*/ 117 h 123"/>
                <a:gd name="T16" fmla="*/ 17 w 122"/>
                <a:gd name="T17" fmla="*/ 114 h 123"/>
                <a:gd name="T18" fmla="*/ 20 w 122"/>
                <a:gd name="T19" fmla="*/ 101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              <a:gd name="T25" fmla="*/ 3 h 123"/>
                <a:gd name="T26" fmla="*/ 0 w 122"/>
                <a:gd name="T27" fmla="*/ 0 h 123"/>
                <a:gd name="T28" fmla="*/ 78 w 122"/>
                <a:gd name="T29" fmla="*/ 0 h 123"/>
                <a:gd name="T30" fmla="*/ 95 w 122"/>
                <a:gd name="T31" fmla="*/ 3 h 123"/>
                <a:gd name="T32" fmla="*/ 112 w 122"/>
                <a:gd name="T33" fmla="*/ 13 h 123"/>
                <a:gd name="T34" fmla="*/ 115 w 122"/>
                <a:gd name="T35" fmla="*/ 29 h 123"/>
                <a:gd name="T36" fmla="*/ 109 w 122"/>
                <a:gd name="T37" fmla="*/ 45 h 123"/>
                <a:gd name="T38" fmla="*/ 85 w 122"/>
                <a:gd name="T39" fmla="*/ 58 h 123"/>
                <a:gd name="T40" fmla="*/ 61 w 122"/>
                <a:gd name="T41" fmla="*/ 55 h 123"/>
                <a:gd name="T42" fmla="*/ 78 w 122"/>
                <a:gd name="T43" fmla="*/ 49 h 123"/>
                <a:gd name="T44" fmla="*/ 85 w 122"/>
                <a:gd name="T45" fmla="*/ 39 h 123"/>
                <a:gd name="T46" fmla="*/ 85 w 122"/>
                <a:gd name="T47" fmla="*/ 22 h 123"/>
                <a:gd name="T48" fmla="*/ 78 w 122"/>
                <a:gd name="T49" fmla="*/ 9 h 123"/>
                <a:gd name="T50" fmla="*/ 61 w 122"/>
                <a:gd name="T51" fmla="*/ 6 h 123"/>
                <a:gd name="T52" fmla="*/ 47 w 122"/>
                <a:gd name="T53" fmla="*/ 55 h 123"/>
                <a:gd name="T54" fmla="*/ 47 w 122"/>
                <a:gd name="T55" fmla="*/ 104 h 123"/>
                <a:gd name="T56" fmla="*/ 47 w 122"/>
                <a:gd name="T57" fmla="*/ 110 h 123"/>
                <a:gd name="T58" fmla="*/ 54 w 122"/>
                <a:gd name="T59" fmla="*/ 117 h 123"/>
                <a:gd name="T60" fmla="*/ 64 w 122"/>
                <a:gd name="T61" fmla="*/ 117 h 123"/>
                <a:gd name="T62" fmla="*/ 78 w 122"/>
                <a:gd name="T63" fmla="*/ 110 h 123"/>
                <a:gd name="T64" fmla="*/ 85 w 122"/>
                <a:gd name="T65" fmla="*/ 97 h 123"/>
                <a:gd name="T66" fmla="*/ 85 w 122"/>
                <a:gd name="T67" fmla="*/ 81 h 123"/>
                <a:gd name="T68" fmla="*/ 81 w 122"/>
                <a:gd name="T69" fmla="*/ 68 h 123"/>
                <a:gd name="T70" fmla="*/ 61 w 122"/>
                <a:gd name="T71" fmla="*/ 62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"/>
                <a:gd name="T109" fmla="*/ 0 h 123"/>
                <a:gd name="T110" fmla="*/ 122 w 122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" h="123">
                  <a:moveTo>
                    <a:pt x="85" y="58"/>
                  </a:moveTo>
                  <a:lnTo>
                    <a:pt x="102" y="62"/>
                  </a:lnTo>
                  <a:lnTo>
                    <a:pt x="112" y="68"/>
                  </a:lnTo>
                  <a:lnTo>
                    <a:pt x="115" y="75"/>
                  </a:lnTo>
                  <a:lnTo>
                    <a:pt x="119" y="81"/>
                  </a:lnTo>
                  <a:lnTo>
                    <a:pt x="122" y="88"/>
                  </a:lnTo>
                  <a:lnTo>
                    <a:pt x="119" y="97"/>
                  </a:lnTo>
                  <a:lnTo>
                    <a:pt x="115" y="107"/>
                  </a:lnTo>
                  <a:lnTo>
                    <a:pt x="109" y="114"/>
                  </a:lnTo>
                  <a:lnTo>
                    <a:pt x="98" y="117"/>
                  </a:lnTo>
                  <a:lnTo>
                    <a:pt x="85" y="123"/>
                  </a:lnTo>
                  <a:lnTo>
                    <a:pt x="68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0" y="110"/>
                  </a:lnTo>
                  <a:lnTo>
                    <a:pt x="20" y="101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7" y="6"/>
                  </a:lnTo>
                  <a:lnTo>
                    <a:pt x="13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5" y="3"/>
                  </a:lnTo>
                  <a:lnTo>
                    <a:pt x="105" y="6"/>
                  </a:lnTo>
                  <a:lnTo>
                    <a:pt x="112" y="13"/>
                  </a:lnTo>
                  <a:lnTo>
                    <a:pt x="115" y="22"/>
                  </a:lnTo>
                  <a:lnTo>
                    <a:pt x="115" y="29"/>
                  </a:lnTo>
                  <a:lnTo>
                    <a:pt x="115" y="39"/>
                  </a:lnTo>
                  <a:lnTo>
                    <a:pt x="109" y="45"/>
                  </a:lnTo>
                  <a:lnTo>
                    <a:pt x="102" y="52"/>
                  </a:lnTo>
                  <a:lnTo>
                    <a:pt x="85" y="58"/>
                  </a:lnTo>
                  <a:close/>
                  <a:moveTo>
                    <a:pt x="47" y="55"/>
                  </a:moveTo>
                  <a:lnTo>
                    <a:pt x="61" y="55"/>
                  </a:lnTo>
                  <a:lnTo>
                    <a:pt x="71" y="52"/>
                  </a:lnTo>
                  <a:lnTo>
                    <a:pt x="78" y="49"/>
                  </a:lnTo>
                  <a:lnTo>
                    <a:pt x="81" y="42"/>
                  </a:lnTo>
                  <a:lnTo>
                    <a:pt x="85" y="39"/>
                  </a:lnTo>
                  <a:lnTo>
                    <a:pt x="85" y="29"/>
                  </a:lnTo>
                  <a:lnTo>
                    <a:pt x="85" y="22"/>
                  </a:lnTo>
                  <a:lnTo>
                    <a:pt x="81" y="16"/>
                  </a:lnTo>
                  <a:lnTo>
                    <a:pt x="78" y="9"/>
                  </a:lnTo>
                  <a:lnTo>
                    <a:pt x="71" y="6"/>
                  </a:lnTo>
                  <a:lnTo>
                    <a:pt x="61" y="6"/>
                  </a:lnTo>
                  <a:lnTo>
                    <a:pt x="47" y="3"/>
                  </a:lnTo>
                  <a:lnTo>
                    <a:pt x="47" y="55"/>
                  </a:lnTo>
                  <a:close/>
                  <a:moveTo>
                    <a:pt x="47" y="62"/>
                  </a:moveTo>
                  <a:lnTo>
                    <a:pt x="47" y="104"/>
                  </a:lnTo>
                  <a:lnTo>
                    <a:pt x="47" y="107"/>
                  </a:lnTo>
                  <a:lnTo>
                    <a:pt x="47" y="110"/>
                  </a:lnTo>
                  <a:lnTo>
                    <a:pt x="51" y="114"/>
                  </a:lnTo>
                  <a:lnTo>
                    <a:pt x="54" y="117"/>
                  </a:lnTo>
                  <a:lnTo>
                    <a:pt x="57" y="117"/>
                  </a:lnTo>
                  <a:lnTo>
                    <a:pt x="64" y="117"/>
                  </a:lnTo>
                  <a:lnTo>
                    <a:pt x="71" y="114"/>
                  </a:lnTo>
                  <a:lnTo>
                    <a:pt x="78" y="110"/>
                  </a:lnTo>
                  <a:lnTo>
                    <a:pt x="81" y="104"/>
                  </a:lnTo>
                  <a:lnTo>
                    <a:pt x="85" y="97"/>
                  </a:lnTo>
                  <a:lnTo>
                    <a:pt x="85" y="91"/>
                  </a:lnTo>
                  <a:lnTo>
                    <a:pt x="85" y="81"/>
                  </a:lnTo>
                  <a:lnTo>
                    <a:pt x="85" y="75"/>
                  </a:lnTo>
                  <a:lnTo>
                    <a:pt x="81" y="68"/>
                  </a:lnTo>
                  <a:lnTo>
                    <a:pt x="74" y="65"/>
                  </a:lnTo>
                  <a:lnTo>
                    <a:pt x="61" y="62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5" name="Freeform 50"/>
            <p:cNvSpPr>
              <a:spLocks/>
            </p:cNvSpPr>
            <p:nvPr/>
          </p:nvSpPr>
          <p:spPr bwMode="auto">
            <a:xfrm>
              <a:off x="2097" y="1597"/>
              <a:ext cx="133" cy="123"/>
            </a:xfrm>
            <a:custGeom>
              <a:avLst/>
              <a:gdLst>
                <a:gd name="T0" fmla="*/ 133 w 133"/>
                <a:gd name="T1" fmla="*/ 0 h 123"/>
                <a:gd name="T2" fmla="*/ 133 w 133"/>
                <a:gd name="T3" fmla="*/ 3 h 123"/>
                <a:gd name="T4" fmla="*/ 126 w 133"/>
                <a:gd name="T5" fmla="*/ 3 h 123"/>
                <a:gd name="T6" fmla="*/ 123 w 133"/>
                <a:gd name="T7" fmla="*/ 6 h 123"/>
                <a:gd name="T8" fmla="*/ 120 w 133"/>
                <a:gd name="T9" fmla="*/ 9 h 123"/>
                <a:gd name="T10" fmla="*/ 113 w 133"/>
                <a:gd name="T11" fmla="*/ 16 h 123"/>
                <a:gd name="T12" fmla="*/ 106 w 133"/>
                <a:gd name="T13" fmla="*/ 26 h 123"/>
                <a:gd name="T14" fmla="*/ 82 w 133"/>
                <a:gd name="T15" fmla="*/ 71 h 123"/>
                <a:gd name="T16" fmla="*/ 82 w 133"/>
                <a:gd name="T17" fmla="*/ 101 h 123"/>
                <a:gd name="T18" fmla="*/ 82 w 133"/>
                <a:gd name="T19" fmla="*/ 110 h 123"/>
                <a:gd name="T20" fmla="*/ 82 w 133"/>
                <a:gd name="T21" fmla="*/ 114 h 123"/>
                <a:gd name="T22" fmla="*/ 82 w 133"/>
                <a:gd name="T23" fmla="*/ 117 h 123"/>
                <a:gd name="T24" fmla="*/ 86 w 133"/>
                <a:gd name="T25" fmla="*/ 117 h 123"/>
                <a:gd name="T26" fmla="*/ 89 w 133"/>
                <a:gd name="T27" fmla="*/ 120 h 123"/>
                <a:gd name="T28" fmla="*/ 92 w 133"/>
                <a:gd name="T29" fmla="*/ 120 h 123"/>
                <a:gd name="T30" fmla="*/ 99 w 133"/>
                <a:gd name="T31" fmla="*/ 120 h 123"/>
                <a:gd name="T32" fmla="*/ 99 w 133"/>
                <a:gd name="T33" fmla="*/ 123 h 123"/>
                <a:gd name="T34" fmla="*/ 31 w 133"/>
                <a:gd name="T35" fmla="*/ 123 h 123"/>
                <a:gd name="T36" fmla="*/ 31 w 133"/>
                <a:gd name="T37" fmla="*/ 120 h 123"/>
                <a:gd name="T38" fmla="*/ 38 w 133"/>
                <a:gd name="T39" fmla="*/ 120 h 123"/>
                <a:gd name="T40" fmla="*/ 41 w 133"/>
                <a:gd name="T41" fmla="*/ 120 h 123"/>
                <a:gd name="T42" fmla="*/ 45 w 133"/>
                <a:gd name="T43" fmla="*/ 117 h 123"/>
                <a:gd name="T44" fmla="*/ 48 w 133"/>
                <a:gd name="T45" fmla="*/ 117 h 123"/>
                <a:gd name="T46" fmla="*/ 48 w 133"/>
                <a:gd name="T47" fmla="*/ 114 h 123"/>
                <a:gd name="T48" fmla="*/ 51 w 133"/>
                <a:gd name="T49" fmla="*/ 110 h 123"/>
                <a:gd name="T50" fmla="*/ 51 w 133"/>
                <a:gd name="T51" fmla="*/ 101 h 123"/>
                <a:gd name="T52" fmla="*/ 51 w 133"/>
                <a:gd name="T53" fmla="*/ 78 h 123"/>
                <a:gd name="T54" fmla="*/ 21 w 133"/>
                <a:gd name="T55" fmla="*/ 22 h 123"/>
                <a:gd name="T56" fmla="*/ 17 w 133"/>
                <a:gd name="T57" fmla="*/ 16 h 123"/>
                <a:gd name="T58" fmla="*/ 11 w 133"/>
                <a:gd name="T59" fmla="*/ 9 h 123"/>
                <a:gd name="T60" fmla="*/ 7 w 133"/>
                <a:gd name="T61" fmla="*/ 6 h 123"/>
                <a:gd name="T62" fmla="*/ 4 w 133"/>
                <a:gd name="T63" fmla="*/ 3 h 123"/>
                <a:gd name="T64" fmla="*/ 0 w 133"/>
                <a:gd name="T65" fmla="*/ 3 h 123"/>
                <a:gd name="T66" fmla="*/ 0 w 133"/>
                <a:gd name="T67" fmla="*/ 0 h 123"/>
                <a:gd name="T68" fmla="*/ 58 w 133"/>
                <a:gd name="T69" fmla="*/ 0 h 123"/>
                <a:gd name="T70" fmla="*/ 58 w 133"/>
                <a:gd name="T71" fmla="*/ 3 h 123"/>
                <a:gd name="T72" fmla="*/ 55 w 133"/>
                <a:gd name="T73" fmla="*/ 3 h 123"/>
                <a:gd name="T74" fmla="*/ 51 w 133"/>
                <a:gd name="T75" fmla="*/ 3 h 123"/>
                <a:gd name="T76" fmla="*/ 48 w 133"/>
                <a:gd name="T77" fmla="*/ 3 h 123"/>
                <a:gd name="T78" fmla="*/ 48 w 133"/>
                <a:gd name="T79" fmla="*/ 6 h 123"/>
                <a:gd name="T80" fmla="*/ 48 w 133"/>
                <a:gd name="T81" fmla="*/ 6 h 123"/>
                <a:gd name="T82" fmla="*/ 48 w 133"/>
                <a:gd name="T83" fmla="*/ 9 h 123"/>
                <a:gd name="T84" fmla="*/ 51 w 133"/>
                <a:gd name="T85" fmla="*/ 16 h 123"/>
                <a:gd name="T86" fmla="*/ 55 w 133"/>
                <a:gd name="T87" fmla="*/ 26 h 123"/>
                <a:gd name="T88" fmla="*/ 75 w 133"/>
                <a:gd name="T89" fmla="*/ 65 h 123"/>
                <a:gd name="T90" fmla="*/ 99 w 133"/>
                <a:gd name="T91" fmla="*/ 26 h 123"/>
                <a:gd name="T92" fmla="*/ 103 w 133"/>
                <a:gd name="T93" fmla="*/ 19 h 123"/>
                <a:gd name="T94" fmla="*/ 106 w 133"/>
                <a:gd name="T95" fmla="*/ 13 h 123"/>
                <a:gd name="T96" fmla="*/ 106 w 133"/>
                <a:gd name="T97" fmla="*/ 9 h 123"/>
                <a:gd name="T98" fmla="*/ 106 w 133"/>
                <a:gd name="T99" fmla="*/ 6 h 123"/>
                <a:gd name="T100" fmla="*/ 106 w 133"/>
                <a:gd name="T101" fmla="*/ 6 h 123"/>
                <a:gd name="T102" fmla="*/ 99 w 133"/>
                <a:gd name="T103" fmla="*/ 3 h 123"/>
                <a:gd name="T104" fmla="*/ 92 w 133"/>
                <a:gd name="T105" fmla="*/ 3 h 123"/>
                <a:gd name="T106" fmla="*/ 92 w 133"/>
                <a:gd name="T107" fmla="*/ 0 h 123"/>
                <a:gd name="T108" fmla="*/ 133 w 133"/>
                <a:gd name="T109" fmla="*/ 0 h 1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23"/>
                <a:gd name="T167" fmla="*/ 133 w 133"/>
                <a:gd name="T168" fmla="*/ 123 h 1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23">
                  <a:moveTo>
                    <a:pt x="133" y="0"/>
                  </a:moveTo>
                  <a:lnTo>
                    <a:pt x="133" y="3"/>
                  </a:lnTo>
                  <a:lnTo>
                    <a:pt x="126" y="3"/>
                  </a:lnTo>
                  <a:lnTo>
                    <a:pt x="123" y="6"/>
                  </a:lnTo>
                  <a:lnTo>
                    <a:pt x="120" y="9"/>
                  </a:lnTo>
                  <a:lnTo>
                    <a:pt x="113" y="16"/>
                  </a:lnTo>
                  <a:lnTo>
                    <a:pt x="106" y="26"/>
                  </a:lnTo>
                  <a:lnTo>
                    <a:pt x="82" y="71"/>
                  </a:lnTo>
                  <a:lnTo>
                    <a:pt x="82" y="101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7"/>
                  </a:lnTo>
                  <a:lnTo>
                    <a:pt x="86" y="117"/>
                  </a:lnTo>
                  <a:lnTo>
                    <a:pt x="89" y="120"/>
                  </a:lnTo>
                  <a:lnTo>
                    <a:pt x="92" y="120"/>
                  </a:lnTo>
                  <a:lnTo>
                    <a:pt x="99" y="120"/>
                  </a:lnTo>
                  <a:lnTo>
                    <a:pt x="99" y="123"/>
                  </a:lnTo>
                  <a:lnTo>
                    <a:pt x="31" y="123"/>
                  </a:lnTo>
                  <a:lnTo>
                    <a:pt x="31" y="120"/>
                  </a:lnTo>
                  <a:lnTo>
                    <a:pt x="38" y="120"/>
                  </a:lnTo>
                  <a:lnTo>
                    <a:pt x="41" y="120"/>
                  </a:lnTo>
                  <a:lnTo>
                    <a:pt x="45" y="117"/>
                  </a:lnTo>
                  <a:lnTo>
                    <a:pt x="48" y="117"/>
                  </a:lnTo>
                  <a:lnTo>
                    <a:pt x="48" y="114"/>
                  </a:lnTo>
                  <a:lnTo>
                    <a:pt x="51" y="110"/>
                  </a:lnTo>
                  <a:lnTo>
                    <a:pt x="51" y="101"/>
                  </a:lnTo>
                  <a:lnTo>
                    <a:pt x="51" y="78"/>
                  </a:lnTo>
                  <a:lnTo>
                    <a:pt x="21" y="22"/>
                  </a:lnTo>
                  <a:lnTo>
                    <a:pt x="17" y="16"/>
                  </a:lnTo>
                  <a:lnTo>
                    <a:pt x="11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51" y="16"/>
                  </a:lnTo>
                  <a:lnTo>
                    <a:pt x="55" y="26"/>
                  </a:lnTo>
                  <a:lnTo>
                    <a:pt x="75" y="65"/>
                  </a:lnTo>
                  <a:lnTo>
                    <a:pt x="99" y="26"/>
                  </a:lnTo>
                  <a:lnTo>
                    <a:pt x="103" y="19"/>
                  </a:lnTo>
                  <a:lnTo>
                    <a:pt x="106" y="13"/>
                  </a:lnTo>
                  <a:lnTo>
                    <a:pt x="106" y="9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3"/>
                  </a:lnTo>
                  <a:lnTo>
                    <a:pt x="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6" name="Freeform 51"/>
            <p:cNvSpPr>
              <a:spLocks/>
            </p:cNvSpPr>
            <p:nvPr/>
          </p:nvSpPr>
          <p:spPr bwMode="auto">
            <a:xfrm>
              <a:off x="2291" y="1593"/>
              <a:ext cx="92" cy="131"/>
            </a:xfrm>
            <a:custGeom>
              <a:avLst/>
              <a:gdLst>
                <a:gd name="T0" fmla="*/ 82 w 92"/>
                <a:gd name="T1" fmla="*/ 43 h 131"/>
                <a:gd name="T2" fmla="*/ 75 w 92"/>
                <a:gd name="T3" fmla="*/ 33 h 131"/>
                <a:gd name="T4" fmla="*/ 65 w 92"/>
                <a:gd name="T5" fmla="*/ 17 h 131"/>
                <a:gd name="T6" fmla="*/ 41 w 92"/>
                <a:gd name="T7" fmla="*/ 7 h 131"/>
                <a:gd name="T8" fmla="*/ 28 w 92"/>
                <a:gd name="T9" fmla="*/ 10 h 131"/>
                <a:gd name="T10" fmla="*/ 21 w 92"/>
                <a:gd name="T11" fmla="*/ 23 h 131"/>
                <a:gd name="T12" fmla="*/ 24 w 92"/>
                <a:gd name="T13" fmla="*/ 30 h 131"/>
                <a:gd name="T14" fmla="*/ 31 w 92"/>
                <a:gd name="T15" fmla="*/ 39 h 131"/>
                <a:gd name="T16" fmla="*/ 45 w 92"/>
                <a:gd name="T17" fmla="*/ 46 h 131"/>
                <a:gd name="T18" fmla="*/ 69 w 92"/>
                <a:gd name="T19" fmla="*/ 56 h 131"/>
                <a:gd name="T20" fmla="*/ 86 w 92"/>
                <a:gd name="T21" fmla="*/ 69 h 131"/>
                <a:gd name="T22" fmla="*/ 92 w 92"/>
                <a:gd name="T23" fmla="*/ 92 h 131"/>
                <a:gd name="T24" fmla="*/ 86 w 92"/>
                <a:gd name="T25" fmla="*/ 111 h 131"/>
                <a:gd name="T26" fmla="*/ 69 w 92"/>
                <a:gd name="T27" fmla="*/ 124 h 131"/>
                <a:gd name="T28" fmla="*/ 48 w 92"/>
                <a:gd name="T29" fmla="*/ 131 h 131"/>
                <a:gd name="T30" fmla="*/ 35 w 92"/>
                <a:gd name="T31" fmla="*/ 127 h 131"/>
                <a:gd name="T32" fmla="*/ 21 w 92"/>
                <a:gd name="T33" fmla="*/ 124 h 131"/>
                <a:gd name="T34" fmla="*/ 14 w 92"/>
                <a:gd name="T35" fmla="*/ 121 h 131"/>
                <a:gd name="T36" fmla="*/ 11 w 92"/>
                <a:gd name="T37" fmla="*/ 124 h 131"/>
                <a:gd name="T38" fmla="*/ 4 w 92"/>
                <a:gd name="T39" fmla="*/ 131 h 131"/>
                <a:gd name="T40" fmla="*/ 0 w 92"/>
                <a:gd name="T41" fmla="*/ 82 h 131"/>
                <a:gd name="T42" fmla="*/ 7 w 92"/>
                <a:gd name="T43" fmla="*/ 95 h 131"/>
                <a:gd name="T44" fmla="*/ 21 w 92"/>
                <a:gd name="T45" fmla="*/ 114 h 131"/>
                <a:gd name="T46" fmla="*/ 48 w 92"/>
                <a:gd name="T47" fmla="*/ 124 h 131"/>
                <a:gd name="T48" fmla="*/ 65 w 92"/>
                <a:gd name="T49" fmla="*/ 118 h 131"/>
                <a:gd name="T50" fmla="*/ 72 w 92"/>
                <a:gd name="T51" fmla="*/ 105 h 131"/>
                <a:gd name="T52" fmla="*/ 69 w 92"/>
                <a:gd name="T53" fmla="*/ 95 h 131"/>
                <a:gd name="T54" fmla="*/ 62 w 92"/>
                <a:gd name="T55" fmla="*/ 88 h 131"/>
                <a:gd name="T56" fmla="*/ 41 w 92"/>
                <a:gd name="T57" fmla="*/ 79 h 131"/>
                <a:gd name="T58" fmla="*/ 17 w 92"/>
                <a:gd name="T59" fmla="*/ 66 h 131"/>
                <a:gd name="T60" fmla="*/ 4 w 92"/>
                <a:gd name="T61" fmla="*/ 53 h 131"/>
                <a:gd name="T62" fmla="*/ 0 w 92"/>
                <a:gd name="T63" fmla="*/ 36 h 131"/>
                <a:gd name="T64" fmla="*/ 7 w 92"/>
                <a:gd name="T65" fmla="*/ 17 h 131"/>
                <a:gd name="T66" fmla="*/ 21 w 92"/>
                <a:gd name="T67" fmla="*/ 4 h 131"/>
                <a:gd name="T68" fmla="*/ 41 w 92"/>
                <a:gd name="T69" fmla="*/ 0 h 131"/>
                <a:gd name="T70" fmla="*/ 52 w 92"/>
                <a:gd name="T71" fmla="*/ 0 h 131"/>
                <a:gd name="T72" fmla="*/ 62 w 92"/>
                <a:gd name="T73" fmla="*/ 7 h 131"/>
                <a:gd name="T74" fmla="*/ 72 w 92"/>
                <a:gd name="T75" fmla="*/ 7 h 131"/>
                <a:gd name="T76" fmla="*/ 75 w 92"/>
                <a:gd name="T77" fmla="*/ 7 h 131"/>
                <a:gd name="T78" fmla="*/ 79 w 92"/>
                <a:gd name="T79" fmla="*/ 0 h 1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"/>
                <a:gd name="T121" fmla="*/ 0 h 131"/>
                <a:gd name="T122" fmla="*/ 92 w 92"/>
                <a:gd name="T123" fmla="*/ 131 h 1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" h="131">
                  <a:moveTo>
                    <a:pt x="82" y="0"/>
                  </a:moveTo>
                  <a:lnTo>
                    <a:pt x="82" y="43"/>
                  </a:lnTo>
                  <a:lnTo>
                    <a:pt x="79" y="43"/>
                  </a:lnTo>
                  <a:lnTo>
                    <a:pt x="75" y="33"/>
                  </a:lnTo>
                  <a:lnTo>
                    <a:pt x="72" y="23"/>
                  </a:lnTo>
                  <a:lnTo>
                    <a:pt x="65" y="17"/>
                  </a:lnTo>
                  <a:lnTo>
                    <a:pt x="55" y="10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4" y="30"/>
                  </a:lnTo>
                  <a:lnTo>
                    <a:pt x="28" y="33"/>
                  </a:lnTo>
                  <a:lnTo>
                    <a:pt x="31" y="39"/>
                  </a:lnTo>
                  <a:lnTo>
                    <a:pt x="38" y="43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9" y="56"/>
                  </a:lnTo>
                  <a:lnTo>
                    <a:pt x="79" y="62"/>
                  </a:lnTo>
                  <a:lnTo>
                    <a:pt x="86" y="69"/>
                  </a:lnTo>
                  <a:lnTo>
                    <a:pt x="89" y="79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6" y="111"/>
                  </a:lnTo>
                  <a:lnTo>
                    <a:pt x="79" y="118"/>
                  </a:lnTo>
                  <a:lnTo>
                    <a:pt x="69" y="124"/>
                  </a:lnTo>
                  <a:lnTo>
                    <a:pt x="58" y="127"/>
                  </a:lnTo>
                  <a:lnTo>
                    <a:pt x="48" y="131"/>
                  </a:lnTo>
                  <a:lnTo>
                    <a:pt x="41" y="131"/>
                  </a:lnTo>
                  <a:lnTo>
                    <a:pt x="35" y="127"/>
                  </a:lnTo>
                  <a:lnTo>
                    <a:pt x="31" y="127"/>
                  </a:lnTo>
                  <a:lnTo>
                    <a:pt x="21" y="124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1" y="121"/>
                  </a:lnTo>
                  <a:lnTo>
                    <a:pt x="11" y="124"/>
                  </a:lnTo>
                  <a:lnTo>
                    <a:pt x="7" y="127"/>
                  </a:lnTo>
                  <a:lnTo>
                    <a:pt x="4" y="131"/>
                  </a:lnTo>
                  <a:lnTo>
                    <a:pt x="0" y="131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7" y="95"/>
                  </a:lnTo>
                  <a:lnTo>
                    <a:pt x="14" y="105"/>
                  </a:lnTo>
                  <a:lnTo>
                    <a:pt x="21" y="114"/>
                  </a:lnTo>
                  <a:lnTo>
                    <a:pt x="35" y="121"/>
                  </a:lnTo>
                  <a:lnTo>
                    <a:pt x="48" y="124"/>
                  </a:lnTo>
                  <a:lnTo>
                    <a:pt x="58" y="121"/>
                  </a:lnTo>
                  <a:lnTo>
                    <a:pt x="65" y="118"/>
                  </a:lnTo>
                  <a:lnTo>
                    <a:pt x="69" y="111"/>
                  </a:lnTo>
                  <a:lnTo>
                    <a:pt x="72" y="105"/>
                  </a:lnTo>
                  <a:lnTo>
                    <a:pt x="69" y="101"/>
                  </a:lnTo>
                  <a:lnTo>
                    <a:pt x="69" y="95"/>
                  </a:lnTo>
                  <a:lnTo>
                    <a:pt x="65" y="92"/>
                  </a:lnTo>
                  <a:lnTo>
                    <a:pt x="62" y="88"/>
                  </a:lnTo>
                  <a:lnTo>
                    <a:pt x="55" y="85"/>
                  </a:lnTo>
                  <a:lnTo>
                    <a:pt x="41" y="79"/>
                  </a:lnTo>
                  <a:lnTo>
                    <a:pt x="28" y="72"/>
                  </a:lnTo>
                  <a:lnTo>
                    <a:pt x="17" y="66"/>
                  </a:lnTo>
                  <a:lnTo>
                    <a:pt x="11" y="59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21" y="4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7" name="Freeform 52"/>
            <p:cNvSpPr>
              <a:spLocks noEditPoints="1"/>
            </p:cNvSpPr>
            <p:nvPr/>
          </p:nvSpPr>
          <p:spPr bwMode="auto">
            <a:xfrm>
              <a:off x="2394" y="1597"/>
              <a:ext cx="112" cy="123"/>
            </a:xfrm>
            <a:custGeom>
              <a:avLst/>
              <a:gdLst>
                <a:gd name="T0" fmla="*/ 47 w 112"/>
                <a:gd name="T1" fmla="*/ 65 h 123"/>
                <a:gd name="T2" fmla="*/ 47 w 112"/>
                <a:gd name="T3" fmla="*/ 101 h 123"/>
                <a:gd name="T4" fmla="*/ 47 w 112"/>
                <a:gd name="T5" fmla="*/ 110 h 123"/>
                <a:gd name="T6" fmla="*/ 47 w 112"/>
                <a:gd name="T7" fmla="*/ 114 h 123"/>
                <a:gd name="T8" fmla="*/ 51 w 112"/>
                <a:gd name="T9" fmla="*/ 117 h 123"/>
                <a:gd name="T10" fmla="*/ 54 w 112"/>
                <a:gd name="T11" fmla="*/ 117 h 123"/>
                <a:gd name="T12" fmla="*/ 57 w 112"/>
                <a:gd name="T13" fmla="*/ 120 h 123"/>
                <a:gd name="T14" fmla="*/ 64 w 112"/>
                <a:gd name="T15" fmla="*/ 120 h 123"/>
                <a:gd name="T16" fmla="*/ 64 w 112"/>
                <a:gd name="T17" fmla="*/ 123 h 123"/>
                <a:gd name="T18" fmla="*/ 0 w 112"/>
                <a:gd name="T19" fmla="*/ 123 h 123"/>
                <a:gd name="T20" fmla="*/ 0 w 112"/>
                <a:gd name="T21" fmla="*/ 120 h 123"/>
                <a:gd name="T22" fmla="*/ 6 w 112"/>
                <a:gd name="T23" fmla="*/ 120 h 123"/>
                <a:gd name="T24" fmla="*/ 13 w 112"/>
                <a:gd name="T25" fmla="*/ 117 h 123"/>
                <a:gd name="T26" fmla="*/ 17 w 112"/>
                <a:gd name="T27" fmla="*/ 117 h 123"/>
                <a:gd name="T28" fmla="*/ 17 w 112"/>
                <a:gd name="T29" fmla="*/ 114 h 123"/>
                <a:gd name="T30" fmla="*/ 20 w 112"/>
                <a:gd name="T31" fmla="*/ 110 h 123"/>
                <a:gd name="T32" fmla="*/ 20 w 112"/>
                <a:gd name="T33" fmla="*/ 101 h 123"/>
                <a:gd name="T34" fmla="*/ 20 w 112"/>
                <a:gd name="T35" fmla="*/ 19 h 123"/>
                <a:gd name="T36" fmla="*/ 20 w 112"/>
                <a:gd name="T37" fmla="*/ 13 h 123"/>
                <a:gd name="T38" fmla="*/ 17 w 112"/>
                <a:gd name="T39" fmla="*/ 6 h 123"/>
                <a:gd name="T40" fmla="*/ 17 w 112"/>
                <a:gd name="T41" fmla="*/ 6 h 123"/>
                <a:gd name="T42" fmla="*/ 13 w 112"/>
                <a:gd name="T43" fmla="*/ 3 h 123"/>
                <a:gd name="T44" fmla="*/ 6 w 112"/>
                <a:gd name="T45" fmla="*/ 3 h 123"/>
                <a:gd name="T46" fmla="*/ 0 w 112"/>
                <a:gd name="T47" fmla="*/ 3 h 123"/>
                <a:gd name="T48" fmla="*/ 0 w 112"/>
                <a:gd name="T49" fmla="*/ 0 h 123"/>
                <a:gd name="T50" fmla="*/ 57 w 112"/>
                <a:gd name="T51" fmla="*/ 0 h 123"/>
                <a:gd name="T52" fmla="*/ 75 w 112"/>
                <a:gd name="T53" fmla="*/ 0 h 123"/>
                <a:gd name="T54" fmla="*/ 88 w 112"/>
                <a:gd name="T55" fmla="*/ 3 h 123"/>
                <a:gd name="T56" fmla="*/ 98 w 112"/>
                <a:gd name="T57" fmla="*/ 6 h 123"/>
                <a:gd name="T58" fmla="*/ 105 w 112"/>
                <a:gd name="T59" fmla="*/ 16 h 123"/>
                <a:gd name="T60" fmla="*/ 109 w 112"/>
                <a:gd name="T61" fmla="*/ 22 h 123"/>
                <a:gd name="T62" fmla="*/ 112 w 112"/>
                <a:gd name="T63" fmla="*/ 32 h 123"/>
                <a:gd name="T64" fmla="*/ 109 w 112"/>
                <a:gd name="T65" fmla="*/ 42 h 123"/>
                <a:gd name="T66" fmla="*/ 102 w 112"/>
                <a:gd name="T67" fmla="*/ 52 h 123"/>
                <a:gd name="T68" fmla="*/ 92 w 112"/>
                <a:gd name="T69" fmla="*/ 58 h 123"/>
                <a:gd name="T70" fmla="*/ 81 w 112"/>
                <a:gd name="T71" fmla="*/ 62 h 123"/>
                <a:gd name="T72" fmla="*/ 71 w 112"/>
                <a:gd name="T73" fmla="*/ 65 h 123"/>
                <a:gd name="T74" fmla="*/ 61 w 112"/>
                <a:gd name="T75" fmla="*/ 65 h 123"/>
                <a:gd name="T76" fmla="*/ 47 w 112"/>
                <a:gd name="T77" fmla="*/ 65 h 123"/>
                <a:gd name="T78" fmla="*/ 47 w 112"/>
                <a:gd name="T79" fmla="*/ 3 h 123"/>
                <a:gd name="T80" fmla="*/ 47 w 112"/>
                <a:gd name="T81" fmla="*/ 58 h 123"/>
                <a:gd name="T82" fmla="*/ 51 w 112"/>
                <a:gd name="T83" fmla="*/ 58 h 123"/>
                <a:gd name="T84" fmla="*/ 54 w 112"/>
                <a:gd name="T85" fmla="*/ 58 h 123"/>
                <a:gd name="T86" fmla="*/ 64 w 112"/>
                <a:gd name="T87" fmla="*/ 58 h 123"/>
                <a:gd name="T88" fmla="*/ 75 w 112"/>
                <a:gd name="T89" fmla="*/ 52 h 123"/>
                <a:gd name="T90" fmla="*/ 78 w 112"/>
                <a:gd name="T91" fmla="*/ 49 h 123"/>
                <a:gd name="T92" fmla="*/ 78 w 112"/>
                <a:gd name="T93" fmla="*/ 39 h 123"/>
                <a:gd name="T94" fmla="*/ 81 w 112"/>
                <a:gd name="T95" fmla="*/ 32 h 123"/>
                <a:gd name="T96" fmla="*/ 78 w 112"/>
                <a:gd name="T97" fmla="*/ 22 h 123"/>
                <a:gd name="T98" fmla="*/ 78 w 112"/>
                <a:gd name="T99" fmla="*/ 16 h 123"/>
                <a:gd name="T100" fmla="*/ 75 w 112"/>
                <a:gd name="T101" fmla="*/ 9 h 123"/>
                <a:gd name="T102" fmla="*/ 68 w 112"/>
                <a:gd name="T103" fmla="*/ 6 h 123"/>
                <a:gd name="T104" fmla="*/ 61 w 112"/>
                <a:gd name="T105" fmla="*/ 6 h 123"/>
                <a:gd name="T106" fmla="*/ 51 w 112"/>
                <a:gd name="T107" fmla="*/ 3 h 123"/>
                <a:gd name="T108" fmla="*/ 47 w 112"/>
                <a:gd name="T109" fmla="*/ 3 h 1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"/>
                <a:gd name="T166" fmla="*/ 0 h 123"/>
                <a:gd name="T167" fmla="*/ 112 w 112"/>
                <a:gd name="T168" fmla="*/ 123 h 1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" h="123">
                  <a:moveTo>
                    <a:pt x="47" y="65"/>
                  </a:moveTo>
                  <a:lnTo>
                    <a:pt x="47" y="101"/>
                  </a:lnTo>
                  <a:lnTo>
                    <a:pt x="47" y="110"/>
                  </a:lnTo>
                  <a:lnTo>
                    <a:pt x="47" y="114"/>
                  </a:lnTo>
                  <a:lnTo>
                    <a:pt x="51" y="117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4" y="120"/>
                  </a:lnTo>
                  <a:lnTo>
                    <a:pt x="64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20" y="110"/>
                  </a:lnTo>
                  <a:lnTo>
                    <a:pt x="20" y="101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7" y="6"/>
                  </a:lnTo>
                  <a:lnTo>
                    <a:pt x="13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5" y="16"/>
                  </a:lnTo>
                  <a:lnTo>
                    <a:pt x="109" y="22"/>
                  </a:lnTo>
                  <a:lnTo>
                    <a:pt x="112" y="32"/>
                  </a:lnTo>
                  <a:lnTo>
                    <a:pt x="109" y="42"/>
                  </a:lnTo>
                  <a:lnTo>
                    <a:pt x="102" y="52"/>
                  </a:lnTo>
                  <a:lnTo>
                    <a:pt x="92" y="58"/>
                  </a:lnTo>
                  <a:lnTo>
                    <a:pt x="81" y="62"/>
                  </a:lnTo>
                  <a:lnTo>
                    <a:pt x="71" y="65"/>
                  </a:lnTo>
                  <a:lnTo>
                    <a:pt x="61" y="65"/>
                  </a:lnTo>
                  <a:lnTo>
                    <a:pt x="47" y="65"/>
                  </a:lnTo>
                  <a:close/>
                  <a:moveTo>
                    <a:pt x="47" y="3"/>
                  </a:moveTo>
                  <a:lnTo>
                    <a:pt x="47" y="58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64" y="58"/>
                  </a:lnTo>
                  <a:lnTo>
                    <a:pt x="75" y="52"/>
                  </a:lnTo>
                  <a:lnTo>
                    <a:pt x="78" y="49"/>
                  </a:lnTo>
                  <a:lnTo>
                    <a:pt x="78" y="39"/>
                  </a:lnTo>
                  <a:lnTo>
                    <a:pt x="81" y="32"/>
                  </a:lnTo>
                  <a:lnTo>
                    <a:pt x="78" y="22"/>
                  </a:lnTo>
                  <a:lnTo>
                    <a:pt x="78" y="16"/>
                  </a:lnTo>
                  <a:lnTo>
                    <a:pt x="75" y="9"/>
                  </a:lnTo>
                  <a:lnTo>
                    <a:pt x="68" y="6"/>
                  </a:lnTo>
                  <a:lnTo>
                    <a:pt x="61" y="6"/>
                  </a:lnTo>
                  <a:lnTo>
                    <a:pt x="51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8" name="Freeform 53"/>
            <p:cNvSpPr>
              <a:spLocks/>
            </p:cNvSpPr>
            <p:nvPr/>
          </p:nvSpPr>
          <p:spPr bwMode="auto">
            <a:xfrm>
              <a:off x="2516" y="1597"/>
              <a:ext cx="65" cy="123"/>
            </a:xfrm>
            <a:custGeom>
              <a:avLst/>
              <a:gdLst>
                <a:gd name="T0" fmla="*/ 65 w 65"/>
                <a:gd name="T1" fmla="*/ 120 h 123"/>
                <a:gd name="T2" fmla="*/ 65 w 65"/>
                <a:gd name="T3" fmla="*/ 123 h 123"/>
                <a:gd name="T4" fmla="*/ 0 w 65"/>
                <a:gd name="T5" fmla="*/ 123 h 123"/>
                <a:gd name="T6" fmla="*/ 0 w 65"/>
                <a:gd name="T7" fmla="*/ 120 h 123"/>
                <a:gd name="T8" fmla="*/ 4 w 65"/>
                <a:gd name="T9" fmla="*/ 120 h 123"/>
                <a:gd name="T10" fmla="*/ 7 w 65"/>
                <a:gd name="T11" fmla="*/ 120 h 123"/>
                <a:gd name="T12" fmla="*/ 14 w 65"/>
                <a:gd name="T13" fmla="*/ 117 h 123"/>
                <a:gd name="T14" fmla="*/ 14 w 65"/>
                <a:gd name="T15" fmla="*/ 117 h 123"/>
                <a:gd name="T16" fmla="*/ 17 w 65"/>
                <a:gd name="T17" fmla="*/ 114 h 123"/>
                <a:gd name="T18" fmla="*/ 17 w 65"/>
                <a:gd name="T19" fmla="*/ 110 h 123"/>
                <a:gd name="T20" fmla="*/ 17 w 65"/>
                <a:gd name="T21" fmla="*/ 101 h 123"/>
                <a:gd name="T22" fmla="*/ 17 w 65"/>
                <a:gd name="T23" fmla="*/ 19 h 123"/>
                <a:gd name="T24" fmla="*/ 17 w 65"/>
                <a:gd name="T25" fmla="*/ 13 h 123"/>
                <a:gd name="T26" fmla="*/ 17 w 65"/>
                <a:gd name="T27" fmla="*/ 9 h 123"/>
                <a:gd name="T28" fmla="*/ 14 w 65"/>
                <a:gd name="T29" fmla="*/ 6 h 123"/>
                <a:gd name="T30" fmla="*/ 10 w 65"/>
                <a:gd name="T31" fmla="*/ 3 h 123"/>
                <a:gd name="T32" fmla="*/ 7 w 65"/>
                <a:gd name="T33" fmla="*/ 3 h 123"/>
                <a:gd name="T34" fmla="*/ 4 w 65"/>
                <a:gd name="T35" fmla="*/ 3 h 123"/>
                <a:gd name="T36" fmla="*/ 0 w 65"/>
                <a:gd name="T37" fmla="*/ 3 h 123"/>
                <a:gd name="T38" fmla="*/ 0 w 65"/>
                <a:gd name="T39" fmla="*/ 0 h 123"/>
                <a:gd name="T40" fmla="*/ 65 w 65"/>
                <a:gd name="T41" fmla="*/ 0 h 123"/>
                <a:gd name="T42" fmla="*/ 65 w 65"/>
                <a:gd name="T43" fmla="*/ 3 h 123"/>
                <a:gd name="T44" fmla="*/ 61 w 65"/>
                <a:gd name="T45" fmla="*/ 3 h 123"/>
                <a:gd name="T46" fmla="*/ 58 w 65"/>
                <a:gd name="T47" fmla="*/ 3 h 123"/>
                <a:gd name="T48" fmla="*/ 51 w 65"/>
                <a:gd name="T49" fmla="*/ 3 h 123"/>
                <a:gd name="T50" fmla="*/ 51 w 65"/>
                <a:gd name="T51" fmla="*/ 6 h 123"/>
                <a:gd name="T52" fmla="*/ 48 w 65"/>
                <a:gd name="T53" fmla="*/ 9 h 123"/>
                <a:gd name="T54" fmla="*/ 48 w 65"/>
                <a:gd name="T55" fmla="*/ 13 h 123"/>
                <a:gd name="T56" fmla="*/ 48 w 65"/>
                <a:gd name="T57" fmla="*/ 19 h 123"/>
                <a:gd name="T58" fmla="*/ 48 w 65"/>
                <a:gd name="T59" fmla="*/ 101 h 123"/>
                <a:gd name="T60" fmla="*/ 48 w 65"/>
                <a:gd name="T61" fmla="*/ 110 h 123"/>
                <a:gd name="T62" fmla="*/ 48 w 65"/>
                <a:gd name="T63" fmla="*/ 114 h 123"/>
                <a:gd name="T64" fmla="*/ 51 w 65"/>
                <a:gd name="T65" fmla="*/ 117 h 123"/>
                <a:gd name="T66" fmla="*/ 55 w 65"/>
                <a:gd name="T67" fmla="*/ 117 h 123"/>
                <a:gd name="T68" fmla="*/ 58 w 65"/>
                <a:gd name="T69" fmla="*/ 120 h 123"/>
                <a:gd name="T70" fmla="*/ 61 w 65"/>
                <a:gd name="T71" fmla="*/ 120 h 123"/>
                <a:gd name="T72" fmla="*/ 65 w 65"/>
                <a:gd name="T73" fmla="*/ 120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123"/>
                <a:gd name="T113" fmla="*/ 65 w 65"/>
                <a:gd name="T114" fmla="*/ 123 h 1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123">
                  <a:moveTo>
                    <a:pt x="65" y="120"/>
                  </a:moveTo>
                  <a:lnTo>
                    <a:pt x="65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7" y="120"/>
                  </a:lnTo>
                  <a:lnTo>
                    <a:pt x="14" y="117"/>
                  </a:lnTo>
                  <a:lnTo>
                    <a:pt x="17" y="114"/>
                  </a:lnTo>
                  <a:lnTo>
                    <a:pt x="17" y="110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48" y="9"/>
                  </a:lnTo>
                  <a:lnTo>
                    <a:pt x="48" y="13"/>
                  </a:lnTo>
                  <a:lnTo>
                    <a:pt x="48" y="19"/>
                  </a:lnTo>
                  <a:lnTo>
                    <a:pt x="48" y="101"/>
                  </a:lnTo>
                  <a:lnTo>
                    <a:pt x="48" y="110"/>
                  </a:lnTo>
                  <a:lnTo>
                    <a:pt x="48" y="114"/>
                  </a:lnTo>
                  <a:lnTo>
                    <a:pt x="51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1" y="120"/>
                  </a:lnTo>
                  <a:lnTo>
                    <a:pt x="65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19" name="Freeform 54"/>
            <p:cNvSpPr>
              <a:spLocks/>
            </p:cNvSpPr>
            <p:nvPr/>
          </p:nvSpPr>
          <p:spPr bwMode="auto">
            <a:xfrm>
              <a:off x="2591" y="1597"/>
              <a:ext cx="133" cy="127"/>
            </a:xfrm>
            <a:custGeom>
              <a:avLst/>
              <a:gdLst>
                <a:gd name="T0" fmla="*/ 44 w 133"/>
                <a:gd name="T1" fmla="*/ 0 h 127"/>
                <a:gd name="T2" fmla="*/ 106 w 133"/>
                <a:gd name="T3" fmla="*/ 75 h 127"/>
                <a:gd name="T4" fmla="*/ 106 w 133"/>
                <a:gd name="T5" fmla="*/ 22 h 127"/>
                <a:gd name="T6" fmla="*/ 106 w 133"/>
                <a:gd name="T7" fmla="*/ 13 h 127"/>
                <a:gd name="T8" fmla="*/ 102 w 133"/>
                <a:gd name="T9" fmla="*/ 6 h 127"/>
                <a:gd name="T10" fmla="*/ 95 w 133"/>
                <a:gd name="T11" fmla="*/ 3 h 127"/>
                <a:gd name="T12" fmla="*/ 89 w 133"/>
                <a:gd name="T13" fmla="*/ 3 h 127"/>
                <a:gd name="T14" fmla="*/ 89 w 133"/>
                <a:gd name="T15" fmla="*/ 0 h 127"/>
                <a:gd name="T16" fmla="*/ 133 w 133"/>
                <a:gd name="T17" fmla="*/ 0 h 127"/>
                <a:gd name="T18" fmla="*/ 133 w 133"/>
                <a:gd name="T19" fmla="*/ 3 h 127"/>
                <a:gd name="T20" fmla="*/ 126 w 133"/>
                <a:gd name="T21" fmla="*/ 3 h 127"/>
                <a:gd name="T22" fmla="*/ 119 w 133"/>
                <a:gd name="T23" fmla="*/ 6 h 127"/>
                <a:gd name="T24" fmla="*/ 119 w 133"/>
                <a:gd name="T25" fmla="*/ 6 h 127"/>
                <a:gd name="T26" fmla="*/ 116 w 133"/>
                <a:gd name="T27" fmla="*/ 9 h 127"/>
                <a:gd name="T28" fmla="*/ 116 w 133"/>
                <a:gd name="T29" fmla="*/ 16 h 127"/>
                <a:gd name="T30" fmla="*/ 112 w 133"/>
                <a:gd name="T31" fmla="*/ 22 h 127"/>
                <a:gd name="T32" fmla="*/ 112 w 133"/>
                <a:gd name="T33" fmla="*/ 127 h 127"/>
                <a:gd name="T34" fmla="*/ 109 w 133"/>
                <a:gd name="T35" fmla="*/ 127 h 127"/>
                <a:gd name="T36" fmla="*/ 27 w 133"/>
                <a:gd name="T37" fmla="*/ 22 h 127"/>
                <a:gd name="T38" fmla="*/ 27 w 133"/>
                <a:gd name="T39" fmla="*/ 101 h 127"/>
                <a:gd name="T40" fmla="*/ 27 w 133"/>
                <a:gd name="T41" fmla="*/ 110 h 127"/>
                <a:gd name="T42" fmla="*/ 31 w 133"/>
                <a:gd name="T43" fmla="*/ 117 h 127"/>
                <a:gd name="T44" fmla="*/ 34 w 133"/>
                <a:gd name="T45" fmla="*/ 120 h 127"/>
                <a:gd name="T46" fmla="*/ 41 w 133"/>
                <a:gd name="T47" fmla="*/ 120 h 127"/>
                <a:gd name="T48" fmla="*/ 44 w 133"/>
                <a:gd name="T49" fmla="*/ 120 h 127"/>
                <a:gd name="T50" fmla="*/ 44 w 133"/>
                <a:gd name="T51" fmla="*/ 123 h 127"/>
                <a:gd name="T52" fmla="*/ 0 w 133"/>
                <a:gd name="T53" fmla="*/ 123 h 127"/>
                <a:gd name="T54" fmla="*/ 0 w 133"/>
                <a:gd name="T55" fmla="*/ 120 h 127"/>
                <a:gd name="T56" fmla="*/ 7 w 133"/>
                <a:gd name="T57" fmla="*/ 117 h 127"/>
                <a:gd name="T58" fmla="*/ 14 w 133"/>
                <a:gd name="T59" fmla="*/ 117 h 127"/>
                <a:gd name="T60" fmla="*/ 17 w 133"/>
                <a:gd name="T61" fmla="*/ 110 h 127"/>
                <a:gd name="T62" fmla="*/ 17 w 133"/>
                <a:gd name="T63" fmla="*/ 101 h 127"/>
                <a:gd name="T64" fmla="*/ 17 w 133"/>
                <a:gd name="T65" fmla="*/ 13 h 127"/>
                <a:gd name="T66" fmla="*/ 17 w 133"/>
                <a:gd name="T67" fmla="*/ 9 h 127"/>
                <a:gd name="T68" fmla="*/ 10 w 133"/>
                <a:gd name="T69" fmla="*/ 6 h 127"/>
                <a:gd name="T70" fmla="*/ 7 w 133"/>
                <a:gd name="T71" fmla="*/ 3 h 127"/>
                <a:gd name="T72" fmla="*/ 3 w 133"/>
                <a:gd name="T73" fmla="*/ 3 h 127"/>
                <a:gd name="T74" fmla="*/ 0 w 133"/>
                <a:gd name="T75" fmla="*/ 3 h 127"/>
                <a:gd name="T76" fmla="*/ 0 w 133"/>
                <a:gd name="T77" fmla="*/ 0 h 127"/>
                <a:gd name="T78" fmla="*/ 44 w 133"/>
                <a:gd name="T79" fmla="*/ 0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127"/>
                <a:gd name="T122" fmla="*/ 133 w 133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127">
                  <a:moveTo>
                    <a:pt x="44" y="0"/>
                  </a:moveTo>
                  <a:lnTo>
                    <a:pt x="106" y="75"/>
                  </a:lnTo>
                  <a:lnTo>
                    <a:pt x="106" y="22"/>
                  </a:lnTo>
                  <a:lnTo>
                    <a:pt x="106" y="13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9" y="3"/>
                  </a:lnTo>
                  <a:lnTo>
                    <a:pt x="89" y="0"/>
                  </a:lnTo>
                  <a:lnTo>
                    <a:pt x="133" y="0"/>
                  </a:lnTo>
                  <a:lnTo>
                    <a:pt x="133" y="3"/>
                  </a:lnTo>
                  <a:lnTo>
                    <a:pt x="126" y="3"/>
                  </a:lnTo>
                  <a:lnTo>
                    <a:pt x="119" y="6"/>
                  </a:lnTo>
                  <a:lnTo>
                    <a:pt x="116" y="9"/>
                  </a:lnTo>
                  <a:lnTo>
                    <a:pt x="116" y="16"/>
                  </a:lnTo>
                  <a:lnTo>
                    <a:pt x="112" y="22"/>
                  </a:lnTo>
                  <a:lnTo>
                    <a:pt x="112" y="127"/>
                  </a:lnTo>
                  <a:lnTo>
                    <a:pt x="109" y="127"/>
                  </a:lnTo>
                  <a:lnTo>
                    <a:pt x="27" y="22"/>
                  </a:lnTo>
                  <a:lnTo>
                    <a:pt x="27" y="101"/>
                  </a:lnTo>
                  <a:lnTo>
                    <a:pt x="27" y="110"/>
                  </a:lnTo>
                  <a:lnTo>
                    <a:pt x="31" y="117"/>
                  </a:lnTo>
                  <a:lnTo>
                    <a:pt x="34" y="120"/>
                  </a:lnTo>
                  <a:lnTo>
                    <a:pt x="41" y="120"/>
                  </a:lnTo>
                  <a:lnTo>
                    <a:pt x="44" y="120"/>
                  </a:lnTo>
                  <a:lnTo>
                    <a:pt x="44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7" y="117"/>
                  </a:lnTo>
                  <a:lnTo>
                    <a:pt x="14" y="117"/>
                  </a:lnTo>
                  <a:lnTo>
                    <a:pt x="17" y="110"/>
                  </a:lnTo>
                  <a:lnTo>
                    <a:pt x="17" y="101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0" name="Freeform 55"/>
            <p:cNvSpPr>
              <a:spLocks noEditPoints="1"/>
            </p:cNvSpPr>
            <p:nvPr/>
          </p:nvSpPr>
          <p:spPr bwMode="auto">
            <a:xfrm>
              <a:off x="2734" y="1593"/>
              <a:ext cx="140" cy="131"/>
            </a:xfrm>
            <a:custGeom>
              <a:avLst/>
              <a:gdLst>
                <a:gd name="T0" fmla="*/ 68 w 140"/>
                <a:gd name="T1" fmla="*/ 0 h 131"/>
                <a:gd name="T2" fmla="*/ 85 w 140"/>
                <a:gd name="T3" fmla="*/ 0 h 131"/>
                <a:gd name="T4" fmla="*/ 95 w 140"/>
                <a:gd name="T5" fmla="*/ 4 h 131"/>
                <a:gd name="T6" fmla="*/ 109 w 140"/>
                <a:gd name="T7" fmla="*/ 10 h 131"/>
                <a:gd name="T8" fmla="*/ 119 w 140"/>
                <a:gd name="T9" fmla="*/ 17 h 131"/>
                <a:gd name="T10" fmla="*/ 129 w 140"/>
                <a:gd name="T11" fmla="*/ 30 h 131"/>
                <a:gd name="T12" fmla="*/ 136 w 140"/>
                <a:gd name="T13" fmla="*/ 46 h 131"/>
                <a:gd name="T14" fmla="*/ 140 w 140"/>
                <a:gd name="T15" fmla="*/ 62 h 131"/>
                <a:gd name="T16" fmla="*/ 136 w 140"/>
                <a:gd name="T17" fmla="*/ 79 h 131"/>
                <a:gd name="T18" fmla="*/ 133 w 140"/>
                <a:gd name="T19" fmla="*/ 92 h 131"/>
                <a:gd name="T20" fmla="*/ 123 w 140"/>
                <a:gd name="T21" fmla="*/ 105 h 131"/>
                <a:gd name="T22" fmla="*/ 112 w 140"/>
                <a:gd name="T23" fmla="*/ 114 h 131"/>
                <a:gd name="T24" fmla="*/ 102 w 140"/>
                <a:gd name="T25" fmla="*/ 124 h 131"/>
                <a:gd name="T26" fmla="*/ 85 w 140"/>
                <a:gd name="T27" fmla="*/ 127 h 131"/>
                <a:gd name="T28" fmla="*/ 72 w 140"/>
                <a:gd name="T29" fmla="*/ 131 h 131"/>
                <a:gd name="T30" fmla="*/ 55 w 140"/>
                <a:gd name="T31" fmla="*/ 127 h 131"/>
                <a:gd name="T32" fmla="*/ 41 w 140"/>
                <a:gd name="T33" fmla="*/ 124 h 131"/>
                <a:gd name="T34" fmla="*/ 27 w 140"/>
                <a:gd name="T35" fmla="*/ 118 h 131"/>
                <a:gd name="T36" fmla="*/ 17 w 140"/>
                <a:gd name="T37" fmla="*/ 108 h 131"/>
                <a:gd name="T38" fmla="*/ 7 w 140"/>
                <a:gd name="T39" fmla="*/ 95 h 131"/>
                <a:gd name="T40" fmla="*/ 3 w 140"/>
                <a:gd name="T41" fmla="*/ 79 h 131"/>
                <a:gd name="T42" fmla="*/ 0 w 140"/>
                <a:gd name="T43" fmla="*/ 66 h 131"/>
                <a:gd name="T44" fmla="*/ 3 w 140"/>
                <a:gd name="T45" fmla="*/ 46 h 131"/>
                <a:gd name="T46" fmla="*/ 10 w 140"/>
                <a:gd name="T47" fmla="*/ 30 h 131"/>
                <a:gd name="T48" fmla="*/ 21 w 140"/>
                <a:gd name="T49" fmla="*/ 17 h 131"/>
                <a:gd name="T50" fmla="*/ 34 w 140"/>
                <a:gd name="T51" fmla="*/ 7 h 131"/>
                <a:gd name="T52" fmla="*/ 51 w 140"/>
                <a:gd name="T53" fmla="*/ 0 h 131"/>
                <a:gd name="T54" fmla="*/ 68 w 140"/>
                <a:gd name="T55" fmla="*/ 0 h 131"/>
                <a:gd name="T56" fmla="*/ 72 w 140"/>
                <a:gd name="T57" fmla="*/ 7 h 131"/>
                <a:gd name="T58" fmla="*/ 58 w 140"/>
                <a:gd name="T59" fmla="*/ 7 h 131"/>
                <a:gd name="T60" fmla="*/ 51 w 140"/>
                <a:gd name="T61" fmla="*/ 13 h 131"/>
                <a:gd name="T62" fmla="*/ 44 w 140"/>
                <a:gd name="T63" fmla="*/ 23 h 131"/>
                <a:gd name="T64" fmla="*/ 41 w 140"/>
                <a:gd name="T65" fmla="*/ 36 h 131"/>
                <a:gd name="T66" fmla="*/ 38 w 140"/>
                <a:gd name="T67" fmla="*/ 49 h 131"/>
                <a:gd name="T68" fmla="*/ 38 w 140"/>
                <a:gd name="T69" fmla="*/ 66 h 131"/>
                <a:gd name="T70" fmla="*/ 38 w 140"/>
                <a:gd name="T71" fmla="*/ 85 h 131"/>
                <a:gd name="T72" fmla="*/ 41 w 140"/>
                <a:gd name="T73" fmla="*/ 101 h 131"/>
                <a:gd name="T74" fmla="*/ 48 w 140"/>
                <a:gd name="T75" fmla="*/ 111 h 131"/>
                <a:gd name="T76" fmla="*/ 55 w 140"/>
                <a:gd name="T77" fmla="*/ 118 h 131"/>
                <a:gd name="T78" fmla="*/ 61 w 140"/>
                <a:gd name="T79" fmla="*/ 121 h 131"/>
                <a:gd name="T80" fmla="*/ 72 w 140"/>
                <a:gd name="T81" fmla="*/ 124 h 131"/>
                <a:gd name="T82" fmla="*/ 78 w 140"/>
                <a:gd name="T83" fmla="*/ 121 h 131"/>
                <a:gd name="T84" fmla="*/ 85 w 140"/>
                <a:gd name="T85" fmla="*/ 118 h 131"/>
                <a:gd name="T86" fmla="*/ 92 w 140"/>
                <a:gd name="T87" fmla="*/ 111 h 131"/>
                <a:gd name="T88" fmla="*/ 99 w 140"/>
                <a:gd name="T89" fmla="*/ 101 h 131"/>
                <a:gd name="T90" fmla="*/ 102 w 140"/>
                <a:gd name="T91" fmla="*/ 85 h 131"/>
                <a:gd name="T92" fmla="*/ 102 w 140"/>
                <a:gd name="T93" fmla="*/ 66 h 131"/>
                <a:gd name="T94" fmla="*/ 102 w 140"/>
                <a:gd name="T95" fmla="*/ 49 h 131"/>
                <a:gd name="T96" fmla="*/ 102 w 140"/>
                <a:gd name="T97" fmla="*/ 39 h 131"/>
                <a:gd name="T98" fmla="*/ 99 w 140"/>
                <a:gd name="T99" fmla="*/ 30 h 131"/>
                <a:gd name="T100" fmla="*/ 92 w 140"/>
                <a:gd name="T101" fmla="*/ 17 h 131"/>
                <a:gd name="T102" fmla="*/ 89 w 140"/>
                <a:gd name="T103" fmla="*/ 10 h 131"/>
                <a:gd name="T104" fmla="*/ 78 w 140"/>
                <a:gd name="T105" fmla="*/ 7 h 131"/>
                <a:gd name="T106" fmla="*/ 72 w 140"/>
                <a:gd name="T107" fmla="*/ 7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131"/>
                <a:gd name="T164" fmla="*/ 140 w 140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131">
                  <a:moveTo>
                    <a:pt x="68" y="0"/>
                  </a:moveTo>
                  <a:lnTo>
                    <a:pt x="85" y="0"/>
                  </a:lnTo>
                  <a:lnTo>
                    <a:pt x="95" y="4"/>
                  </a:lnTo>
                  <a:lnTo>
                    <a:pt x="109" y="10"/>
                  </a:lnTo>
                  <a:lnTo>
                    <a:pt x="119" y="17"/>
                  </a:lnTo>
                  <a:lnTo>
                    <a:pt x="129" y="30"/>
                  </a:lnTo>
                  <a:lnTo>
                    <a:pt x="136" y="46"/>
                  </a:lnTo>
                  <a:lnTo>
                    <a:pt x="140" y="62"/>
                  </a:lnTo>
                  <a:lnTo>
                    <a:pt x="136" y="79"/>
                  </a:lnTo>
                  <a:lnTo>
                    <a:pt x="133" y="92"/>
                  </a:lnTo>
                  <a:lnTo>
                    <a:pt x="123" y="105"/>
                  </a:lnTo>
                  <a:lnTo>
                    <a:pt x="112" y="114"/>
                  </a:lnTo>
                  <a:lnTo>
                    <a:pt x="102" y="124"/>
                  </a:lnTo>
                  <a:lnTo>
                    <a:pt x="85" y="127"/>
                  </a:lnTo>
                  <a:lnTo>
                    <a:pt x="72" y="131"/>
                  </a:lnTo>
                  <a:lnTo>
                    <a:pt x="55" y="127"/>
                  </a:lnTo>
                  <a:lnTo>
                    <a:pt x="41" y="124"/>
                  </a:lnTo>
                  <a:lnTo>
                    <a:pt x="27" y="118"/>
                  </a:lnTo>
                  <a:lnTo>
                    <a:pt x="17" y="108"/>
                  </a:lnTo>
                  <a:lnTo>
                    <a:pt x="7" y="95"/>
                  </a:lnTo>
                  <a:lnTo>
                    <a:pt x="3" y="79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30"/>
                  </a:lnTo>
                  <a:lnTo>
                    <a:pt x="21" y="17"/>
                  </a:lnTo>
                  <a:lnTo>
                    <a:pt x="34" y="7"/>
                  </a:lnTo>
                  <a:lnTo>
                    <a:pt x="51" y="0"/>
                  </a:lnTo>
                  <a:lnTo>
                    <a:pt x="68" y="0"/>
                  </a:lnTo>
                  <a:close/>
                  <a:moveTo>
                    <a:pt x="72" y="7"/>
                  </a:moveTo>
                  <a:lnTo>
                    <a:pt x="58" y="7"/>
                  </a:lnTo>
                  <a:lnTo>
                    <a:pt x="51" y="13"/>
                  </a:lnTo>
                  <a:lnTo>
                    <a:pt x="44" y="23"/>
                  </a:lnTo>
                  <a:lnTo>
                    <a:pt x="41" y="36"/>
                  </a:lnTo>
                  <a:lnTo>
                    <a:pt x="38" y="49"/>
                  </a:lnTo>
                  <a:lnTo>
                    <a:pt x="38" y="66"/>
                  </a:lnTo>
                  <a:lnTo>
                    <a:pt x="38" y="85"/>
                  </a:lnTo>
                  <a:lnTo>
                    <a:pt x="41" y="101"/>
                  </a:lnTo>
                  <a:lnTo>
                    <a:pt x="48" y="111"/>
                  </a:lnTo>
                  <a:lnTo>
                    <a:pt x="55" y="118"/>
                  </a:lnTo>
                  <a:lnTo>
                    <a:pt x="61" y="121"/>
                  </a:lnTo>
                  <a:lnTo>
                    <a:pt x="72" y="124"/>
                  </a:lnTo>
                  <a:lnTo>
                    <a:pt x="78" y="121"/>
                  </a:lnTo>
                  <a:lnTo>
                    <a:pt x="85" y="118"/>
                  </a:lnTo>
                  <a:lnTo>
                    <a:pt x="92" y="111"/>
                  </a:lnTo>
                  <a:lnTo>
                    <a:pt x="99" y="101"/>
                  </a:lnTo>
                  <a:lnTo>
                    <a:pt x="102" y="85"/>
                  </a:lnTo>
                  <a:lnTo>
                    <a:pt x="102" y="66"/>
                  </a:lnTo>
                  <a:lnTo>
                    <a:pt x="102" y="49"/>
                  </a:lnTo>
                  <a:lnTo>
                    <a:pt x="102" y="39"/>
                  </a:lnTo>
                  <a:lnTo>
                    <a:pt x="99" y="30"/>
                  </a:lnTo>
                  <a:lnTo>
                    <a:pt x="92" y="17"/>
                  </a:lnTo>
                  <a:lnTo>
                    <a:pt x="89" y="10"/>
                  </a:lnTo>
                  <a:lnTo>
                    <a:pt x="78" y="7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1" name="Freeform 56"/>
            <p:cNvSpPr>
              <a:spLocks/>
            </p:cNvSpPr>
            <p:nvPr/>
          </p:nvSpPr>
          <p:spPr bwMode="auto">
            <a:xfrm>
              <a:off x="2884" y="1597"/>
              <a:ext cx="133" cy="127"/>
            </a:xfrm>
            <a:custGeom>
              <a:avLst/>
              <a:gdLst>
                <a:gd name="T0" fmla="*/ 48 w 133"/>
                <a:gd name="T1" fmla="*/ 0 h 127"/>
                <a:gd name="T2" fmla="*/ 105 w 133"/>
                <a:gd name="T3" fmla="*/ 75 h 127"/>
                <a:gd name="T4" fmla="*/ 105 w 133"/>
                <a:gd name="T5" fmla="*/ 22 h 127"/>
                <a:gd name="T6" fmla="*/ 105 w 133"/>
                <a:gd name="T7" fmla="*/ 13 h 127"/>
                <a:gd name="T8" fmla="*/ 102 w 133"/>
                <a:gd name="T9" fmla="*/ 6 h 127"/>
                <a:gd name="T10" fmla="*/ 99 w 133"/>
                <a:gd name="T11" fmla="*/ 3 h 127"/>
                <a:gd name="T12" fmla="*/ 88 w 133"/>
                <a:gd name="T13" fmla="*/ 3 h 127"/>
                <a:gd name="T14" fmla="*/ 88 w 133"/>
                <a:gd name="T15" fmla="*/ 0 h 127"/>
                <a:gd name="T16" fmla="*/ 133 w 133"/>
                <a:gd name="T17" fmla="*/ 0 h 127"/>
                <a:gd name="T18" fmla="*/ 133 w 133"/>
                <a:gd name="T19" fmla="*/ 3 h 127"/>
                <a:gd name="T20" fmla="*/ 126 w 133"/>
                <a:gd name="T21" fmla="*/ 3 h 127"/>
                <a:gd name="T22" fmla="*/ 122 w 133"/>
                <a:gd name="T23" fmla="*/ 6 h 127"/>
                <a:gd name="T24" fmla="*/ 119 w 133"/>
                <a:gd name="T25" fmla="*/ 6 h 127"/>
                <a:gd name="T26" fmla="*/ 116 w 133"/>
                <a:gd name="T27" fmla="*/ 9 h 127"/>
                <a:gd name="T28" fmla="*/ 116 w 133"/>
                <a:gd name="T29" fmla="*/ 16 h 127"/>
                <a:gd name="T30" fmla="*/ 116 w 133"/>
                <a:gd name="T31" fmla="*/ 22 h 127"/>
                <a:gd name="T32" fmla="*/ 116 w 133"/>
                <a:gd name="T33" fmla="*/ 127 h 127"/>
                <a:gd name="T34" fmla="*/ 112 w 133"/>
                <a:gd name="T35" fmla="*/ 127 h 127"/>
                <a:gd name="T36" fmla="*/ 27 w 133"/>
                <a:gd name="T37" fmla="*/ 22 h 127"/>
                <a:gd name="T38" fmla="*/ 27 w 133"/>
                <a:gd name="T39" fmla="*/ 101 h 127"/>
                <a:gd name="T40" fmla="*/ 27 w 133"/>
                <a:gd name="T41" fmla="*/ 110 h 127"/>
                <a:gd name="T42" fmla="*/ 31 w 133"/>
                <a:gd name="T43" fmla="*/ 117 h 127"/>
                <a:gd name="T44" fmla="*/ 37 w 133"/>
                <a:gd name="T45" fmla="*/ 120 h 127"/>
                <a:gd name="T46" fmla="*/ 44 w 133"/>
                <a:gd name="T47" fmla="*/ 120 h 127"/>
                <a:gd name="T48" fmla="*/ 44 w 133"/>
                <a:gd name="T49" fmla="*/ 120 h 127"/>
                <a:gd name="T50" fmla="*/ 44 w 133"/>
                <a:gd name="T51" fmla="*/ 123 h 127"/>
                <a:gd name="T52" fmla="*/ 0 w 133"/>
                <a:gd name="T53" fmla="*/ 123 h 127"/>
                <a:gd name="T54" fmla="*/ 0 w 133"/>
                <a:gd name="T55" fmla="*/ 120 h 127"/>
                <a:gd name="T56" fmla="*/ 10 w 133"/>
                <a:gd name="T57" fmla="*/ 117 h 127"/>
                <a:gd name="T58" fmla="*/ 14 w 133"/>
                <a:gd name="T59" fmla="*/ 117 h 127"/>
                <a:gd name="T60" fmla="*/ 17 w 133"/>
                <a:gd name="T61" fmla="*/ 110 h 127"/>
                <a:gd name="T62" fmla="*/ 20 w 133"/>
                <a:gd name="T63" fmla="*/ 101 h 127"/>
                <a:gd name="T64" fmla="*/ 20 w 133"/>
                <a:gd name="T65" fmla="*/ 13 h 127"/>
                <a:gd name="T66" fmla="*/ 17 w 133"/>
                <a:gd name="T67" fmla="*/ 9 h 127"/>
                <a:gd name="T68" fmla="*/ 14 w 133"/>
                <a:gd name="T69" fmla="*/ 6 h 127"/>
                <a:gd name="T70" fmla="*/ 10 w 133"/>
                <a:gd name="T71" fmla="*/ 3 h 127"/>
                <a:gd name="T72" fmla="*/ 7 w 133"/>
                <a:gd name="T73" fmla="*/ 3 h 127"/>
                <a:gd name="T74" fmla="*/ 0 w 133"/>
                <a:gd name="T75" fmla="*/ 3 h 127"/>
                <a:gd name="T76" fmla="*/ 0 w 133"/>
                <a:gd name="T77" fmla="*/ 0 h 127"/>
                <a:gd name="T78" fmla="*/ 48 w 133"/>
                <a:gd name="T79" fmla="*/ 0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127"/>
                <a:gd name="T122" fmla="*/ 133 w 133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127">
                  <a:moveTo>
                    <a:pt x="48" y="0"/>
                  </a:moveTo>
                  <a:lnTo>
                    <a:pt x="105" y="75"/>
                  </a:lnTo>
                  <a:lnTo>
                    <a:pt x="105" y="22"/>
                  </a:lnTo>
                  <a:lnTo>
                    <a:pt x="105" y="13"/>
                  </a:lnTo>
                  <a:lnTo>
                    <a:pt x="102" y="6"/>
                  </a:lnTo>
                  <a:lnTo>
                    <a:pt x="99" y="3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133" y="0"/>
                  </a:lnTo>
                  <a:lnTo>
                    <a:pt x="133" y="3"/>
                  </a:lnTo>
                  <a:lnTo>
                    <a:pt x="126" y="3"/>
                  </a:lnTo>
                  <a:lnTo>
                    <a:pt x="122" y="6"/>
                  </a:lnTo>
                  <a:lnTo>
                    <a:pt x="119" y="6"/>
                  </a:lnTo>
                  <a:lnTo>
                    <a:pt x="116" y="9"/>
                  </a:lnTo>
                  <a:lnTo>
                    <a:pt x="116" y="16"/>
                  </a:lnTo>
                  <a:lnTo>
                    <a:pt x="116" y="22"/>
                  </a:lnTo>
                  <a:lnTo>
                    <a:pt x="116" y="127"/>
                  </a:lnTo>
                  <a:lnTo>
                    <a:pt x="112" y="127"/>
                  </a:lnTo>
                  <a:lnTo>
                    <a:pt x="27" y="22"/>
                  </a:lnTo>
                  <a:lnTo>
                    <a:pt x="27" y="101"/>
                  </a:lnTo>
                  <a:lnTo>
                    <a:pt x="27" y="110"/>
                  </a:lnTo>
                  <a:lnTo>
                    <a:pt x="31" y="117"/>
                  </a:lnTo>
                  <a:lnTo>
                    <a:pt x="37" y="120"/>
                  </a:lnTo>
                  <a:lnTo>
                    <a:pt x="44" y="120"/>
                  </a:lnTo>
                  <a:lnTo>
                    <a:pt x="44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10" y="117"/>
                  </a:lnTo>
                  <a:lnTo>
                    <a:pt x="14" y="117"/>
                  </a:lnTo>
                  <a:lnTo>
                    <a:pt x="17" y="110"/>
                  </a:lnTo>
                  <a:lnTo>
                    <a:pt x="20" y="101"/>
                  </a:lnTo>
                  <a:lnTo>
                    <a:pt x="20" y="13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2" name="Freeform 57"/>
            <p:cNvSpPr>
              <a:spLocks/>
            </p:cNvSpPr>
            <p:nvPr/>
          </p:nvSpPr>
          <p:spPr bwMode="auto">
            <a:xfrm>
              <a:off x="3075" y="1597"/>
              <a:ext cx="177" cy="123"/>
            </a:xfrm>
            <a:custGeom>
              <a:avLst/>
              <a:gdLst>
                <a:gd name="T0" fmla="*/ 88 w 177"/>
                <a:gd name="T1" fmla="*/ 81 h 123"/>
                <a:gd name="T2" fmla="*/ 126 w 177"/>
                <a:gd name="T3" fmla="*/ 0 h 123"/>
                <a:gd name="T4" fmla="*/ 177 w 177"/>
                <a:gd name="T5" fmla="*/ 0 h 123"/>
                <a:gd name="T6" fmla="*/ 177 w 177"/>
                <a:gd name="T7" fmla="*/ 3 h 123"/>
                <a:gd name="T8" fmla="*/ 173 w 177"/>
                <a:gd name="T9" fmla="*/ 3 h 123"/>
                <a:gd name="T10" fmla="*/ 166 w 177"/>
                <a:gd name="T11" fmla="*/ 3 h 123"/>
                <a:gd name="T12" fmla="*/ 163 w 177"/>
                <a:gd name="T13" fmla="*/ 3 h 123"/>
                <a:gd name="T14" fmla="*/ 163 w 177"/>
                <a:gd name="T15" fmla="*/ 6 h 123"/>
                <a:gd name="T16" fmla="*/ 160 w 177"/>
                <a:gd name="T17" fmla="*/ 9 h 123"/>
                <a:gd name="T18" fmla="*/ 160 w 177"/>
                <a:gd name="T19" fmla="*/ 13 h 123"/>
                <a:gd name="T20" fmla="*/ 160 w 177"/>
                <a:gd name="T21" fmla="*/ 19 h 123"/>
                <a:gd name="T22" fmla="*/ 160 w 177"/>
                <a:gd name="T23" fmla="*/ 101 h 123"/>
                <a:gd name="T24" fmla="*/ 160 w 177"/>
                <a:gd name="T25" fmla="*/ 110 h 123"/>
                <a:gd name="T26" fmla="*/ 160 w 177"/>
                <a:gd name="T27" fmla="*/ 114 h 123"/>
                <a:gd name="T28" fmla="*/ 163 w 177"/>
                <a:gd name="T29" fmla="*/ 117 h 123"/>
                <a:gd name="T30" fmla="*/ 163 w 177"/>
                <a:gd name="T31" fmla="*/ 117 h 123"/>
                <a:gd name="T32" fmla="*/ 170 w 177"/>
                <a:gd name="T33" fmla="*/ 120 h 123"/>
                <a:gd name="T34" fmla="*/ 173 w 177"/>
                <a:gd name="T35" fmla="*/ 120 h 123"/>
                <a:gd name="T36" fmla="*/ 177 w 177"/>
                <a:gd name="T37" fmla="*/ 120 h 123"/>
                <a:gd name="T38" fmla="*/ 177 w 177"/>
                <a:gd name="T39" fmla="*/ 123 h 123"/>
                <a:gd name="T40" fmla="*/ 109 w 177"/>
                <a:gd name="T41" fmla="*/ 123 h 123"/>
                <a:gd name="T42" fmla="*/ 109 w 177"/>
                <a:gd name="T43" fmla="*/ 120 h 123"/>
                <a:gd name="T44" fmla="*/ 115 w 177"/>
                <a:gd name="T45" fmla="*/ 120 h 123"/>
                <a:gd name="T46" fmla="*/ 119 w 177"/>
                <a:gd name="T47" fmla="*/ 120 h 123"/>
                <a:gd name="T48" fmla="*/ 122 w 177"/>
                <a:gd name="T49" fmla="*/ 117 h 123"/>
                <a:gd name="T50" fmla="*/ 126 w 177"/>
                <a:gd name="T51" fmla="*/ 117 h 123"/>
                <a:gd name="T52" fmla="*/ 126 w 177"/>
                <a:gd name="T53" fmla="*/ 114 h 123"/>
                <a:gd name="T54" fmla="*/ 129 w 177"/>
                <a:gd name="T55" fmla="*/ 110 h 123"/>
                <a:gd name="T56" fmla="*/ 129 w 177"/>
                <a:gd name="T57" fmla="*/ 101 h 123"/>
                <a:gd name="T58" fmla="*/ 129 w 177"/>
                <a:gd name="T59" fmla="*/ 9 h 123"/>
                <a:gd name="T60" fmla="*/ 78 w 177"/>
                <a:gd name="T61" fmla="*/ 123 h 123"/>
                <a:gd name="T62" fmla="*/ 74 w 177"/>
                <a:gd name="T63" fmla="*/ 123 h 123"/>
                <a:gd name="T64" fmla="*/ 27 w 177"/>
                <a:gd name="T65" fmla="*/ 9 h 123"/>
                <a:gd name="T66" fmla="*/ 27 w 177"/>
                <a:gd name="T67" fmla="*/ 97 h 123"/>
                <a:gd name="T68" fmla="*/ 27 w 177"/>
                <a:gd name="T69" fmla="*/ 104 h 123"/>
                <a:gd name="T70" fmla="*/ 27 w 177"/>
                <a:gd name="T71" fmla="*/ 110 h 123"/>
                <a:gd name="T72" fmla="*/ 27 w 177"/>
                <a:gd name="T73" fmla="*/ 114 h 123"/>
                <a:gd name="T74" fmla="*/ 30 w 177"/>
                <a:gd name="T75" fmla="*/ 117 h 123"/>
                <a:gd name="T76" fmla="*/ 37 w 177"/>
                <a:gd name="T77" fmla="*/ 120 h 123"/>
                <a:gd name="T78" fmla="*/ 44 w 177"/>
                <a:gd name="T79" fmla="*/ 120 h 123"/>
                <a:gd name="T80" fmla="*/ 44 w 177"/>
                <a:gd name="T81" fmla="*/ 123 h 123"/>
                <a:gd name="T82" fmla="*/ 0 w 177"/>
                <a:gd name="T83" fmla="*/ 123 h 123"/>
                <a:gd name="T84" fmla="*/ 0 w 177"/>
                <a:gd name="T85" fmla="*/ 120 h 123"/>
                <a:gd name="T86" fmla="*/ 0 w 177"/>
                <a:gd name="T87" fmla="*/ 120 h 123"/>
                <a:gd name="T88" fmla="*/ 6 w 177"/>
                <a:gd name="T89" fmla="*/ 120 h 123"/>
                <a:gd name="T90" fmla="*/ 10 w 177"/>
                <a:gd name="T91" fmla="*/ 117 h 123"/>
                <a:gd name="T92" fmla="*/ 13 w 177"/>
                <a:gd name="T93" fmla="*/ 117 h 123"/>
                <a:gd name="T94" fmla="*/ 13 w 177"/>
                <a:gd name="T95" fmla="*/ 114 h 123"/>
                <a:gd name="T96" fmla="*/ 17 w 177"/>
                <a:gd name="T97" fmla="*/ 110 h 123"/>
                <a:gd name="T98" fmla="*/ 17 w 177"/>
                <a:gd name="T99" fmla="*/ 107 h 123"/>
                <a:gd name="T100" fmla="*/ 17 w 177"/>
                <a:gd name="T101" fmla="*/ 104 h 123"/>
                <a:gd name="T102" fmla="*/ 17 w 177"/>
                <a:gd name="T103" fmla="*/ 97 h 123"/>
                <a:gd name="T104" fmla="*/ 17 w 177"/>
                <a:gd name="T105" fmla="*/ 19 h 123"/>
                <a:gd name="T106" fmla="*/ 17 w 177"/>
                <a:gd name="T107" fmla="*/ 13 h 123"/>
                <a:gd name="T108" fmla="*/ 17 w 177"/>
                <a:gd name="T109" fmla="*/ 9 h 123"/>
                <a:gd name="T110" fmla="*/ 17 w 177"/>
                <a:gd name="T111" fmla="*/ 6 h 123"/>
                <a:gd name="T112" fmla="*/ 13 w 177"/>
                <a:gd name="T113" fmla="*/ 3 h 123"/>
                <a:gd name="T114" fmla="*/ 10 w 177"/>
                <a:gd name="T115" fmla="*/ 3 h 123"/>
                <a:gd name="T116" fmla="*/ 3 w 177"/>
                <a:gd name="T117" fmla="*/ 3 h 123"/>
                <a:gd name="T118" fmla="*/ 0 w 177"/>
                <a:gd name="T119" fmla="*/ 3 h 123"/>
                <a:gd name="T120" fmla="*/ 0 w 177"/>
                <a:gd name="T121" fmla="*/ 0 h 123"/>
                <a:gd name="T122" fmla="*/ 51 w 177"/>
                <a:gd name="T123" fmla="*/ 0 h 123"/>
                <a:gd name="T124" fmla="*/ 88 w 177"/>
                <a:gd name="T125" fmla="*/ 81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"/>
                <a:gd name="T190" fmla="*/ 0 h 123"/>
                <a:gd name="T191" fmla="*/ 177 w 177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" h="123">
                  <a:moveTo>
                    <a:pt x="88" y="81"/>
                  </a:moveTo>
                  <a:lnTo>
                    <a:pt x="126" y="0"/>
                  </a:lnTo>
                  <a:lnTo>
                    <a:pt x="177" y="0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6" y="3"/>
                  </a:lnTo>
                  <a:lnTo>
                    <a:pt x="163" y="3"/>
                  </a:lnTo>
                  <a:lnTo>
                    <a:pt x="163" y="6"/>
                  </a:lnTo>
                  <a:lnTo>
                    <a:pt x="160" y="9"/>
                  </a:lnTo>
                  <a:lnTo>
                    <a:pt x="160" y="13"/>
                  </a:lnTo>
                  <a:lnTo>
                    <a:pt x="160" y="19"/>
                  </a:lnTo>
                  <a:lnTo>
                    <a:pt x="160" y="101"/>
                  </a:lnTo>
                  <a:lnTo>
                    <a:pt x="160" y="110"/>
                  </a:lnTo>
                  <a:lnTo>
                    <a:pt x="160" y="114"/>
                  </a:lnTo>
                  <a:lnTo>
                    <a:pt x="163" y="117"/>
                  </a:lnTo>
                  <a:lnTo>
                    <a:pt x="170" y="120"/>
                  </a:lnTo>
                  <a:lnTo>
                    <a:pt x="173" y="120"/>
                  </a:lnTo>
                  <a:lnTo>
                    <a:pt x="177" y="120"/>
                  </a:lnTo>
                  <a:lnTo>
                    <a:pt x="177" y="123"/>
                  </a:lnTo>
                  <a:lnTo>
                    <a:pt x="109" y="123"/>
                  </a:lnTo>
                  <a:lnTo>
                    <a:pt x="109" y="120"/>
                  </a:lnTo>
                  <a:lnTo>
                    <a:pt x="115" y="120"/>
                  </a:lnTo>
                  <a:lnTo>
                    <a:pt x="119" y="120"/>
                  </a:lnTo>
                  <a:lnTo>
                    <a:pt x="122" y="117"/>
                  </a:lnTo>
                  <a:lnTo>
                    <a:pt x="126" y="117"/>
                  </a:lnTo>
                  <a:lnTo>
                    <a:pt x="126" y="114"/>
                  </a:lnTo>
                  <a:lnTo>
                    <a:pt x="129" y="110"/>
                  </a:lnTo>
                  <a:lnTo>
                    <a:pt x="129" y="101"/>
                  </a:lnTo>
                  <a:lnTo>
                    <a:pt x="129" y="9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27" y="9"/>
                  </a:lnTo>
                  <a:lnTo>
                    <a:pt x="27" y="97"/>
                  </a:lnTo>
                  <a:lnTo>
                    <a:pt x="27" y="104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30" y="117"/>
                  </a:lnTo>
                  <a:lnTo>
                    <a:pt x="37" y="120"/>
                  </a:lnTo>
                  <a:lnTo>
                    <a:pt x="44" y="120"/>
                  </a:lnTo>
                  <a:lnTo>
                    <a:pt x="44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10" y="117"/>
                  </a:lnTo>
                  <a:lnTo>
                    <a:pt x="13" y="117"/>
                  </a:lnTo>
                  <a:lnTo>
                    <a:pt x="13" y="114"/>
                  </a:lnTo>
                  <a:lnTo>
                    <a:pt x="17" y="110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7" y="97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1" y="0"/>
                  </a:lnTo>
                  <a:lnTo>
                    <a:pt x="88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3" name="Freeform 58"/>
            <p:cNvSpPr>
              <a:spLocks noEditPoints="1"/>
            </p:cNvSpPr>
            <p:nvPr/>
          </p:nvSpPr>
          <p:spPr bwMode="auto">
            <a:xfrm>
              <a:off x="3265" y="1593"/>
              <a:ext cx="136" cy="131"/>
            </a:xfrm>
            <a:custGeom>
              <a:avLst/>
              <a:gdLst>
                <a:gd name="T0" fmla="*/ 68 w 136"/>
                <a:gd name="T1" fmla="*/ 0 h 131"/>
                <a:gd name="T2" fmla="*/ 82 w 136"/>
                <a:gd name="T3" fmla="*/ 0 h 131"/>
                <a:gd name="T4" fmla="*/ 96 w 136"/>
                <a:gd name="T5" fmla="*/ 4 h 131"/>
                <a:gd name="T6" fmla="*/ 106 w 136"/>
                <a:gd name="T7" fmla="*/ 10 h 131"/>
                <a:gd name="T8" fmla="*/ 116 w 136"/>
                <a:gd name="T9" fmla="*/ 17 h 131"/>
                <a:gd name="T10" fmla="*/ 126 w 136"/>
                <a:gd name="T11" fmla="*/ 30 h 131"/>
                <a:gd name="T12" fmla="*/ 133 w 136"/>
                <a:gd name="T13" fmla="*/ 46 h 131"/>
                <a:gd name="T14" fmla="*/ 136 w 136"/>
                <a:gd name="T15" fmla="*/ 62 h 131"/>
                <a:gd name="T16" fmla="*/ 136 w 136"/>
                <a:gd name="T17" fmla="*/ 79 h 131"/>
                <a:gd name="T18" fmla="*/ 130 w 136"/>
                <a:gd name="T19" fmla="*/ 92 h 131"/>
                <a:gd name="T20" fmla="*/ 123 w 136"/>
                <a:gd name="T21" fmla="*/ 105 h 131"/>
                <a:gd name="T22" fmla="*/ 113 w 136"/>
                <a:gd name="T23" fmla="*/ 114 h 131"/>
                <a:gd name="T24" fmla="*/ 99 w 136"/>
                <a:gd name="T25" fmla="*/ 124 h 131"/>
                <a:gd name="T26" fmla="*/ 85 w 136"/>
                <a:gd name="T27" fmla="*/ 127 h 131"/>
                <a:gd name="T28" fmla="*/ 68 w 136"/>
                <a:gd name="T29" fmla="*/ 131 h 131"/>
                <a:gd name="T30" fmla="*/ 51 w 136"/>
                <a:gd name="T31" fmla="*/ 127 h 131"/>
                <a:gd name="T32" fmla="*/ 38 w 136"/>
                <a:gd name="T33" fmla="*/ 124 h 131"/>
                <a:gd name="T34" fmla="*/ 24 w 136"/>
                <a:gd name="T35" fmla="*/ 118 h 131"/>
                <a:gd name="T36" fmla="*/ 14 w 136"/>
                <a:gd name="T37" fmla="*/ 108 h 131"/>
                <a:gd name="T38" fmla="*/ 7 w 136"/>
                <a:gd name="T39" fmla="*/ 95 h 131"/>
                <a:gd name="T40" fmla="*/ 0 w 136"/>
                <a:gd name="T41" fmla="*/ 79 h 131"/>
                <a:gd name="T42" fmla="*/ 0 w 136"/>
                <a:gd name="T43" fmla="*/ 66 h 131"/>
                <a:gd name="T44" fmla="*/ 0 w 136"/>
                <a:gd name="T45" fmla="*/ 46 h 131"/>
                <a:gd name="T46" fmla="*/ 7 w 136"/>
                <a:gd name="T47" fmla="*/ 30 h 131"/>
                <a:gd name="T48" fmla="*/ 21 w 136"/>
                <a:gd name="T49" fmla="*/ 17 h 131"/>
                <a:gd name="T50" fmla="*/ 34 w 136"/>
                <a:gd name="T51" fmla="*/ 7 h 131"/>
                <a:gd name="T52" fmla="*/ 48 w 136"/>
                <a:gd name="T53" fmla="*/ 0 h 131"/>
                <a:gd name="T54" fmla="*/ 68 w 136"/>
                <a:gd name="T55" fmla="*/ 0 h 131"/>
                <a:gd name="T56" fmla="*/ 68 w 136"/>
                <a:gd name="T57" fmla="*/ 7 h 131"/>
                <a:gd name="T58" fmla="*/ 58 w 136"/>
                <a:gd name="T59" fmla="*/ 7 h 131"/>
                <a:gd name="T60" fmla="*/ 48 w 136"/>
                <a:gd name="T61" fmla="*/ 13 h 131"/>
                <a:gd name="T62" fmla="*/ 41 w 136"/>
                <a:gd name="T63" fmla="*/ 23 h 131"/>
                <a:gd name="T64" fmla="*/ 38 w 136"/>
                <a:gd name="T65" fmla="*/ 36 h 131"/>
                <a:gd name="T66" fmla="*/ 34 w 136"/>
                <a:gd name="T67" fmla="*/ 49 h 131"/>
                <a:gd name="T68" fmla="*/ 34 w 136"/>
                <a:gd name="T69" fmla="*/ 66 h 131"/>
                <a:gd name="T70" fmla="*/ 34 w 136"/>
                <a:gd name="T71" fmla="*/ 85 h 131"/>
                <a:gd name="T72" fmla="*/ 38 w 136"/>
                <a:gd name="T73" fmla="*/ 101 h 131"/>
                <a:gd name="T74" fmla="*/ 45 w 136"/>
                <a:gd name="T75" fmla="*/ 111 h 131"/>
                <a:gd name="T76" fmla="*/ 51 w 136"/>
                <a:gd name="T77" fmla="*/ 118 h 131"/>
                <a:gd name="T78" fmla="*/ 58 w 136"/>
                <a:gd name="T79" fmla="*/ 121 h 131"/>
                <a:gd name="T80" fmla="*/ 68 w 136"/>
                <a:gd name="T81" fmla="*/ 124 h 131"/>
                <a:gd name="T82" fmla="*/ 79 w 136"/>
                <a:gd name="T83" fmla="*/ 121 h 131"/>
                <a:gd name="T84" fmla="*/ 85 w 136"/>
                <a:gd name="T85" fmla="*/ 118 h 131"/>
                <a:gd name="T86" fmla="*/ 92 w 136"/>
                <a:gd name="T87" fmla="*/ 111 h 131"/>
                <a:gd name="T88" fmla="*/ 96 w 136"/>
                <a:gd name="T89" fmla="*/ 101 h 131"/>
                <a:gd name="T90" fmla="*/ 99 w 136"/>
                <a:gd name="T91" fmla="*/ 85 h 131"/>
                <a:gd name="T92" fmla="*/ 102 w 136"/>
                <a:gd name="T93" fmla="*/ 66 h 131"/>
                <a:gd name="T94" fmla="*/ 102 w 136"/>
                <a:gd name="T95" fmla="*/ 49 h 131"/>
                <a:gd name="T96" fmla="*/ 99 w 136"/>
                <a:gd name="T97" fmla="*/ 39 h 131"/>
                <a:gd name="T98" fmla="*/ 96 w 136"/>
                <a:gd name="T99" fmla="*/ 30 h 131"/>
                <a:gd name="T100" fmla="*/ 92 w 136"/>
                <a:gd name="T101" fmla="*/ 17 h 131"/>
                <a:gd name="T102" fmla="*/ 85 w 136"/>
                <a:gd name="T103" fmla="*/ 10 h 131"/>
                <a:gd name="T104" fmla="*/ 79 w 136"/>
                <a:gd name="T105" fmla="*/ 7 h 131"/>
                <a:gd name="T106" fmla="*/ 68 w 136"/>
                <a:gd name="T107" fmla="*/ 7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6"/>
                <a:gd name="T163" fmla="*/ 0 h 131"/>
                <a:gd name="T164" fmla="*/ 136 w 136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6" h="131">
                  <a:moveTo>
                    <a:pt x="68" y="0"/>
                  </a:moveTo>
                  <a:lnTo>
                    <a:pt x="82" y="0"/>
                  </a:lnTo>
                  <a:lnTo>
                    <a:pt x="96" y="4"/>
                  </a:lnTo>
                  <a:lnTo>
                    <a:pt x="106" y="10"/>
                  </a:lnTo>
                  <a:lnTo>
                    <a:pt x="116" y="17"/>
                  </a:lnTo>
                  <a:lnTo>
                    <a:pt x="126" y="30"/>
                  </a:lnTo>
                  <a:lnTo>
                    <a:pt x="133" y="46"/>
                  </a:lnTo>
                  <a:lnTo>
                    <a:pt x="136" y="62"/>
                  </a:lnTo>
                  <a:lnTo>
                    <a:pt x="136" y="79"/>
                  </a:lnTo>
                  <a:lnTo>
                    <a:pt x="130" y="92"/>
                  </a:lnTo>
                  <a:lnTo>
                    <a:pt x="123" y="105"/>
                  </a:lnTo>
                  <a:lnTo>
                    <a:pt x="113" y="114"/>
                  </a:lnTo>
                  <a:lnTo>
                    <a:pt x="99" y="124"/>
                  </a:lnTo>
                  <a:lnTo>
                    <a:pt x="85" y="127"/>
                  </a:lnTo>
                  <a:lnTo>
                    <a:pt x="68" y="131"/>
                  </a:lnTo>
                  <a:lnTo>
                    <a:pt x="51" y="127"/>
                  </a:lnTo>
                  <a:lnTo>
                    <a:pt x="38" y="124"/>
                  </a:lnTo>
                  <a:lnTo>
                    <a:pt x="24" y="118"/>
                  </a:lnTo>
                  <a:lnTo>
                    <a:pt x="14" y="108"/>
                  </a:lnTo>
                  <a:lnTo>
                    <a:pt x="7" y="95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0" y="46"/>
                  </a:lnTo>
                  <a:lnTo>
                    <a:pt x="7" y="30"/>
                  </a:lnTo>
                  <a:lnTo>
                    <a:pt x="21" y="17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68" y="0"/>
                  </a:lnTo>
                  <a:close/>
                  <a:moveTo>
                    <a:pt x="68" y="7"/>
                  </a:moveTo>
                  <a:lnTo>
                    <a:pt x="58" y="7"/>
                  </a:lnTo>
                  <a:lnTo>
                    <a:pt x="48" y="13"/>
                  </a:lnTo>
                  <a:lnTo>
                    <a:pt x="41" y="23"/>
                  </a:lnTo>
                  <a:lnTo>
                    <a:pt x="38" y="36"/>
                  </a:lnTo>
                  <a:lnTo>
                    <a:pt x="34" y="49"/>
                  </a:lnTo>
                  <a:lnTo>
                    <a:pt x="34" y="66"/>
                  </a:lnTo>
                  <a:lnTo>
                    <a:pt x="34" y="85"/>
                  </a:lnTo>
                  <a:lnTo>
                    <a:pt x="38" y="101"/>
                  </a:lnTo>
                  <a:lnTo>
                    <a:pt x="45" y="111"/>
                  </a:lnTo>
                  <a:lnTo>
                    <a:pt x="51" y="118"/>
                  </a:lnTo>
                  <a:lnTo>
                    <a:pt x="58" y="121"/>
                  </a:lnTo>
                  <a:lnTo>
                    <a:pt x="68" y="124"/>
                  </a:lnTo>
                  <a:lnTo>
                    <a:pt x="79" y="121"/>
                  </a:lnTo>
                  <a:lnTo>
                    <a:pt x="85" y="118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99" y="85"/>
                  </a:lnTo>
                  <a:lnTo>
                    <a:pt x="102" y="66"/>
                  </a:lnTo>
                  <a:lnTo>
                    <a:pt x="102" y="49"/>
                  </a:lnTo>
                  <a:lnTo>
                    <a:pt x="99" y="39"/>
                  </a:lnTo>
                  <a:lnTo>
                    <a:pt x="96" y="30"/>
                  </a:lnTo>
                  <a:lnTo>
                    <a:pt x="92" y="17"/>
                  </a:lnTo>
                  <a:lnTo>
                    <a:pt x="85" y="10"/>
                  </a:lnTo>
                  <a:lnTo>
                    <a:pt x="79" y="7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4" name="Freeform 59"/>
            <p:cNvSpPr>
              <a:spLocks/>
            </p:cNvSpPr>
            <p:nvPr/>
          </p:nvSpPr>
          <p:spPr bwMode="auto">
            <a:xfrm>
              <a:off x="3415" y="1597"/>
              <a:ext cx="116" cy="123"/>
            </a:xfrm>
            <a:custGeom>
              <a:avLst/>
              <a:gdLst>
                <a:gd name="T0" fmla="*/ 116 w 116"/>
                <a:gd name="T1" fmla="*/ 0 h 123"/>
                <a:gd name="T2" fmla="*/ 116 w 116"/>
                <a:gd name="T3" fmla="*/ 32 h 123"/>
                <a:gd name="T4" fmla="*/ 112 w 116"/>
                <a:gd name="T5" fmla="*/ 32 h 123"/>
                <a:gd name="T6" fmla="*/ 109 w 116"/>
                <a:gd name="T7" fmla="*/ 22 h 123"/>
                <a:gd name="T8" fmla="*/ 106 w 116"/>
                <a:gd name="T9" fmla="*/ 16 h 123"/>
                <a:gd name="T10" fmla="*/ 102 w 116"/>
                <a:gd name="T11" fmla="*/ 13 h 123"/>
                <a:gd name="T12" fmla="*/ 95 w 116"/>
                <a:gd name="T13" fmla="*/ 9 h 123"/>
                <a:gd name="T14" fmla="*/ 92 w 116"/>
                <a:gd name="T15" fmla="*/ 6 h 123"/>
                <a:gd name="T16" fmla="*/ 85 w 116"/>
                <a:gd name="T17" fmla="*/ 6 h 123"/>
                <a:gd name="T18" fmla="*/ 75 w 116"/>
                <a:gd name="T19" fmla="*/ 6 h 123"/>
                <a:gd name="T20" fmla="*/ 75 w 116"/>
                <a:gd name="T21" fmla="*/ 101 h 123"/>
                <a:gd name="T22" fmla="*/ 75 w 116"/>
                <a:gd name="T23" fmla="*/ 110 h 123"/>
                <a:gd name="T24" fmla="*/ 75 w 116"/>
                <a:gd name="T25" fmla="*/ 114 h 123"/>
                <a:gd name="T26" fmla="*/ 78 w 116"/>
                <a:gd name="T27" fmla="*/ 117 h 123"/>
                <a:gd name="T28" fmla="*/ 78 w 116"/>
                <a:gd name="T29" fmla="*/ 117 h 123"/>
                <a:gd name="T30" fmla="*/ 82 w 116"/>
                <a:gd name="T31" fmla="*/ 120 h 123"/>
                <a:gd name="T32" fmla="*/ 89 w 116"/>
                <a:gd name="T33" fmla="*/ 120 h 123"/>
                <a:gd name="T34" fmla="*/ 92 w 116"/>
                <a:gd name="T35" fmla="*/ 120 h 123"/>
                <a:gd name="T36" fmla="*/ 92 w 116"/>
                <a:gd name="T37" fmla="*/ 123 h 123"/>
                <a:gd name="T38" fmla="*/ 24 w 116"/>
                <a:gd name="T39" fmla="*/ 123 h 123"/>
                <a:gd name="T40" fmla="*/ 24 w 116"/>
                <a:gd name="T41" fmla="*/ 120 h 123"/>
                <a:gd name="T42" fmla="*/ 31 w 116"/>
                <a:gd name="T43" fmla="*/ 120 h 123"/>
                <a:gd name="T44" fmla="*/ 34 w 116"/>
                <a:gd name="T45" fmla="*/ 120 h 123"/>
                <a:gd name="T46" fmla="*/ 38 w 116"/>
                <a:gd name="T47" fmla="*/ 117 h 123"/>
                <a:gd name="T48" fmla="*/ 41 w 116"/>
                <a:gd name="T49" fmla="*/ 117 h 123"/>
                <a:gd name="T50" fmla="*/ 41 w 116"/>
                <a:gd name="T51" fmla="*/ 114 h 123"/>
                <a:gd name="T52" fmla="*/ 44 w 116"/>
                <a:gd name="T53" fmla="*/ 110 h 123"/>
                <a:gd name="T54" fmla="*/ 44 w 116"/>
                <a:gd name="T55" fmla="*/ 101 h 123"/>
                <a:gd name="T56" fmla="*/ 44 w 116"/>
                <a:gd name="T57" fmla="*/ 6 h 123"/>
                <a:gd name="T58" fmla="*/ 34 w 116"/>
                <a:gd name="T59" fmla="*/ 6 h 123"/>
                <a:gd name="T60" fmla="*/ 24 w 116"/>
                <a:gd name="T61" fmla="*/ 6 h 123"/>
                <a:gd name="T62" fmla="*/ 14 w 116"/>
                <a:gd name="T63" fmla="*/ 13 h 123"/>
                <a:gd name="T64" fmla="*/ 7 w 116"/>
                <a:gd name="T65" fmla="*/ 22 h 123"/>
                <a:gd name="T66" fmla="*/ 3 w 116"/>
                <a:gd name="T67" fmla="*/ 32 h 123"/>
                <a:gd name="T68" fmla="*/ 0 w 116"/>
                <a:gd name="T69" fmla="*/ 32 h 123"/>
                <a:gd name="T70" fmla="*/ 0 w 116"/>
                <a:gd name="T71" fmla="*/ 0 h 123"/>
                <a:gd name="T72" fmla="*/ 116 w 116"/>
                <a:gd name="T73" fmla="*/ 0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6"/>
                <a:gd name="T112" fmla="*/ 0 h 123"/>
                <a:gd name="T113" fmla="*/ 116 w 116"/>
                <a:gd name="T114" fmla="*/ 123 h 1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6" h="123">
                  <a:moveTo>
                    <a:pt x="116" y="0"/>
                  </a:moveTo>
                  <a:lnTo>
                    <a:pt x="116" y="32"/>
                  </a:lnTo>
                  <a:lnTo>
                    <a:pt x="112" y="32"/>
                  </a:lnTo>
                  <a:lnTo>
                    <a:pt x="109" y="22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5" y="9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5" y="6"/>
                  </a:lnTo>
                  <a:lnTo>
                    <a:pt x="75" y="101"/>
                  </a:lnTo>
                  <a:lnTo>
                    <a:pt x="75" y="110"/>
                  </a:lnTo>
                  <a:lnTo>
                    <a:pt x="75" y="114"/>
                  </a:lnTo>
                  <a:lnTo>
                    <a:pt x="78" y="117"/>
                  </a:lnTo>
                  <a:lnTo>
                    <a:pt x="82" y="120"/>
                  </a:lnTo>
                  <a:lnTo>
                    <a:pt x="89" y="120"/>
                  </a:lnTo>
                  <a:lnTo>
                    <a:pt x="92" y="120"/>
                  </a:lnTo>
                  <a:lnTo>
                    <a:pt x="92" y="123"/>
                  </a:lnTo>
                  <a:lnTo>
                    <a:pt x="24" y="123"/>
                  </a:lnTo>
                  <a:lnTo>
                    <a:pt x="24" y="120"/>
                  </a:lnTo>
                  <a:lnTo>
                    <a:pt x="31" y="120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4" y="110"/>
                  </a:lnTo>
                  <a:lnTo>
                    <a:pt x="44" y="101"/>
                  </a:lnTo>
                  <a:lnTo>
                    <a:pt x="44" y="6"/>
                  </a:lnTo>
                  <a:lnTo>
                    <a:pt x="34" y="6"/>
                  </a:lnTo>
                  <a:lnTo>
                    <a:pt x="24" y="6"/>
                  </a:lnTo>
                  <a:lnTo>
                    <a:pt x="14" y="13"/>
                  </a:lnTo>
                  <a:lnTo>
                    <a:pt x="7" y="2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5" name="Freeform 60"/>
            <p:cNvSpPr>
              <a:spLocks/>
            </p:cNvSpPr>
            <p:nvPr/>
          </p:nvSpPr>
          <p:spPr bwMode="auto">
            <a:xfrm>
              <a:off x="3544" y="1597"/>
              <a:ext cx="69" cy="123"/>
            </a:xfrm>
            <a:custGeom>
              <a:avLst/>
              <a:gdLst>
                <a:gd name="T0" fmla="*/ 69 w 69"/>
                <a:gd name="T1" fmla="*/ 120 h 123"/>
                <a:gd name="T2" fmla="*/ 69 w 69"/>
                <a:gd name="T3" fmla="*/ 123 h 123"/>
                <a:gd name="T4" fmla="*/ 0 w 69"/>
                <a:gd name="T5" fmla="*/ 123 h 123"/>
                <a:gd name="T6" fmla="*/ 0 w 69"/>
                <a:gd name="T7" fmla="*/ 120 h 123"/>
                <a:gd name="T8" fmla="*/ 4 w 69"/>
                <a:gd name="T9" fmla="*/ 120 h 123"/>
                <a:gd name="T10" fmla="*/ 11 w 69"/>
                <a:gd name="T11" fmla="*/ 120 h 123"/>
                <a:gd name="T12" fmla="*/ 14 w 69"/>
                <a:gd name="T13" fmla="*/ 117 h 123"/>
                <a:gd name="T14" fmla="*/ 17 w 69"/>
                <a:gd name="T15" fmla="*/ 117 h 123"/>
                <a:gd name="T16" fmla="*/ 17 w 69"/>
                <a:gd name="T17" fmla="*/ 114 h 123"/>
                <a:gd name="T18" fmla="*/ 17 w 69"/>
                <a:gd name="T19" fmla="*/ 110 h 123"/>
                <a:gd name="T20" fmla="*/ 17 w 69"/>
                <a:gd name="T21" fmla="*/ 101 h 123"/>
                <a:gd name="T22" fmla="*/ 17 w 69"/>
                <a:gd name="T23" fmla="*/ 19 h 123"/>
                <a:gd name="T24" fmla="*/ 17 w 69"/>
                <a:gd name="T25" fmla="*/ 13 h 123"/>
                <a:gd name="T26" fmla="*/ 17 w 69"/>
                <a:gd name="T27" fmla="*/ 9 h 123"/>
                <a:gd name="T28" fmla="*/ 17 w 69"/>
                <a:gd name="T29" fmla="*/ 6 h 123"/>
                <a:gd name="T30" fmla="*/ 14 w 69"/>
                <a:gd name="T31" fmla="*/ 3 h 123"/>
                <a:gd name="T32" fmla="*/ 11 w 69"/>
                <a:gd name="T33" fmla="*/ 3 h 123"/>
                <a:gd name="T34" fmla="*/ 4 w 69"/>
                <a:gd name="T35" fmla="*/ 3 h 123"/>
                <a:gd name="T36" fmla="*/ 0 w 69"/>
                <a:gd name="T37" fmla="*/ 3 h 123"/>
                <a:gd name="T38" fmla="*/ 0 w 69"/>
                <a:gd name="T39" fmla="*/ 0 h 123"/>
                <a:gd name="T40" fmla="*/ 69 w 69"/>
                <a:gd name="T41" fmla="*/ 0 h 123"/>
                <a:gd name="T42" fmla="*/ 69 w 69"/>
                <a:gd name="T43" fmla="*/ 3 h 123"/>
                <a:gd name="T44" fmla="*/ 65 w 69"/>
                <a:gd name="T45" fmla="*/ 3 h 123"/>
                <a:gd name="T46" fmla="*/ 58 w 69"/>
                <a:gd name="T47" fmla="*/ 3 h 123"/>
                <a:gd name="T48" fmla="*/ 55 w 69"/>
                <a:gd name="T49" fmla="*/ 3 h 123"/>
                <a:gd name="T50" fmla="*/ 52 w 69"/>
                <a:gd name="T51" fmla="*/ 6 h 123"/>
                <a:gd name="T52" fmla="*/ 52 w 69"/>
                <a:gd name="T53" fmla="*/ 9 h 123"/>
                <a:gd name="T54" fmla="*/ 48 w 69"/>
                <a:gd name="T55" fmla="*/ 13 h 123"/>
                <a:gd name="T56" fmla="*/ 48 w 69"/>
                <a:gd name="T57" fmla="*/ 19 h 123"/>
                <a:gd name="T58" fmla="*/ 48 w 69"/>
                <a:gd name="T59" fmla="*/ 101 h 123"/>
                <a:gd name="T60" fmla="*/ 48 w 69"/>
                <a:gd name="T61" fmla="*/ 110 h 123"/>
                <a:gd name="T62" fmla="*/ 52 w 69"/>
                <a:gd name="T63" fmla="*/ 114 h 123"/>
                <a:gd name="T64" fmla="*/ 52 w 69"/>
                <a:gd name="T65" fmla="*/ 117 h 123"/>
                <a:gd name="T66" fmla="*/ 55 w 69"/>
                <a:gd name="T67" fmla="*/ 117 h 123"/>
                <a:gd name="T68" fmla="*/ 58 w 69"/>
                <a:gd name="T69" fmla="*/ 120 h 123"/>
                <a:gd name="T70" fmla="*/ 65 w 69"/>
                <a:gd name="T71" fmla="*/ 120 h 123"/>
                <a:gd name="T72" fmla="*/ 69 w 69"/>
                <a:gd name="T73" fmla="*/ 120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"/>
                <a:gd name="T112" fmla="*/ 0 h 123"/>
                <a:gd name="T113" fmla="*/ 69 w 69"/>
                <a:gd name="T114" fmla="*/ 123 h 1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" h="123">
                  <a:moveTo>
                    <a:pt x="69" y="120"/>
                  </a:moveTo>
                  <a:lnTo>
                    <a:pt x="69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11" y="120"/>
                  </a:lnTo>
                  <a:lnTo>
                    <a:pt x="14" y="117"/>
                  </a:lnTo>
                  <a:lnTo>
                    <a:pt x="17" y="117"/>
                  </a:lnTo>
                  <a:lnTo>
                    <a:pt x="17" y="114"/>
                  </a:lnTo>
                  <a:lnTo>
                    <a:pt x="17" y="110"/>
                  </a:lnTo>
                  <a:lnTo>
                    <a:pt x="17" y="101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2" y="6"/>
                  </a:lnTo>
                  <a:lnTo>
                    <a:pt x="52" y="9"/>
                  </a:lnTo>
                  <a:lnTo>
                    <a:pt x="48" y="13"/>
                  </a:lnTo>
                  <a:lnTo>
                    <a:pt x="48" y="19"/>
                  </a:lnTo>
                  <a:lnTo>
                    <a:pt x="48" y="101"/>
                  </a:lnTo>
                  <a:lnTo>
                    <a:pt x="48" y="110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8" y="120"/>
                  </a:lnTo>
                  <a:lnTo>
                    <a:pt x="65" y="120"/>
                  </a:lnTo>
                  <a:lnTo>
                    <a:pt x="69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6" name="Freeform 61"/>
            <p:cNvSpPr>
              <a:spLocks noEditPoints="1"/>
            </p:cNvSpPr>
            <p:nvPr/>
          </p:nvSpPr>
          <p:spPr bwMode="auto">
            <a:xfrm>
              <a:off x="3623" y="1593"/>
              <a:ext cx="139" cy="131"/>
            </a:xfrm>
            <a:custGeom>
              <a:avLst/>
              <a:gdLst>
                <a:gd name="T0" fmla="*/ 68 w 139"/>
                <a:gd name="T1" fmla="*/ 0 h 131"/>
                <a:gd name="T2" fmla="*/ 85 w 139"/>
                <a:gd name="T3" fmla="*/ 0 h 131"/>
                <a:gd name="T4" fmla="*/ 95 w 139"/>
                <a:gd name="T5" fmla="*/ 4 h 131"/>
                <a:gd name="T6" fmla="*/ 109 w 139"/>
                <a:gd name="T7" fmla="*/ 10 h 131"/>
                <a:gd name="T8" fmla="*/ 119 w 139"/>
                <a:gd name="T9" fmla="*/ 17 h 131"/>
                <a:gd name="T10" fmla="*/ 129 w 139"/>
                <a:gd name="T11" fmla="*/ 30 h 131"/>
                <a:gd name="T12" fmla="*/ 136 w 139"/>
                <a:gd name="T13" fmla="*/ 46 h 131"/>
                <a:gd name="T14" fmla="*/ 139 w 139"/>
                <a:gd name="T15" fmla="*/ 62 h 131"/>
                <a:gd name="T16" fmla="*/ 136 w 139"/>
                <a:gd name="T17" fmla="*/ 79 h 131"/>
                <a:gd name="T18" fmla="*/ 133 w 139"/>
                <a:gd name="T19" fmla="*/ 92 h 131"/>
                <a:gd name="T20" fmla="*/ 122 w 139"/>
                <a:gd name="T21" fmla="*/ 105 h 131"/>
                <a:gd name="T22" fmla="*/ 112 w 139"/>
                <a:gd name="T23" fmla="*/ 114 h 131"/>
                <a:gd name="T24" fmla="*/ 102 w 139"/>
                <a:gd name="T25" fmla="*/ 124 h 131"/>
                <a:gd name="T26" fmla="*/ 85 w 139"/>
                <a:gd name="T27" fmla="*/ 127 h 131"/>
                <a:gd name="T28" fmla="*/ 71 w 139"/>
                <a:gd name="T29" fmla="*/ 131 h 131"/>
                <a:gd name="T30" fmla="*/ 54 w 139"/>
                <a:gd name="T31" fmla="*/ 127 h 131"/>
                <a:gd name="T32" fmla="*/ 41 w 139"/>
                <a:gd name="T33" fmla="*/ 124 h 131"/>
                <a:gd name="T34" fmla="*/ 27 w 139"/>
                <a:gd name="T35" fmla="*/ 118 h 131"/>
                <a:gd name="T36" fmla="*/ 17 w 139"/>
                <a:gd name="T37" fmla="*/ 108 h 131"/>
                <a:gd name="T38" fmla="*/ 7 w 139"/>
                <a:gd name="T39" fmla="*/ 95 h 131"/>
                <a:gd name="T40" fmla="*/ 3 w 139"/>
                <a:gd name="T41" fmla="*/ 79 h 131"/>
                <a:gd name="T42" fmla="*/ 0 w 139"/>
                <a:gd name="T43" fmla="*/ 66 h 131"/>
                <a:gd name="T44" fmla="*/ 3 w 139"/>
                <a:gd name="T45" fmla="*/ 46 h 131"/>
                <a:gd name="T46" fmla="*/ 10 w 139"/>
                <a:gd name="T47" fmla="*/ 30 h 131"/>
                <a:gd name="T48" fmla="*/ 20 w 139"/>
                <a:gd name="T49" fmla="*/ 17 h 131"/>
                <a:gd name="T50" fmla="*/ 34 w 139"/>
                <a:gd name="T51" fmla="*/ 7 h 131"/>
                <a:gd name="T52" fmla="*/ 51 w 139"/>
                <a:gd name="T53" fmla="*/ 0 h 131"/>
                <a:gd name="T54" fmla="*/ 68 w 139"/>
                <a:gd name="T55" fmla="*/ 0 h 131"/>
                <a:gd name="T56" fmla="*/ 71 w 139"/>
                <a:gd name="T57" fmla="*/ 7 h 131"/>
                <a:gd name="T58" fmla="*/ 58 w 139"/>
                <a:gd name="T59" fmla="*/ 7 h 131"/>
                <a:gd name="T60" fmla="*/ 51 w 139"/>
                <a:gd name="T61" fmla="*/ 13 h 131"/>
                <a:gd name="T62" fmla="*/ 44 w 139"/>
                <a:gd name="T63" fmla="*/ 23 h 131"/>
                <a:gd name="T64" fmla="*/ 41 w 139"/>
                <a:gd name="T65" fmla="*/ 36 h 131"/>
                <a:gd name="T66" fmla="*/ 37 w 139"/>
                <a:gd name="T67" fmla="*/ 49 h 131"/>
                <a:gd name="T68" fmla="*/ 37 w 139"/>
                <a:gd name="T69" fmla="*/ 66 h 131"/>
                <a:gd name="T70" fmla="*/ 37 w 139"/>
                <a:gd name="T71" fmla="*/ 85 h 131"/>
                <a:gd name="T72" fmla="*/ 41 w 139"/>
                <a:gd name="T73" fmla="*/ 101 h 131"/>
                <a:gd name="T74" fmla="*/ 47 w 139"/>
                <a:gd name="T75" fmla="*/ 111 h 131"/>
                <a:gd name="T76" fmla="*/ 54 w 139"/>
                <a:gd name="T77" fmla="*/ 118 h 131"/>
                <a:gd name="T78" fmla="*/ 61 w 139"/>
                <a:gd name="T79" fmla="*/ 121 h 131"/>
                <a:gd name="T80" fmla="*/ 71 w 139"/>
                <a:gd name="T81" fmla="*/ 124 h 131"/>
                <a:gd name="T82" fmla="*/ 78 w 139"/>
                <a:gd name="T83" fmla="*/ 121 h 131"/>
                <a:gd name="T84" fmla="*/ 85 w 139"/>
                <a:gd name="T85" fmla="*/ 118 h 131"/>
                <a:gd name="T86" fmla="*/ 92 w 139"/>
                <a:gd name="T87" fmla="*/ 111 h 131"/>
                <a:gd name="T88" fmla="*/ 98 w 139"/>
                <a:gd name="T89" fmla="*/ 101 h 131"/>
                <a:gd name="T90" fmla="*/ 102 w 139"/>
                <a:gd name="T91" fmla="*/ 85 h 131"/>
                <a:gd name="T92" fmla="*/ 102 w 139"/>
                <a:gd name="T93" fmla="*/ 66 h 131"/>
                <a:gd name="T94" fmla="*/ 102 w 139"/>
                <a:gd name="T95" fmla="*/ 49 h 131"/>
                <a:gd name="T96" fmla="*/ 102 w 139"/>
                <a:gd name="T97" fmla="*/ 39 h 131"/>
                <a:gd name="T98" fmla="*/ 98 w 139"/>
                <a:gd name="T99" fmla="*/ 30 h 131"/>
                <a:gd name="T100" fmla="*/ 92 w 139"/>
                <a:gd name="T101" fmla="*/ 17 h 131"/>
                <a:gd name="T102" fmla="*/ 88 w 139"/>
                <a:gd name="T103" fmla="*/ 10 h 131"/>
                <a:gd name="T104" fmla="*/ 78 w 139"/>
                <a:gd name="T105" fmla="*/ 7 h 131"/>
                <a:gd name="T106" fmla="*/ 71 w 139"/>
                <a:gd name="T107" fmla="*/ 7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9"/>
                <a:gd name="T163" fmla="*/ 0 h 131"/>
                <a:gd name="T164" fmla="*/ 139 w 139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9" h="131">
                  <a:moveTo>
                    <a:pt x="68" y="0"/>
                  </a:moveTo>
                  <a:lnTo>
                    <a:pt x="85" y="0"/>
                  </a:lnTo>
                  <a:lnTo>
                    <a:pt x="95" y="4"/>
                  </a:lnTo>
                  <a:lnTo>
                    <a:pt x="109" y="10"/>
                  </a:lnTo>
                  <a:lnTo>
                    <a:pt x="119" y="17"/>
                  </a:lnTo>
                  <a:lnTo>
                    <a:pt x="129" y="30"/>
                  </a:lnTo>
                  <a:lnTo>
                    <a:pt x="136" y="46"/>
                  </a:lnTo>
                  <a:lnTo>
                    <a:pt x="139" y="62"/>
                  </a:lnTo>
                  <a:lnTo>
                    <a:pt x="136" y="79"/>
                  </a:lnTo>
                  <a:lnTo>
                    <a:pt x="133" y="92"/>
                  </a:lnTo>
                  <a:lnTo>
                    <a:pt x="122" y="105"/>
                  </a:lnTo>
                  <a:lnTo>
                    <a:pt x="112" y="114"/>
                  </a:lnTo>
                  <a:lnTo>
                    <a:pt x="102" y="124"/>
                  </a:lnTo>
                  <a:lnTo>
                    <a:pt x="85" y="127"/>
                  </a:lnTo>
                  <a:lnTo>
                    <a:pt x="71" y="131"/>
                  </a:lnTo>
                  <a:lnTo>
                    <a:pt x="54" y="127"/>
                  </a:lnTo>
                  <a:lnTo>
                    <a:pt x="41" y="124"/>
                  </a:lnTo>
                  <a:lnTo>
                    <a:pt x="27" y="118"/>
                  </a:lnTo>
                  <a:lnTo>
                    <a:pt x="17" y="108"/>
                  </a:lnTo>
                  <a:lnTo>
                    <a:pt x="7" y="95"/>
                  </a:lnTo>
                  <a:lnTo>
                    <a:pt x="3" y="79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30"/>
                  </a:lnTo>
                  <a:lnTo>
                    <a:pt x="20" y="17"/>
                  </a:lnTo>
                  <a:lnTo>
                    <a:pt x="34" y="7"/>
                  </a:lnTo>
                  <a:lnTo>
                    <a:pt x="51" y="0"/>
                  </a:lnTo>
                  <a:lnTo>
                    <a:pt x="68" y="0"/>
                  </a:lnTo>
                  <a:close/>
                  <a:moveTo>
                    <a:pt x="71" y="7"/>
                  </a:moveTo>
                  <a:lnTo>
                    <a:pt x="58" y="7"/>
                  </a:lnTo>
                  <a:lnTo>
                    <a:pt x="51" y="13"/>
                  </a:lnTo>
                  <a:lnTo>
                    <a:pt x="44" y="23"/>
                  </a:lnTo>
                  <a:lnTo>
                    <a:pt x="41" y="36"/>
                  </a:lnTo>
                  <a:lnTo>
                    <a:pt x="37" y="49"/>
                  </a:lnTo>
                  <a:lnTo>
                    <a:pt x="37" y="66"/>
                  </a:lnTo>
                  <a:lnTo>
                    <a:pt x="37" y="85"/>
                  </a:lnTo>
                  <a:lnTo>
                    <a:pt x="41" y="101"/>
                  </a:lnTo>
                  <a:lnTo>
                    <a:pt x="47" y="111"/>
                  </a:lnTo>
                  <a:lnTo>
                    <a:pt x="54" y="118"/>
                  </a:lnTo>
                  <a:lnTo>
                    <a:pt x="61" y="121"/>
                  </a:lnTo>
                  <a:lnTo>
                    <a:pt x="71" y="124"/>
                  </a:lnTo>
                  <a:lnTo>
                    <a:pt x="78" y="121"/>
                  </a:lnTo>
                  <a:lnTo>
                    <a:pt x="85" y="118"/>
                  </a:lnTo>
                  <a:lnTo>
                    <a:pt x="92" y="111"/>
                  </a:lnTo>
                  <a:lnTo>
                    <a:pt x="98" y="101"/>
                  </a:lnTo>
                  <a:lnTo>
                    <a:pt x="102" y="85"/>
                  </a:lnTo>
                  <a:lnTo>
                    <a:pt x="102" y="66"/>
                  </a:lnTo>
                  <a:lnTo>
                    <a:pt x="102" y="49"/>
                  </a:lnTo>
                  <a:lnTo>
                    <a:pt x="102" y="39"/>
                  </a:lnTo>
                  <a:lnTo>
                    <a:pt x="98" y="30"/>
                  </a:lnTo>
                  <a:lnTo>
                    <a:pt x="92" y="17"/>
                  </a:lnTo>
                  <a:lnTo>
                    <a:pt x="88" y="10"/>
                  </a:lnTo>
                  <a:lnTo>
                    <a:pt x="78" y="7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3627" name="Freeform 62"/>
            <p:cNvSpPr>
              <a:spLocks/>
            </p:cNvSpPr>
            <p:nvPr/>
          </p:nvSpPr>
          <p:spPr bwMode="auto">
            <a:xfrm>
              <a:off x="3773" y="1597"/>
              <a:ext cx="132" cy="127"/>
            </a:xfrm>
            <a:custGeom>
              <a:avLst/>
              <a:gdLst>
                <a:gd name="T0" fmla="*/ 47 w 132"/>
                <a:gd name="T1" fmla="*/ 0 h 127"/>
                <a:gd name="T2" fmla="*/ 105 w 132"/>
                <a:gd name="T3" fmla="*/ 75 h 127"/>
                <a:gd name="T4" fmla="*/ 105 w 132"/>
                <a:gd name="T5" fmla="*/ 22 h 127"/>
                <a:gd name="T6" fmla="*/ 105 w 132"/>
                <a:gd name="T7" fmla="*/ 13 h 127"/>
                <a:gd name="T8" fmla="*/ 102 w 132"/>
                <a:gd name="T9" fmla="*/ 6 h 127"/>
                <a:gd name="T10" fmla="*/ 98 w 132"/>
                <a:gd name="T11" fmla="*/ 3 h 127"/>
                <a:gd name="T12" fmla="*/ 88 w 132"/>
                <a:gd name="T13" fmla="*/ 3 h 127"/>
                <a:gd name="T14" fmla="*/ 88 w 132"/>
                <a:gd name="T15" fmla="*/ 0 h 127"/>
                <a:gd name="T16" fmla="*/ 132 w 132"/>
                <a:gd name="T17" fmla="*/ 0 h 127"/>
                <a:gd name="T18" fmla="*/ 132 w 132"/>
                <a:gd name="T19" fmla="*/ 3 h 127"/>
                <a:gd name="T20" fmla="*/ 126 w 132"/>
                <a:gd name="T21" fmla="*/ 3 h 127"/>
                <a:gd name="T22" fmla="*/ 122 w 132"/>
                <a:gd name="T23" fmla="*/ 6 h 127"/>
                <a:gd name="T24" fmla="*/ 119 w 132"/>
                <a:gd name="T25" fmla="*/ 6 h 127"/>
                <a:gd name="T26" fmla="*/ 115 w 132"/>
                <a:gd name="T27" fmla="*/ 9 h 127"/>
                <a:gd name="T28" fmla="*/ 115 w 132"/>
                <a:gd name="T29" fmla="*/ 16 h 127"/>
                <a:gd name="T30" fmla="*/ 115 w 132"/>
                <a:gd name="T31" fmla="*/ 22 h 127"/>
                <a:gd name="T32" fmla="*/ 115 w 132"/>
                <a:gd name="T33" fmla="*/ 127 h 127"/>
                <a:gd name="T34" fmla="*/ 112 w 132"/>
                <a:gd name="T35" fmla="*/ 127 h 127"/>
                <a:gd name="T36" fmla="*/ 27 w 132"/>
                <a:gd name="T37" fmla="*/ 22 h 127"/>
                <a:gd name="T38" fmla="*/ 27 w 132"/>
                <a:gd name="T39" fmla="*/ 101 h 127"/>
                <a:gd name="T40" fmla="*/ 27 w 132"/>
                <a:gd name="T41" fmla="*/ 110 h 127"/>
                <a:gd name="T42" fmla="*/ 30 w 132"/>
                <a:gd name="T43" fmla="*/ 117 h 127"/>
                <a:gd name="T44" fmla="*/ 37 w 132"/>
                <a:gd name="T45" fmla="*/ 120 h 127"/>
                <a:gd name="T46" fmla="*/ 44 w 132"/>
                <a:gd name="T47" fmla="*/ 120 h 127"/>
                <a:gd name="T48" fmla="*/ 44 w 132"/>
                <a:gd name="T49" fmla="*/ 120 h 127"/>
                <a:gd name="T50" fmla="*/ 44 w 132"/>
                <a:gd name="T51" fmla="*/ 123 h 127"/>
                <a:gd name="T52" fmla="*/ 0 w 132"/>
                <a:gd name="T53" fmla="*/ 123 h 127"/>
                <a:gd name="T54" fmla="*/ 0 w 132"/>
                <a:gd name="T55" fmla="*/ 120 h 127"/>
                <a:gd name="T56" fmla="*/ 10 w 132"/>
                <a:gd name="T57" fmla="*/ 117 h 127"/>
                <a:gd name="T58" fmla="*/ 13 w 132"/>
                <a:gd name="T59" fmla="*/ 117 h 127"/>
                <a:gd name="T60" fmla="*/ 17 w 132"/>
                <a:gd name="T61" fmla="*/ 110 h 127"/>
                <a:gd name="T62" fmla="*/ 20 w 132"/>
                <a:gd name="T63" fmla="*/ 101 h 127"/>
                <a:gd name="T64" fmla="*/ 20 w 132"/>
                <a:gd name="T65" fmla="*/ 13 h 127"/>
                <a:gd name="T66" fmla="*/ 17 w 132"/>
                <a:gd name="T67" fmla="*/ 9 h 127"/>
                <a:gd name="T68" fmla="*/ 13 w 132"/>
                <a:gd name="T69" fmla="*/ 6 h 127"/>
                <a:gd name="T70" fmla="*/ 10 w 132"/>
                <a:gd name="T71" fmla="*/ 3 h 127"/>
                <a:gd name="T72" fmla="*/ 6 w 132"/>
                <a:gd name="T73" fmla="*/ 3 h 127"/>
                <a:gd name="T74" fmla="*/ 0 w 132"/>
                <a:gd name="T75" fmla="*/ 3 h 127"/>
                <a:gd name="T76" fmla="*/ 0 w 132"/>
                <a:gd name="T77" fmla="*/ 0 h 127"/>
                <a:gd name="T78" fmla="*/ 47 w 132"/>
                <a:gd name="T79" fmla="*/ 0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27"/>
                <a:gd name="T122" fmla="*/ 132 w 132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27">
                  <a:moveTo>
                    <a:pt x="47" y="0"/>
                  </a:moveTo>
                  <a:lnTo>
                    <a:pt x="105" y="75"/>
                  </a:lnTo>
                  <a:lnTo>
                    <a:pt x="105" y="22"/>
                  </a:lnTo>
                  <a:lnTo>
                    <a:pt x="105" y="13"/>
                  </a:lnTo>
                  <a:lnTo>
                    <a:pt x="102" y="6"/>
                  </a:lnTo>
                  <a:lnTo>
                    <a:pt x="98" y="3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132" y="0"/>
                  </a:lnTo>
                  <a:lnTo>
                    <a:pt x="132" y="3"/>
                  </a:lnTo>
                  <a:lnTo>
                    <a:pt x="126" y="3"/>
                  </a:lnTo>
                  <a:lnTo>
                    <a:pt x="122" y="6"/>
                  </a:lnTo>
                  <a:lnTo>
                    <a:pt x="119" y="6"/>
                  </a:lnTo>
                  <a:lnTo>
                    <a:pt x="115" y="9"/>
                  </a:lnTo>
                  <a:lnTo>
                    <a:pt x="115" y="16"/>
                  </a:lnTo>
                  <a:lnTo>
                    <a:pt x="115" y="22"/>
                  </a:lnTo>
                  <a:lnTo>
                    <a:pt x="115" y="127"/>
                  </a:lnTo>
                  <a:lnTo>
                    <a:pt x="112" y="127"/>
                  </a:lnTo>
                  <a:lnTo>
                    <a:pt x="27" y="22"/>
                  </a:lnTo>
                  <a:lnTo>
                    <a:pt x="27" y="101"/>
                  </a:lnTo>
                  <a:lnTo>
                    <a:pt x="27" y="110"/>
                  </a:lnTo>
                  <a:lnTo>
                    <a:pt x="30" y="117"/>
                  </a:lnTo>
                  <a:lnTo>
                    <a:pt x="37" y="120"/>
                  </a:lnTo>
                  <a:lnTo>
                    <a:pt x="44" y="120"/>
                  </a:lnTo>
                  <a:lnTo>
                    <a:pt x="44" y="123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10" y="117"/>
                  </a:lnTo>
                  <a:lnTo>
                    <a:pt x="13" y="117"/>
                  </a:lnTo>
                  <a:lnTo>
                    <a:pt x="17" y="110"/>
                  </a:lnTo>
                  <a:lnTo>
                    <a:pt x="20" y="101"/>
                  </a:lnTo>
                  <a:lnTo>
                    <a:pt x="20" y="13"/>
                  </a:lnTo>
                  <a:lnTo>
                    <a:pt x="17" y="9"/>
                  </a:lnTo>
                  <a:lnTo>
                    <a:pt x="13" y="6"/>
                  </a:lnTo>
                  <a:lnTo>
                    <a:pt x="10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</p:grpSp>
      <p:sp>
        <p:nvSpPr>
          <p:cNvPr id="23557" name="Rectangle 63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ko-KR">
              <a:ea typeface="굴림" charset="-127"/>
            </a:endParaRPr>
          </a:p>
        </p:txBody>
      </p:sp>
      <p:sp>
        <p:nvSpPr>
          <p:cNvPr id="23558" name="Rectangle 64"/>
          <p:cNvSpPr>
            <a:spLocks noChangeArrowheads="1"/>
          </p:cNvSpPr>
          <p:nvPr/>
        </p:nvSpPr>
        <p:spPr bwMode="auto">
          <a:xfrm>
            <a:off x="0" y="2147888"/>
            <a:ext cx="633413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fr-FR" altLang="ko-KR">
                <a:ea typeface="굴림" charset="-127"/>
              </a:rPr>
              <a:t/>
            </a:r>
            <a:br>
              <a:rPr lang="fr-FR" altLang="ko-KR">
                <a:ea typeface="굴림" charset="-127"/>
              </a:rPr>
            </a:br>
            <a:endParaRPr lang="fr-FR" altLang="ko-KR">
              <a:ea typeface="굴림" charset="-127"/>
            </a:endParaRPr>
          </a:p>
          <a:p>
            <a:pPr indent="449263" eaLnBrk="0" hangingPunct="0"/>
            <a:endParaRPr lang="fr-FR" altLang="ko-KR">
              <a:ea typeface="굴림" charset="-127"/>
            </a:endParaRP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50825" y="2349500"/>
            <a:ext cx="3816350" cy="1846263"/>
            <a:chOff x="431" y="2069"/>
            <a:chExt cx="2404" cy="1435"/>
          </a:xfrm>
        </p:grpSpPr>
        <p:sp>
          <p:nvSpPr>
            <p:cNvPr id="23560" name="Line 66"/>
            <p:cNvSpPr>
              <a:spLocks noChangeShapeType="1"/>
            </p:cNvSpPr>
            <p:nvPr/>
          </p:nvSpPr>
          <p:spPr bwMode="auto">
            <a:xfrm flipV="1">
              <a:off x="839" y="2432"/>
              <a:ext cx="227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67"/>
            <p:cNvSpPr>
              <a:spLocks noChangeShapeType="1"/>
            </p:cNvSpPr>
            <p:nvPr/>
          </p:nvSpPr>
          <p:spPr bwMode="auto">
            <a:xfrm>
              <a:off x="793" y="3113"/>
              <a:ext cx="284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431" y="2069"/>
              <a:ext cx="2404" cy="1435"/>
              <a:chOff x="431" y="1372"/>
              <a:chExt cx="2404" cy="1435"/>
            </a:xfrm>
          </p:grpSpPr>
          <p:sp>
            <p:nvSpPr>
              <p:cNvPr id="23563" name="Oval 69"/>
              <p:cNvSpPr>
                <a:spLocks noChangeArrowheads="1"/>
              </p:cNvSpPr>
              <p:nvPr/>
            </p:nvSpPr>
            <p:spPr bwMode="auto">
              <a:xfrm>
                <a:off x="1137" y="1372"/>
                <a:ext cx="511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굴림" charset="-127"/>
                </a:endParaRPr>
              </a:p>
            </p:txBody>
          </p:sp>
          <p:sp>
            <p:nvSpPr>
              <p:cNvPr id="23564" name="Oval 70"/>
              <p:cNvSpPr>
                <a:spLocks noChangeArrowheads="1"/>
              </p:cNvSpPr>
              <p:nvPr/>
            </p:nvSpPr>
            <p:spPr bwMode="auto">
              <a:xfrm>
                <a:off x="1137" y="2353"/>
                <a:ext cx="511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굴림" charset="-127"/>
                </a:endParaRPr>
              </a:p>
            </p:txBody>
          </p:sp>
          <p:sp>
            <p:nvSpPr>
              <p:cNvPr id="23565" name="Oval 71"/>
              <p:cNvSpPr>
                <a:spLocks noChangeArrowheads="1"/>
              </p:cNvSpPr>
              <p:nvPr/>
            </p:nvSpPr>
            <p:spPr bwMode="auto">
              <a:xfrm>
                <a:off x="1250" y="1958"/>
                <a:ext cx="284" cy="22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굴림" charset="-127"/>
                </a:endParaRPr>
              </a:p>
            </p:txBody>
          </p:sp>
          <p:sp>
            <p:nvSpPr>
              <p:cNvPr id="23566" name="Line 72"/>
              <p:cNvSpPr>
                <a:spLocks noChangeShapeType="1"/>
              </p:cNvSpPr>
              <p:nvPr/>
            </p:nvSpPr>
            <p:spPr bwMode="auto">
              <a:xfrm flipV="1">
                <a:off x="1384" y="2015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73"/>
              <p:cNvSpPr>
                <a:spLocks noChangeShapeType="1"/>
              </p:cNvSpPr>
              <p:nvPr/>
            </p:nvSpPr>
            <p:spPr bwMode="auto">
              <a:xfrm flipH="1">
                <a:off x="1837" y="2115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Rectangle 74"/>
              <p:cNvSpPr>
                <a:spLocks noChangeArrowheads="1"/>
              </p:cNvSpPr>
              <p:nvPr/>
            </p:nvSpPr>
            <p:spPr bwMode="auto">
              <a:xfrm>
                <a:off x="2109" y="1677"/>
                <a:ext cx="726" cy="7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fr-FR" altLang="ko-KR" sz="2000">
                    <a:ea typeface="Times New Roman" pitchFamily="18" charset="0"/>
                    <a:cs typeface="Arial" charset="0"/>
                  </a:rPr>
                  <a:t>spin carrying</a:t>
                </a:r>
              </a:p>
              <a:p>
                <a:r>
                  <a:rPr lang="fr-FR" altLang="ko-KR" sz="2000">
                    <a:ea typeface="Times New Roman" pitchFamily="18" charset="0"/>
                    <a:cs typeface="Arial" charset="0"/>
                  </a:rPr>
                  <a:t>core</a:t>
                </a:r>
              </a:p>
            </p:txBody>
          </p:sp>
          <p:sp>
            <p:nvSpPr>
              <p:cNvPr id="23569" name="Text Box 75"/>
              <p:cNvSpPr txBox="1">
                <a:spLocks noChangeArrowheads="1"/>
              </p:cNvSpPr>
              <p:nvPr/>
            </p:nvSpPr>
            <p:spPr bwMode="auto">
              <a:xfrm>
                <a:off x="431" y="1796"/>
                <a:ext cx="412" cy="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charset="-127"/>
                  </a:rPr>
                  <a:t>half</a:t>
                </a:r>
              </a:p>
              <a:p>
                <a:r>
                  <a:rPr lang="en-US" altLang="ko-KR">
                    <a:ea typeface="굴림" charset="-127"/>
                  </a:rPr>
                  <a:t>flux </a:t>
                </a:r>
              </a:p>
              <a:p>
                <a:r>
                  <a:rPr lang="en-US" altLang="ko-KR">
                    <a:ea typeface="굴림" charset="-127"/>
                  </a:rPr>
                  <a:t>lines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400300"/>
            <a:ext cx="630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Spatial Line </a:t>
            </a:r>
            <a:r>
              <a:rPr lang="fr-FR" altLang="ko-KR" sz="2000" b="1" dirty="0" err="1">
                <a:ea typeface="굴림" charset="-127"/>
              </a:rPr>
              <a:t>Nodes</a:t>
            </a:r>
            <a:r>
              <a:rPr lang="fr-FR" altLang="ko-KR" sz="2000" b="1" dirty="0">
                <a:ea typeface="굴림" charset="-127"/>
              </a:rPr>
              <a:t> and </a:t>
            </a:r>
            <a:r>
              <a:rPr lang="fr-FR" altLang="ko-KR" sz="2000" b="1" dirty="0" err="1">
                <a:ea typeface="굴림" charset="-127"/>
              </a:rPr>
              <a:t>Fractional</a:t>
            </a:r>
            <a:r>
              <a:rPr lang="fr-FR" altLang="ko-KR" sz="2000" b="1" dirty="0">
                <a:ea typeface="굴림" charset="-127"/>
              </a:rPr>
              <a:t> Vortex Pairs in the </a:t>
            </a:r>
            <a:r>
              <a:rPr lang="fr-FR" altLang="ko-KR" sz="2000" b="1" dirty="0" err="1">
                <a:ea typeface="굴림" charset="-127"/>
              </a:rPr>
              <a:t>FFLO</a:t>
            </a:r>
            <a:r>
              <a:rPr lang="fr-FR" altLang="ko-KR" sz="2000" b="1" dirty="0">
                <a:ea typeface="굴림" charset="-127"/>
              </a:rPr>
              <a:t> Vortex State of </a:t>
            </a:r>
            <a:r>
              <a:rPr lang="fr-FR" altLang="ko-KR" sz="2000" b="1" dirty="0" err="1">
                <a:ea typeface="굴림" charset="-127"/>
              </a:rPr>
              <a:t>Superconductors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D. F. </a:t>
            </a:r>
            <a:r>
              <a:rPr lang="fr-FR" altLang="ko-KR" sz="2000" i="1" dirty="0" err="1">
                <a:ea typeface="굴림" charset="-127"/>
              </a:rPr>
              <a:t>Agterberg</a:t>
            </a:r>
            <a:r>
              <a:rPr lang="fr-FR" altLang="ko-KR" sz="2000" i="1" dirty="0">
                <a:ea typeface="굴림" charset="-127"/>
              </a:rPr>
              <a:t>, Z. Zheng, and S. </a:t>
            </a:r>
            <a:r>
              <a:rPr lang="fr-FR" altLang="ko-KR" sz="2000" i="1" dirty="0" err="1">
                <a:ea typeface="굴림" charset="-127"/>
              </a:rPr>
              <a:t>Mukherjee</a:t>
            </a:r>
            <a:r>
              <a:rPr lang="fr-FR" altLang="ko-KR" sz="2000" i="1" dirty="0">
                <a:ea typeface="굴림" charset="-127"/>
              </a:rPr>
              <a:t>	2008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3643314"/>
            <a:ext cx="6516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Vortex </a:t>
            </a:r>
            <a:r>
              <a:rPr lang="fr-FR" altLang="ko-KR" sz="2000" b="1" dirty="0" err="1">
                <a:ea typeface="굴림" charset="-127"/>
              </a:rPr>
              <a:t>molecules</a:t>
            </a:r>
            <a:r>
              <a:rPr lang="fr-FR" altLang="ko-KR" sz="2000" b="1" dirty="0">
                <a:ea typeface="굴림" charset="-127"/>
              </a:rPr>
              <a:t> in </a:t>
            </a:r>
            <a:r>
              <a:rPr lang="fr-FR" altLang="ko-KR" sz="2000" b="1" dirty="0" err="1">
                <a:ea typeface="굴림" charset="-127"/>
              </a:rPr>
              <a:t>coherently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coupled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two</a:t>
            </a:r>
            <a:r>
              <a:rPr lang="fr-FR" altLang="ko-KR" sz="2000" b="1" dirty="0">
                <a:ea typeface="굴림" charset="-127"/>
              </a:rPr>
              <a:t>-component Bose-Einstein </a:t>
            </a:r>
            <a:r>
              <a:rPr lang="fr-FR" altLang="ko-KR" sz="2000" b="1" dirty="0" err="1">
                <a:ea typeface="굴림" charset="-127"/>
              </a:rPr>
              <a:t>condensates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K. </a:t>
            </a:r>
            <a:r>
              <a:rPr lang="fr-FR" altLang="ko-KR" sz="2000" i="1" dirty="0" err="1">
                <a:ea typeface="굴림" charset="-127"/>
              </a:rPr>
              <a:t>Kasamatsu</a:t>
            </a:r>
            <a:r>
              <a:rPr lang="fr-FR" altLang="ko-KR" sz="2000" i="1" dirty="0">
                <a:ea typeface="굴림" charset="-127"/>
              </a:rPr>
              <a:t>, </a:t>
            </a:r>
            <a:r>
              <a:rPr lang="fr-FR" altLang="ko-KR" sz="2000" i="1" dirty="0" err="1">
                <a:ea typeface="굴림" charset="-127"/>
              </a:rPr>
              <a:t>M.Tsubota</a:t>
            </a:r>
            <a:r>
              <a:rPr lang="fr-FR" altLang="ko-KR" sz="2000" i="1" dirty="0">
                <a:ea typeface="굴림" charset="-127"/>
              </a:rPr>
              <a:t>, and M. Ueda 2004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025650"/>
            <a:ext cx="21637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/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At presence of unpaired spins, the vortex created by rotation (magnetic field) splits into two semi-vortices.</a:t>
            </a:r>
            <a:endParaRPr lang="en-US" altLang="ko-KR" sz="2000" dirty="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0" y="5049838"/>
            <a:ext cx="6659563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>Last step:  reformulate these results inversely – </a:t>
            </a:r>
          </a:p>
          <a:p>
            <a:r>
              <a:rPr lang="en-US" altLang="ko-KR" sz="2400" dirty="0">
                <a:ea typeface="굴림" charset="-127"/>
              </a:rPr>
              <a:t>unpaired spin creates the vortex pair </a:t>
            </a:r>
          </a:p>
          <a:p>
            <a:r>
              <a:rPr lang="en-US" altLang="ko-KR" sz="2400" dirty="0">
                <a:ea typeface="굴림" charset="-127"/>
              </a:rPr>
              <a:t>at NO rotation/MF.</a:t>
            </a:r>
            <a:r>
              <a:rPr lang="en-US" altLang="ko-KR" sz="2000" dirty="0">
                <a:ea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929063"/>
            <a:ext cx="27860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450"/>
            <a:ext cx="305911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116138"/>
            <a:ext cx="2697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"/>
            <a:ext cx="5357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Singlet ground state </a:t>
            </a:r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gapful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 systems: </a:t>
            </a:r>
          </a:p>
          <a:p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SuperConductors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 </a:t>
            </a:r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SCs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 and </a:t>
            </a:r>
            <a:b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</a:b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Charge Density Waves </a:t>
            </a:r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CDWs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. </a:t>
            </a: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Standard </a:t>
            </a:r>
            <a:r>
              <a:rPr lang="en-US" altLang="ko-KR" sz="2200" dirty="0" err="1">
                <a:solidFill>
                  <a:srgbClr val="0070C0"/>
                </a:solidFill>
                <a:ea typeface="Gulim" pitchFamily="34" charset="-127"/>
              </a:rPr>
              <a:t>BCS-Bogolubov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view:</a:t>
            </a: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Spectra :	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E(k)= ±(∆</a:t>
            </a:r>
            <a:r>
              <a:rPr lang="en-US" altLang="ko-KR" sz="2200" b="1" baseline="30000" dirty="0">
                <a:solidFill>
                  <a:srgbClr val="0070C0"/>
                </a:solidFill>
                <a:ea typeface="Gulim" pitchFamily="34" charset="-127"/>
              </a:rPr>
              <a:t>2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+(</a:t>
            </a:r>
            <a:r>
              <a:rPr lang="en-US" altLang="ko-KR" sz="2200" b="1" dirty="0" err="1">
                <a:solidFill>
                  <a:srgbClr val="0070C0"/>
                </a:solidFill>
                <a:ea typeface="Gulim" pitchFamily="34" charset="-127"/>
              </a:rPr>
              <a:t>v</a:t>
            </a:r>
            <a:r>
              <a:rPr lang="en-US" altLang="ko-KR" sz="2200" b="1" baseline="-25000" dirty="0" err="1">
                <a:solidFill>
                  <a:srgbClr val="0070C0"/>
                </a:solidFill>
                <a:ea typeface="Gulim" pitchFamily="34" charset="-127"/>
              </a:rPr>
              <a:t>f</a:t>
            </a:r>
            <a:r>
              <a:rPr lang="en-US" altLang="ko-KR" sz="2200" b="1" dirty="0" err="1">
                <a:solidFill>
                  <a:srgbClr val="0070C0"/>
                </a:solidFill>
                <a:ea typeface="Gulim" pitchFamily="34" charset="-127"/>
              </a:rPr>
              <a:t>k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)</a:t>
            </a:r>
            <a:r>
              <a:rPr lang="en-US" altLang="ko-KR" sz="2200" b="1" baseline="30000" dirty="0">
                <a:solidFill>
                  <a:srgbClr val="0070C0"/>
                </a:solidFill>
                <a:ea typeface="Gulim" pitchFamily="34" charset="-127"/>
              </a:rPr>
              <a:t>2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)</a:t>
            </a:r>
            <a:r>
              <a:rPr lang="en-US" altLang="ko-KR" sz="2200" b="1" baseline="30000" dirty="0">
                <a:solidFill>
                  <a:srgbClr val="0070C0"/>
                </a:solidFill>
                <a:ea typeface="Gulim" pitchFamily="34" charset="-127"/>
              </a:rPr>
              <a:t>1/2</a:t>
            </a:r>
            <a:endParaRPr lang="en-US" altLang="ko-KR" sz="2200" b="1" dirty="0">
              <a:solidFill>
                <a:srgbClr val="0070C0"/>
              </a:solidFill>
              <a:ea typeface="Gulim" pitchFamily="34" charset="-127"/>
            </a:endParaRP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States =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linear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combinations of :</a:t>
            </a:r>
            <a:b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</a:b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electrons and holes 	at 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±p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  for SC</a:t>
            </a: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electrons at 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–p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and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p+2p</a:t>
            </a:r>
            <a:r>
              <a:rPr lang="en-US" altLang="ko-KR" sz="2200" b="1" baseline="-25000" dirty="0">
                <a:solidFill>
                  <a:srgbClr val="0070C0"/>
                </a:solidFill>
                <a:ea typeface="Gulim" pitchFamily="34" charset="-127"/>
              </a:rPr>
              <a:t>f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   for </a:t>
            </a:r>
            <a:r>
              <a:rPr lang="en-US" altLang="ko-KR" sz="2200" dirty="0" err="1">
                <a:solidFill>
                  <a:srgbClr val="0070C0"/>
                </a:solidFill>
                <a:ea typeface="Gulim" pitchFamily="34" charset="-127"/>
              </a:rPr>
              <a:t>CDW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380288" y="17732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ea typeface="Gulim" pitchFamily="34" charset="-127"/>
              </a:rPr>
              <a:t>CaC</a:t>
            </a:r>
            <a:r>
              <a:rPr lang="en-US" altLang="ko-KR" sz="2000" baseline="-25000">
                <a:ea typeface="Gulim" pitchFamily="34" charset="-127"/>
              </a:rPr>
              <a:t>6</a:t>
            </a:r>
            <a:endParaRPr lang="fr-FR" altLang="ko-KR" sz="2000">
              <a:ea typeface="Gulim" pitchFamily="34" charset="-127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286625" y="3929063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ea typeface="Gulim" pitchFamily="34" charset="-127"/>
              </a:rPr>
              <a:t>NbSe</a:t>
            </a:r>
            <a:r>
              <a:rPr lang="en-US" altLang="ko-KR" sz="2000" baseline="-25000">
                <a:ea typeface="Gulim" pitchFamily="34" charset="-127"/>
              </a:rPr>
              <a:t>3</a:t>
            </a:r>
            <a:endParaRPr lang="fr-FR" altLang="ko-KR" sz="2000">
              <a:ea typeface="Gulim" pitchFamily="34" charset="-127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0" y="3501008"/>
            <a:ext cx="6156176" cy="30469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CC0000"/>
                </a:solidFill>
                <a:ea typeface="Gulim" pitchFamily="34" charset="-127"/>
              </a:rPr>
              <a:t>Is it always true? </a:t>
            </a:r>
          </a:p>
          <a:p>
            <a: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  <a:t>Proved “</a:t>
            </a:r>
            <a:r>
              <a:rPr lang="en-US" altLang="ko-KR" sz="2400" b="1" dirty="0">
                <a:solidFill>
                  <a:srgbClr val="003300"/>
                </a:solidFill>
                <a:ea typeface="Gulim" pitchFamily="34" charset="-127"/>
              </a:rPr>
              <a:t>yes</a:t>
            </a:r>
            <a: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  <a:t>” for typical </a:t>
            </a:r>
            <a:r>
              <a:rPr lang="en-US" altLang="ko-KR" sz="2400" dirty="0" err="1">
                <a:solidFill>
                  <a:srgbClr val="003300"/>
                </a:solidFill>
                <a:ea typeface="Gulim" pitchFamily="34" charset="-127"/>
              </a:rPr>
              <a:t>SCs</a:t>
            </a:r>
            <a: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  <a:t>.</a:t>
            </a:r>
            <a:b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</a:br>
            <a:r>
              <a:rPr lang="en-US" altLang="ko-KR" sz="2400" dirty="0">
                <a:solidFill>
                  <a:schemeClr val="hlink"/>
                </a:solidFill>
                <a:ea typeface="Gulim" pitchFamily="34" charset="-127"/>
              </a:rPr>
              <a:t>Questionable for strong coupling : 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High-</a:t>
            </a:r>
            <a:r>
              <a:rPr lang="en-US" altLang="ko-KR" sz="2400" i="1" dirty="0" err="1">
                <a:solidFill>
                  <a:schemeClr val="hlink"/>
                </a:solidFill>
                <a:ea typeface="Gulim" pitchFamily="34" charset="-127"/>
              </a:rPr>
              <a:t>T</a:t>
            </a:r>
            <a:r>
              <a:rPr lang="en-US" altLang="ko-KR" sz="2400" i="1" baseline="-25000" dirty="0" err="1">
                <a:solidFill>
                  <a:schemeClr val="hlink"/>
                </a:solidFill>
                <a:ea typeface="Gulim" pitchFamily="34" charset="-127"/>
              </a:rPr>
              <a:t>c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, </a:t>
            </a:r>
            <a:b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</a:b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real space pairs,</a:t>
            </a:r>
            <a:r>
              <a:rPr lang="en-US" altLang="ko-KR" sz="2400" i="1" dirty="0">
                <a:ea typeface="Gulim" pitchFamily="34" charset="-127"/>
              </a:rPr>
              <a:t> 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cold atoms, bi-</a:t>
            </a:r>
            <a:r>
              <a:rPr lang="en-US" altLang="ko-KR" sz="2400" i="1" dirty="0" err="1">
                <a:solidFill>
                  <a:schemeClr val="hlink"/>
                </a:solidFill>
                <a:ea typeface="Gulim" pitchFamily="34" charset="-127"/>
              </a:rPr>
              <a:t>polarons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.</a:t>
            </a:r>
          </a:p>
          <a:p>
            <a: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  <a:t>Certainly incomplete for </a:t>
            </a:r>
            <a:r>
              <a:rPr lang="en-US" altLang="ko-KR" sz="2400" dirty="0" err="1">
                <a:solidFill>
                  <a:schemeClr val="folHlink"/>
                </a:solidFill>
                <a:ea typeface="Gulim" pitchFamily="34" charset="-127"/>
              </a:rPr>
              <a:t>CDWs</a:t>
            </a:r>
            <a: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  <a:t> </a:t>
            </a:r>
            <a:b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</a:br>
            <a: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  <a:t>as proved by many modern experiments.</a:t>
            </a: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ea typeface="Gulim" pitchFamily="34" charset="-127"/>
              </a:rPr>
              <a:t>Certainly inconsistent for 1D and even </a:t>
            </a: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ea typeface="Gulim" pitchFamily="34" charset="-127"/>
              </a:rPr>
              <a:t>quasi 1D systems as proved theoretically.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6485274"/>
            <a:ext cx="6357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CC0000"/>
                </a:solidFill>
                <a:ea typeface="Gulim" pitchFamily="34" charset="-127"/>
              </a:rPr>
              <a:t>Guilty and Most Wanted : solitons and their arrays</a:t>
            </a:r>
            <a:r>
              <a:rPr lang="en-US" altLang="ko-KR" dirty="0">
                <a:solidFill>
                  <a:srgbClr val="CC0000"/>
                </a:solidFill>
                <a:ea typeface="Gulim" pitchFamily="34" charset="-127"/>
              </a:rPr>
              <a:t>.</a:t>
            </a:r>
            <a:endParaRPr lang="fr-FR" altLang="ko-KR" dirty="0">
              <a:solidFill>
                <a:srgbClr val="CC0000"/>
              </a:solidFill>
              <a:ea typeface="Gulim" pitchFamily="34" charset="-127"/>
            </a:endParaRPr>
          </a:p>
        </p:txBody>
      </p:sp>
      <p:sp>
        <p:nvSpPr>
          <p:cNvPr id="9226" name="ZoneTexte 9"/>
          <p:cNvSpPr txBox="1">
            <a:spLocks noChangeArrowheads="1"/>
          </p:cNvSpPr>
          <p:nvPr/>
        </p:nvSpPr>
        <p:spPr bwMode="auto">
          <a:xfrm>
            <a:off x="1835696" y="2708920"/>
            <a:ext cx="3636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  <a:t>pair-breaking </a:t>
            </a:r>
            <a:r>
              <a:rPr lang="en-US" altLang="ko-KR" sz="2400" dirty="0">
                <a:solidFill>
                  <a:srgbClr val="E46C0A"/>
                </a:solidFill>
                <a:ea typeface="Gulim" pitchFamily="34" charset="-127"/>
              </a:rPr>
              <a:t>gaps from </a:t>
            </a:r>
            <a: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  <a:t/>
            </a:r>
            <a:b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</a:br>
            <a: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  <a:t>tunneling </a:t>
            </a:r>
            <a:r>
              <a:rPr lang="en-US" altLang="ko-KR" sz="2400" dirty="0">
                <a:solidFill>
                  <a:srgbClr val="E46C0A"/>
                </a:solidFill>
                <a:ea typeface="Gulim" pitchFamily="34" charset="-127"/>
              </a:rPr>
              <a:t>experiments</a:t>
            </a:r>
            <a:r>
              <a:rPr lang="en-US" altLang="ko-KR" sz="2000" dirty="0">
                <a:solidFill>
                  <a:srgbClr val="E46C0A"/>
                </a:solidFill>
                <a:ea typeface="Gulim" pitchFamily="34" charset="-127"/>
              </a:rPr>
              <a:t>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143500" y="3143250"/>
            <a:ext cx="1143000" cy="1588"/>
          </a:xfrm>
          <a:prstGeom prst="straightConnector1">
            <a:avLst/>
          </a:prstGeom>
          <a:ln w="127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5400000" flipH="1" flipV="1">
            <a:off x="5036344" y="1393032"/>
            <a:ext cx="1785937" cy="1428750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>
            <a:off x="5214938" y="3286125"/>
            <a:ext cx="1643062" cy="928688"/>
          </a:xfrm>
          <a:prstGeom prst="bentConnector3">
            <a:avLst>
              <a:gd name="adj1" fmla="val 50000"/>
            </a:avLst>
          </a:prstGeom>
          <a:ln w="127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1" y="5786438"/>
            <a:ext cx="2592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Propagating hole as an amplitude soliton.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</a:rPr>
              <a:t>Its motion permutes AFM sublattices </a:t>
            </a:r>
            <a:r>
              <a:rPr lang="en-US" altLang="ko-KR" sz="2400">
                <a:ea typeface="굴림" charset="-127"/>
                <a:cs typeface="Arial" charset="0"/>
              </a:rPr>
              <a:t>↑,↓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  <a:cs typeface="Arial" charset="0"/>
              </a:rPr>
              <a:t>creating a string of the reversed order parameter: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  <a:cs typeface="Arial" charset="0"/>
              </a:rPr>
              <a:t>staggered magnetization.  	It blocks the direct propagation.</a:t>
            </a:r>
            <a:endParaRPr lang="en-US" altLang="ko-KR" sz="2000">
              <a:ea typeface="굴림" charset="-127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0" y="1484313"/>
            <a:ext cx="6084888" cy="120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7813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Adding the semi-vorticity to the string end heals the permutation</a:t>
            </a:r>
          </a:p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thus allowing  for propagation of the combined particle.</a:t>
            </a:r>
            <a:endParaRPr lang="fr-FR" altLang="ko-KR" sz="2400">
              <a:solidFill>
                <a:srgbClr val="CC0000"/>
              </a:solidFill>
              <a:ea typeface="굴림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644900"/>
            <a:ext cx="4003675" cy="2016125"/>
            <a:chOff x="656" y="981"/>
            <a:chExt cx="2797" cy="1815"/>
          </a:xfrm>
        </p:grpSpPr>
        <p:sp>
          <p:nvSpPr>
            <p:cNvPr id="25608" name="Freeform 6"/>
            <p:cNvSpPr>
              <a:spLocks/>
            </p:cNvSpPr>
            <p:nvPr/>
          </p:nvSpPr>
          <p:spPr bwMode="auto">
            <a:xfrm>
              <a:off x="1177" y="2062"/>
              <a:ext cx="642" cy="690"/>
            </a:xfrm>
            <a:custGeom>
              <a:avLst/>
              <a:gdLst>
                <a:gd name="T0" fmla="*/ 181 w 980"/>
                <a:gd name="T1" fmla="*/ 138 h 938"/>
                <a:gd name="T2" fmla="*/ 179 w 980"/>
                <a:gd name="T3" fmla="*/ 165 h 938"/>
                <a:gd name="T4" fmla="*/ 174 w 980"/>
                <a:gd name="T5" fmla="*/ 191 h 938"/>
                <a:gd name="T6" fmla="*/ 165 w 980"/>
                <a:gd name="T7" fmla="*/ 214 h 938"/>
                <a:gd name="T8" fmla="*/ 154 w 980"/>
                <a:gd name="T9" fmla="*/ 235 h 938"/>
                <a:gd name="T10" fmla="*/ 142 w 980"/>
                <a:gd name="T11" fmla="*/ 251 h 938"/>
                <a:gd name="T12" fmla="*/ 125 w 980"/>
                <a:gd name="T13" fmla="*/ 264 h 938"/>
                <a:gd name="T14" fmla="*/ 109 w 980"/>
                <a:gd name="T15" fmla="*/ 271 h 938"/>
                <a:gd name="T16" fmla="*/ 90 w 980"/>
                <a:gd name="T17" fmla="*/ 275 h 938"/>
                <a:gd name="T18" fmla="*/ 72 w 980"/>
                <a:gd name="T19" fmla="*/ 271 h 938"/>
                <a:gd name="T20" fmla="*/ 55 w 980"/>
                <a:gd name="T21" fmla="*/ 264 h 938"/>
                <a:gd name="T22" fmla="*/ 39 w 980"/>
                <a:gd name="T23" fmla="*/ 251 h 938"/>
                <a:gd name="T24" fmla="*/ 27 w 980"/>
                <a:gd name="T25" fmla="*/ 235 h 938"/>
                <a:gd name="T26" fmla="*/ 16 w 980"/>
                <a:gd name="T27" fmla="*/ 214 h 938"/>
                <a:gd name="T28" fmla="*/ 7 w 980"/>
                <a:gd name="T29" fmla="*/ 191 h 938"/>
                <a:gd name="T30" fmla="*/ 2 w 980"/>
                <a:gd name="T31" fmla="*/ 165 h 938"/>
                <a:gd name="T32" fmla="*/ 0 w 980"/>
                <a:gd name="T33" fmla="*/ 138 h 938"/>
                <a:gd name="T34" fmla="*/ 2 w 980"/>
                <a:gd name="T35" fmla="*/ 110 h 938"/>
                <a:gd name="T36" fmla="*/ 7 w 980"/>
                <a:gd name="T37" fmla="*/ 84 h 938"/>
                <a:gd name="T38" fmla="*/ 16 w 980"/>
                <a:gd name="T39" fmla="*/ 60 h 938"/>
                <a:gd name="T40" fmla="*/ 27 w 980"/>
                <a:gd name="T41" fmla="*/ 40 h 938"/>
                <a:gd name="T42" fmla="*/ 39 w 980"/>
                <a:gd name="T43" fmla="*/ 24 h 938"/>
                <a:gd name="T44" fmla="*/ 55 w 980"/>
                <a:gd name="T45" fmla="*/ 10 h 938"/>
                <a:gd name="T46" fmla="*/ 72 w 980"/>
                <a:gd name="T47" fmla="*/ 3 h 938"/>
                <a:gd name="T48" fmla="*/ 90 w 980"/>
                <a:gd name="T49" fmla="*/ 0 h 938"/>
                <a:gd name="T50" fmla="*/ 109 w 980"/>
                <a:gd name="T51" fmla="*/ 3 h 938"/>
                <a:gd name="T52" fmla="*/ 125 w 980"/>
                <a:gd name="T53" fmla="*/ 10 h 938"/>
                <a:gd name="T54" fmla="*/ 142 w 980"/>
                <a:gd name="T55" fmla="*/ 24 h 938"/>
                <a:gd name="T56" fmla="*/ 154 w 980"/>
                <a:gd name="T57" fmla="*/ 40 h 938"/>
                <a:gd name="T58" fmla="*/ 165 w 980"/>
                <a:gd name="T59" fmla="*/ 60 h 938"/>
                <a:gd name="T60" fmla="*/ 174 w 980"/>
                <a:gd name="T61" fmla="*/ 84 h 938"/>
                <a:gd name="T62" fmla="*/ 179 w 980"/>
                <a:gd name="T63" fmla="*/ 110 h 938"/>
                <a:gd name="T64" fmla="*/ 181 w 980"/>
                <a:gd name="T65" fmla="*/ 138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234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09" name="Freeform 7"/>
            <p:cNvSpPr>
              <a:spLocks/>
            </p:cNvSpPr>
            <p:nvPr/>
          </p:nvSpPr>
          <p:spPr bwMode="auto">
            <a:xfrm>
              <a:off x="1177" y="1023"/>
              <a:ext cx="642" cy="692"/>
            </a:xfrm>
            <a:custGeom>
              <a:avLst/>
              <a:gdLst>
                <a:gd name="T0" fmla="*/ 181 w 980"/>
                <a:gd name="T1" fmla="*/ 139 h 939"/>
                <a:gd name="T2" fmla="*/ 179 w 980"/>
                <a:gd name="T3" fmla="*/ 167 h 939"/>
                <a:gd name="T4" fmla="*/ 174 w 980"/>
                <a:gd name="T5" fmla="*/ 192 h 939"/>
                <a:gd name="T6" fmla="*/ 165 w 980"/>
                <a:gd name="T7" fmla="*/ 216 h 939"/>
                <a:gd name="T8" fmla="*/ 154 w 980"/>
                <a:gd name="T9" fmla="*/ 237 h 939"/>
                <a:gd name="T10" fmla="*/ 142 w 980"/>
                <a:gd name="T11" fmla="*/ 253 h 939"/>
                <a:gd name="T12" fmla="*/ 125 w 980"/>
                <a:gd name="T13" fmla="*/ 266 h 939"/>
                <a:gd name="T14" fmla="*/ 109 w 980"/>
                <a:gd name="T15" fmla="*/ 274 h 939"/>
                <a:gd name="T16" fmla="*/ 90 w 980"/>
                <a:gd name="T17" fmla="*/ 277 h 939"/>
                <a:gd name="T18" fmla="*/ 72 w 980"/>
                <a:gd name="T19" fmla="*/ 274 h 939"/>
                <a:gd name="T20" fmla="*/ 55 w 980"/>
                <a:gd name="T21" fmla="*/ 266 h 939"/>
                <a:gd name="T22" fmla="*/ 39 w 980"/>
                <a:gd name="T23" fmla="*/ 253 h 939"/>
                <a:gd name="T24" fmla="*/ 27 w 980"/>
                <a:gd name="T25" fmla="*/ 237 h 939"/>
                <a:gd name="T26" fmla="*/ 16 w 980"/>
                <a:gd name="T27" fmla="*/ 216 h 939"/>
                <a:gd name="T28" fmla="*/ 7 w 980"/>
                <a:gd name="T29" fmla="*/ 192 h 939"/>
                <a:gd name="T30" fmla="*/ 2 w 980"/>
                <a:gd name="T31" fmla="*/ 167 h 939"/>
                <a:gd name="T32" fmla="*/ 0 w 980"/>
                <a:gd name="T33" fmla="*/ 139 h 939"/>
                <a:gd name="T34" fmla="*/ 2 w 980"/>
                <a:gd name="T35" fmla="*/ 111 h 939"/>
                <a:gd name="T36" fmla="*/ 7 w 980"/>
                <a:gd name="T37" fmla="*/ 85 h 939"/>
                <a:gd name="T38" fmla="*/ 16 w 980"/>
                <a:gd name="T39" fmla="*/ 60 h 939"/>
                <a:gd name="T40" fmla="*/ 27 w 980"/>
                <a:gd name="T41" fmla="*/ 41 h 939"/>
                <a:gd name="T42" fmla="*/ 39 w 980"/>
                <a:gd name="T43" fmla="*/ 24 h 939"/>
                <a:gd name="T44" fmla="*/ 55 w 980"/>
                <a:gd name="T45" fmla="*/ 11 h 939"/>
                <a:gd name="T46" fmla="*/ 72 w 980"/>
                <a:gd name="T47" fmla="*/ 3 h 939"/>
                <a:gd name="T48" fmla="*/ 90 w 980"/>
                <a:gd name="T49" fmla="*/ 0 h 939"/>
                <a:gd name="T50" fmla="*/ 109 w 980"/>
                <a:gd name="T51" fmla="*/ 3 h 939"/>
                <a:gd name="T52" fmla="*/ 125 w 980"/>
                <a:gd name="T53" fmla="*/ 11 h 939"/>
                <a:gd name="T54" fmla="*/ 142 w 980"/>
                <a:gd name="T55" fmla="*/ 24 h 939"/>
                <a:gd name="T56" fmla="*/ 154 w 980"/>
                <a:gd name="T57" fmla="*/ 41 h 939"/>
                <a:gd name="T58" fmla="*/ 165 w 980"/>
                <a:gd name="T59" fmla="*/ 60 h 939"/>
                <a:gd name="T60" fmla="*/ 174 w 980"/>
                <a:gd name="T61" fmla="*/ 85 h 939"/>
                <a:gd name="T62" fmla="*/ 179 w 980"/>
                <a:gd name="T63" fmla="*/ 111 h 939"/>
                <a:gd name="T64" fmla="*/ 181 w 980"/>
                <a:gd name="T65" fmla="*/ 139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>
              <a:off x="1338" y="1889"/>
              <a:ext cx="2115" cy="1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9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23 w 119"/>
                <a:gd name="T3" fmla="*/ 8 h 46"/>
                <a:gd name="T4" fmla="*/ 0 w 119"/>
                <a:gd name="T5" fmla="*/ 16 h 46"/>
                <a:gd name="T6" fmla="*/ 4 w 119"/>
                <a:gd name="T7" fmla="*/ 8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2" name="Freeform 10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23 w 119"/>
                <a:gd name="T3" fmla="*/ 8 h 46"/>
                <a:gd name="T4" fmla="*/ 0 w 119"/>
                <a:gd name="T5" fmla="*/ 16 h 46"/>
                <a:gd name="T6" fmla="*/ 4 w 119"/>
                <a:gd name="T7" fmla="*/ 8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1459" y="2062"/>
              <a:ext cx="78" cy="42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1459" y="2017"/>
              <a:ext cx="78" cy="45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>
              <a:off x="1459" y="2709"/>
              <a:ext cx="119" cy="43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H="1">
              <a:off x="1459" y="2752"/>
              <a:ext cx="119" cy="44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1459" y="1671"/>
              <a:ext cx="119" cy="44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>
              <a:off x="1459" y="1715"/>
              <a:ext cx="119" cy="43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>
              <a:off x="1418" y="981"/>
              <a:ext cx="160" cy="42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 flipH="1">
              <a:off x="1418" y="1023"/>
              <a:ext cx="119" cy="45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 rot="-5400000">
              <a:off x="30" y="1711"/>
              <a:ext cx="153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spin rotations</a:t>
              </a:r>
            </a:p>
          </p:txBody>
        </p:sp>
        <p:sp>
          <p:nvSpPr>
            <p:cNvPr id="25622" name="Text Box 20"/>
            <p:cNvSpPr txBox="1">
              <a:spLocks noChangeArrowheads="1"/>
            </p:cNvSpPr>
            <p:nvPr/>
          </p:nvSpPr>
          <p:spPr bwMode="auto">
            <a:xfrm>
              <a:off x="2139" y="1521"/>
              <a:ext cx="113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spin flipping</a:t>
              </a:r>
            </a:p>
          </p:txBody>
        </p:sp>
        <p:sp>
          <p:nvSpPr>
            <p:cNvPr id="25623" name="Text Box 21"/>
            <p:cNvSpPr txBox="1">
              <a:spLocks noChangeArrowheads="1"/>
            </p:cNvSpPr>
            <p:nvPr/>
          </p:nvSpPr>
          <p:spPr bwMode="auto">
            <a:xfrm>
              <a:off x="2113" y="1966"/>
              <a:ext cx="128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by hole motion</a:t>
              </a:r>
            </a:p>
          </p:txBody>
        </p:sp>
      </p:grpSp>
      <p:sp>
        <p:nvSpPr>
          <p:cNvPr id="25606" name="Text Box 22"/>
          <p:cNvSpPr txBox="1">
            <a:spLocks noChangeArrowheads="1"/>
          </p:cNvSpPr>
          <p:nvPr/>
        </p:nvSpPr>
        <p:spPr bwMode="auto">
          <a:xfrm>
            <a:off x="0" y="59134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ea typeface="굴림" charset="-127"/>
              </a:rPr>
              <a:t>Alternative view:</a:t>
            </a:r>
            <a:br>
              <a:rPr lang="en-US" altLang="ko-KR" sz="2400">
                <a:ea typeface="굴림" charset="-127"/>
              </a:rPr>
            </a:br>
            <a:r>
              <a:rPr lang="en-US" altLang="ko-KR" sz="2400">
                <a:ea typeface="굴림" charset="-127"/>
              </a:rPr>
              <a:t>Nucleus of the stripe phase or the minimal element of its melt. </a:t>
            </a:r>
          </a:p>
        </p:txBody>
      </p:sp>
      <p:sp>
        <p:nvSpPr>
          <p:cNvPr id="25607" name="Rectangle 23"/>
          <p:cNvSpPr>
            <a:spLocks noChangeArrowheads="1"/>
          </p:cNvSpPr>
          <p:nvPr/>
        </p:nvSpPr>
        <p:spPr bwMode="auto">
          <a:xfrm>
            <a:off x="6877050" y="1628775"/>
            <a:ext cx="212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 dirty="0" err="1" smtClean="0">
                <a:ea typeface="굴림" charset="-127"/>
              </a:rPr>
              <a:t>Bulaevskii</a:t>
            </a:r>
            <a:r>
              <a:rPr lang="en-US" altLang="ko-KR" i="1" dirty="0" smtClean="0">
                <a:ea typeface="굴림" charset="-127"/>
              </a:rPr>
              <a:t>, </a:t>
            </a:r>
            <a:r>
              <a:rPr lang="en-US" altLang="ko-KR" i="1" dirty="0" err="1" smtClean="0">
                <a:ea typeface="굴림" charset="-127"/>
              </a:rPr>
              <a:t>Khomskii</a:t>
            </a:r>
            <a:r>
              <a:rPr lang="en-US" altLang="ko-KR" i="1" dirty="0" smtClean="0">
                <a:ea typeface="굴림" charset="-127"/>
              </a:rPr>
              <a:t>, </a:t>
            </a:r>
            <a:r>
              <a:rPr lang="en-US" altLang="ko-KR" i="1" dirty="0" err="1" smtClean="0">
                <a:ea typeface="굴림" charset="-127"/>
              </a:rPr>
              <a:t>Nagaev</a:t>
            </a:r>
            <a:r>
              <a:rPr lang="en-US" altLang="ko-KR" i="1" dirty="0" smtClean="0">
                <a:ea typeface="굴림" charset="-127"/>
              </a:rPr>
              <a:t>.</a:t>
            </a:r>
            <a:endParaRPr lang="en-US" altLang="ko-KR" i="1" dirty="0">
              <a:ea typeface="굴림" charset="-127"/>
            </a:endParaRPr>
          </a:p>
          <a:p>
            <a:r>
              <a:rPr lang="en-US" altLang="ko-KR" i="1" dirty="0">
                <a:ea typeface="굴림" charset="-127"/>
              </a:rPr>
              <a:t>Brinkman and </a:t>
            </a:r>
            <a:r>
              <a:rPr lang="en-US" altLang="ko-KR" i="1" dirty="0" smtClean="0">
                <a:ea typeface="굴림" charset="-127"/>
              </a:rPr>
              <a:t>Rice.</a:t>
            </a:r>
            <a:endParaRPr lang="fr-FR" altLang="ko-KR" i="1" dirty="0"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1"/>
          </p:nvPr>
        </p:nvSpPr>
        <p:spPr>
          <a:xfrm>
            <a:off x="0" y="44450"/>
            <a:ext cx="9144000" cy="5525615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Half filled band with repulsion.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SDW rout to the doped  Mott-Hubbard insulator.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ko-KR" sz="1600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		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</a:t>
            </a:r>
            <a:r>
              <a:rPr lang="en-US" altLang="ko-KR" sz="2400" b="1" baseline="-25000" dirty="0" smtClean="0">
                <a:ea typeface="Gulim" pitchFamily="34" charset="-127"/>
              </a:rPr>
              <a:t>1D</a:t>
            </a:r>
            <a:r>
              <a:rPr lang="en-US" altLang="ko-KR" sz="2400" b="1" dirty="0" smtClean="0">
                <a:ea typeface="Gulim" pitchFamily="34" charset="-127"/>
              </a:rPr>
              <a:t>~(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  <a:r>
              <a:rPr lang="en-US" altLang="ko-KR" sz="2400" b="1" dirty="0" smtClean="0">
                <a:ea typeface="Gulim" pitchFamily="34" charset="-127"/>
              </a:rPr>
              <a:t> -</a:t>
            </a:r>
            <a:r>
              <a:rPr lang="en-US" altLang="ko-KR" sz="2400" b="1" dirty="0" err="1" smtClean="0">
                <a:ea typeface="Gulim" pitchFamily="34" charset="-127"/>
              </a:rPr>
              <a:t>Ucos</a:t>
            </a:r>
            <a:r>
              <a:rPr lang="en-US" altLang="ko-KR" sz="2400" b="1" dirty="0" smtClean="0">
                <a:ea typeface="Gulim" pitchFamily="34" charset="-127"/>
              </a:rPr>
              <a:t>(2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)+(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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600" b="1" baseline="30000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</a:rPr>
              <a:t>U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Umklapp</a:t>
            </a:r>
            <a:r>
              <a:rPr lang="en-US" altLang="ko-KR" sz="2400" dirty="0" smtClean="0">
                <a:ea typeface="Gulim" pitchFamily="34" charset="-127"/>
              </a:rPr>
              <a:t> amplitude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(</a:t>
            </a:r>
            <a:r>
              <a:rPr lang="en-US" altLang="ko-KR" sz="2400" i="1" dirty="0" err="1" smtClean="0">
                <a:ea typeface="Gulim" pitchFamily="34" charset="-127"/>
              </a:rPr>
              <a:t>Dzyaloshinskii</a:t>
            </a:r>
            <a:r>
              <a:rPr lang="en-US" altLang="ko-KR" sz="2400" i="1" dirty="0" smtClean="0">
                <a:ea typeface="Gulim" pitchFamily="34" charset="-127"/>
              </a:rPr>
              <a:t> &amp; Larkin ; Luther &amp; Emery</a:t>
            </a:r>
            <a:r>
              <a:rPr lang="en-US" altLang="ko-KR" sz="2400" dirty="0" smtClean="0">
                <a:ea typeface="Gulim" pitchFamily="34" charset="-127"/>
              </a:rPr>
              <a:t>).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chiral</a:t>
            </a:r>
            <a:r>
              <a:rPr lang="en-US" altLang="ko-KR" sz="2400" dirty="0" smtClean="0">
                <a:ea typeface="Gulim" pitchFamily="34" charset="-127"/>
              </a:rPr>
              <a:t> phase of charge displacements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chiral</a:t>
            </a:r>
            <a:r>
              <a:rPr lang="en-US" altLang="ko-KR" sz="2400" dirty="0" smtClean="0">
                <a:ea typeface="Gulim" pitchFamily="34" charset="-127"/>
              </a:rPr>
              <a:t> phase of spin rotations.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Degeneracy of the ground state: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	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Wingdings" pitchFamily="2" charset="2"/>
              </a:rPr>
              <a:t>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+π</a:t>
            </a:r>
            <a:r>
              <a:rPr lang="en-US" altLang="ko-KR" sz="2400" dirty="0" smtClean="0">
                <a:ea typeface="Gulim" pitchFamily="34" charset="-127"/>
              </a:rPr>
              <a:t>  =  translation by one site</a:t>
            </a:r>
            <a:endParaRPr lang="en-US" altLang="ko-KR" sz="2400" b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400" i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i="1" dirty="0" smtClean="0">
                <a:ea typeface="Gulim" pitchFamily="34" charset="-127"/>
              </a:rPr>
              <a:t>Staggered magnetization  </a:t>
            </a: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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i="1" dirty="0" err="1" smtClean="0">
                <a:ea typeface="Gulim" pitchFamily="34" charset="-127"/>
              </a:rPr>
              <a:t>AFM</a:t>
            </a:r>
            <a:r>
              <a:rPr lang="en-US" altLang="ko-KR" sz="2400" i="1" dirty="0" smtClean="0">
                <a:ea typeface="Gulim" pitchFamily="34" charset="-127"/>
              </a:rPr>
              <a:t>=SDW order parameter:</a:t>
            </a:r>
            <a:endParaRPr lang="en-US" altLang="ko-KR" sz="2400" b="1" i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O</a:t>
            </a:r>
            <a:r>
              <a:rPr lang="en-US" altLang="ko-KR" sz="2400" b="1" baseline="-25000" dirty="0" err="1" smtClean="0">
                <a:solidFill>
                  <a:srgbClr val="CC3300"/>
                </a:solidFill>
                <a:ea typeface="Gulim" pitchFamily="34" charset="-127"/>
              </a:rPr>
              <a:t>SDW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~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)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exp{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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i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Qx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+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)} , </a:t>
            </a:r>
            <a:r>
              <a:rPr lang="en-US" altLang="ko-KR" sz="2400" dirty="0" smtClean="0">
                <a:ea typeface="Gulim" pitchFamily="34" charset="-127"/>
              </a:rPr>
              <a:t>amplitude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A=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)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changes the sign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To survive in D&gt;1 :  The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soliton in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: </a:t>
            </a:r>
            <a:r>
              <a:rPr lang="en-US" altLang="ko-KR" sz="2400" b="1" dirty="0" err="1" smtClean="0">
                <a:solidFill>
                  <a:srgbClr val="99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- </a:t>
            </a:r>
            <a:r>
              <a:rPr lang="en-US" altLang="ko-KR" sz="2400" b="1" dirty="0" err="1" smtClean="0">
                <a:solidFill>
                  <a:srgbClr val="99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b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</a:b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enforces  a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rotation in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 to preserve </a:t>
            </a:r>
            <a:r>
              <a:rPr lang="en-US" altLang="ko-KR" sz="2400" b="1" i="1" dirty="0" err="1" smtClean="0">
                <a:solidFill>
                  <a:srgbClr val="993300"/>
                </a:solidFill>
                <a:ea typeface="Gulim" pitchFamily="34" charset="-127"/>
              </a:rPr>
              <a:t>O</a:t>
            </a:r>
            <a:r>
              <a:rPr lang="en-US" altLang="ko-KR" sz="2400" b="1" i="1" baseline="-25000" dirty="0" err="1" smtClean="0">
                <a:solidFill>
                  <a:srgbClr val="993300"/>
                </a:solidFill>
                <a:ea typeface="Gulim" pitchFamily="34" charset="-127"/>
              </a:rPr>
              <a:t>SDW</a:t>
            </a:r>
            <a:r>
              <a:rPr lang="en-US" altLang="ko-KR" sz="2400" b="1" i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57813" y="1071563"/>
            <a:ext cx="3719512" cy="2016125"/>
            <a:chOff x="855" y="981"/>
            <a:chExt cx="2598" cy="1815"/>
          </a:xfrm>
        </p:grpSpPr>
        <p:sp>
          <p:nvSpPr>
            <p:cNvPr id="17412" name="Freeform 6"/>
            <p:cNvSpPr>
              <a:spLocks/>
            </p:cNvSpPr>
            <p:nvPr/>
          </p:nvSpPr>
          <p:spPr bwMode="auto">
            <a:xfrm>
              <a:off x="1177" y="2062"/>
              <a:ext cx="642" cy="690"/>
            </a:xfrm>
            <a:custGeom>
              <a:avLst/>
              <a:gdLst>
                <a:gd name="T0" fmla="*/ 22 w 980"/>
                <a:gd name="T1" fmla="*/ 29 h 938"/>
                <a:gd name="T2" fmla="*/ 22 w 980"/>
                <a:gd name="T3" fmla="*/ 35 h 938"/>
                <a:gd name="T4" fmla="*/ 21 w 980"/>
                <a:gd name="T5" fmla="*/ 42 h 938"/>
                <a:gd name="T6" fmla="*/ 20 w 980"/>
                <a:gd name="T7" fmla="*/ 46 h 938"/>
                <a:gd name="T8" fmla="*/ 18 w 980"/>
                <a:gd name="T9" fmla="*/ 50 h 938"/>
                <a:gd name="T10" fmla="*/ 17 w 980"/>
                <a:gd name="T11" fmla="*/ 54 h 938"/>
                <a:gd name="T12" fmla="*/ 15 w 980"/>
                <a:gd name="T13" fmla="*/ 57 h 938"/>
                <a:gd name="T14" fmla="*/ 13 w 980"/>
                <a:gd name="T15" fmla="*/ 58 h 938"/>
                <a:gd name="T16" fmla="*/ 11 w 980"/>
                <a:gd name="T17" fmla="*/ 60 h 938"/>
                <a:gd name="T18" fmla="*/ 9 w 980"/>
                <a:gd name="T19" fmla="*/ 58 h 938"/>
                <a:gd name="T20" fmla="*/ 7 w 980"/>
                <a:gd name="T21" fmla="*/ 57 h 938"/>
                <a:gd name="T22" fmla="*/ 5 w 980"/>
                <a:gd name="T23" fmla="*/ 54 h 938"/>
                <a:gd name="T24" fmla="*/ 3 w 980"/>
                <a:gd name="T25" fmla="*/ 50 h 938"/>
                <a:gd name="T26" fmla="*/ 2 w 980"/>
                <a:gd name="T27" fmla="*/ 46 h 938"/>
                <a:gd name="T28" fmla="*/ 1 w 980"/>
                <a:gd name="T29" fmla="*/ 42 h 938"/>
                <a:gd name="T30" fmla="*/ 1 w 980"/>
                <a:gd name="T31" fmla="*/ 35 h 938"/>
                <a:gd name="T32" fmla="*/ 0 w 980"/>
                <a:gd name="T33" fmla="*/ 29 h 938"/>
                <a:gd name="T34" fmla="*/ 1 w 980"/>
                <a:gd name="T35" fmla="*/ 24 h 938"/>
                <a:gd name="T36" fmla="*/ 1 w 980"/>
                <a:gd name="T37" fmla="*/ 18 h 938"/>
                <a:gd name="T38" fmla="*/ 2 w 980"/>
                <a:gd name="T39" fmla="*/ 13 h 938"/>
                <a:gd name="T40" fmla="*/ 3 w 980"/>
                <a:gd name="T41" fmla="*/ 8 h 938"/>
                <a:gd name="T42" fmla="*/ 5 w 980"/>
                <a:gd name="T43" fmla="*/ 5 h 938"/>
                <a:gd name="T44" fmla="*/ 7 w 980"/>
                <a:gd name="T45" fmla="*/ 2 h 938"/>
                <a:gd name="T46" fmla="*/ 9 w 980"/>
                <a:gd name="T47" fmla="*/ 1 h 938"/>
                <a:gd name="T48" fmla="*/ 11 w 980"/>
                <a:gd name="T49" fmla="*/ 0 h 938"/>
                <a:gd name="T50" fmla="*/ 13 w 980"/>
                <a:gd name="T51" fmla="*/ 1 h 938"/>
                <a:gd name="T52" fmla="*/ 15 w 980"/>
                <a:gd name="T53" fmla="*/ 2 h 938"/>
                <a:gd name="T54" fmla="*/ 17 w 980"/>
                <a:gd name="T55" fmla="*/ 5 h 938"/>
                <a:gd name="T56" fmla="*/ 18 w 980"/>
                <a:gd name="T57" fmla="*/ 8 h 938"/>
                <a:gd name="T58" fmla="*/ 20 w 980"/>
                <a:gd name="T59" fmla="*/ 13 h 938"/>
                <a:gd name="T60" fmla="*/ 21 w 980"/>
                <a:gd name="T61" fmla="*/ 18 h 938"/>
                <a:gd name="T62" fmla="*/ 22 w 980"/>
                <a:gd name="T63" fmla="*/ 24 h 938"/>
                <a:gd name="T64" fmla="*/ 22 w 980"/>
                <a:gd name="T65" fmla="*/ 29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2349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7"/>
            <p:cNvSpPr>
              <a:spLocks/>
            </p:cNvSpPr>
            <p:nvPr/>
          </p:nvSpPr>
          <p:spPr bwMode="auto">
            <a:xfrm>
              <a:off x="1177" y="1023"/>
              <a:ext cx="642" cy="692"/>
            </a:xfrm>
            <a:custGeom>
              <a:avLst/>
              <a:gdLst>
                <a:gd name="T0" fmla="*/ 22 w 980"/>
                <a:gd name="T1" fmla="*/ 30 h 939"/>
                <a:gd name="T2" fmla="*/ 22 w 980"/>
                <a:gd name="T3" fmla="*/ 36 h 939"/>
                <a:gd name="T4" fmla="*/ 21 w 980"/>
                <a:gd name="T5" fmla="*/ 42 h 939"/>
                <a:gd name="T6" fmla="*/ 20 w 980"/>
                <a:gd name="T7" fmla="*/ 46 h 939"/>
                <a:gd name="T8" fmla="*/ 18 w 980"/>
                <a:gd name="T9" fmla="*/ 52 h 939"/>
                <a:gd name="T10" fmla="*/ 17 w 980"/>
                <a:gd name="T11" fmla="*/ 55 h 939"/>
                <a:gd name="T12" fmla="*/ 15 w 980"/>
                <a:gd name="T13" fmla="*/ 57 h 939"/>
                <a:gd name="T14" fmla="*/ 13 w 980"/>
                <a:gd name="T15" fmla="*/ 60 h 939"/>
                <a:gd name="T16" fmla="*/ 11 w 980"/>
                <a:gd name="T17" fmla="*/ 60 h 939"/>
                <a:gd name="T18" fmla="*/ 9 w 980"/>
                <a:gd name="T19" fmla="*/ 60 h 939"/>
                <a:gd name="T20" fmla="*/ 7 w 980"/>
                <a:gd name="T21" fmla="*/ 57 h 939"/>
                <a:gd name="T22" fmla="*/ 5 w 980"/>
                <a:gd name="T23" fmla="*/ 55 h 939"/>
                <a:gd name="T24" fmla="*/ 3 w 980"/>
                <a:gd name="T25" fmla="*/ 52 h 939"/>
                <a:gd name="T26" fmla="*/ 2 w 980"/>
                <a:gd name="T27" fmla="*/ 46 h 939"/>
                <a:gd name="T28" fmla="*/ 1 w 980"/>
                <a:gd name="T29" fmla="*/ 42 h 939"/>
                <a:gd name="T30" fmla="*/ 1 w 980"/>
                <a:gd name="T31" fmla="*/ 36 h 939"/>
                <a:gd name="T32" fmla="*/ 0 w 980"/>
                <a:gd name="T33" fmla="*/ 30 h 939"/>
                <a:gd name="T34" fmla="*/ 1 w 980"/>
                <a:gd name="T35" fmla="*/ 24 h 939"/>
                <a:gd name="T36" fmla="*/ 1 w 980"/>
                <a:gd name="T37" fmla="*/ 18 h 939"/>
                <a:gd name="T38" fmla="*/ 2 w 980"/>
                <a:gd name="T39" fmla="*/ 13 h 939"/>
                <a:gd name="T40" fmla="*/ 3 w 980"/>
                <a:gd name="T41" fmla="*/ 9 h 939"/>
                <a:gd name="T42" fmla="*/ 5 w 980"/>
                <a:gd name="T43" fmla="*/ 5 h 939"/>
                <a:gd name="T44" fmla="*/ 7 w 980"/>
                <a:gd name="T45" fmla="*/ 2 h 939"/>
                <a:gd name="T46" fmla="*/ 9 w 980"/>
                <a:gd name="T47" fmla="*/ 1 h 939"/>
                <a:gd name="T48" fmla="*/ 11 w 980"/>
                <a:gd name="T49" fmla="*/ 0 h 939"/>
                <a:gd name="T50" fmla="*/ 13 w 980"/>
                <a:gd name="T51" fmla="*/ 1 h 939"/>
                <a:gd name="T52" fmla="*/ 15 w 980"/>
                <a:gd name="T53" fmla="*/ 2 h 939"/>
                <a:gd name="T54" fmla="*/ 17 w 980"/>
                <a:gd name="T55" fmla="*/ 5 h 939"/>
                <a:gd name="T56" fmla="*/ 18 w 980"/>
                <a:gd name="T57" fmla="*/ 9 h 939"/>
                <a:gd name="T58" fmla="*/ 20 w 980"/>
                <a:gd name="T59" fmla="*/ 13 h 939"/>
                <a:gd name="T60" fmla="*/ 21 w 980"/>
                <a:gd name="T61" fmla="*/ 18 h 939"/>
                <a:gd name="T62" fmla="*/ 22 w 980"/>
                <a:gd name="T63" fmla="*/ 24 h 939"/>
                <a:gd name="T64" fmla="*/ 22 w 980"/>
                <a:gd name="T65" fmla="*/ 30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>
              <a:off x="1338" y="1889"/>
              <a:ext cx="2115" cy="1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3 w 119"/>
                <a:gd name="T3" fmla="*/ 2 h 46"/>
                <a:gd name="T4" fmla="*/ 0 w 119"/>
                <a:gd name="T5" fmla="*/ 4 h 46"/>
                <a:gd name="T6" fmla="*/ 1 w 119"/>
                <a:gd name="T7" fmla="*/ 2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10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3 w 119"/>
                <a:gd name="T3" fmla="*/ 2 h 46"/>
                <a:gd name="T4" fmla="*/ 0 w 119"/>
                <a:gd name="T5" fmla="*/ 4 h 46"/>
                <a:gd name="T6" fmla="*/ 1 w 119"/>
                <a:gd name="T7" fmla="*/ 2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44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>
              <a:off x="1459" y="2062"/>
              <a:ext cx="78" cy="42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 flipV="1">
              <a:off x="1459" y="2017"/>
              <a:ext cx="78" cy="45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3"/>
            <p:cNvSpPr>
              <a:spLocks noChangeShapeType="1"/>
            </p:cNvSpPr>
            <p:nvPr/>
          </p:nvSpPr>
          <p:spPr bwMode="auto">
            <a:xfrm>
              <a:off x="1459" y="2709"/>
              <a:ext cx="119" cy="43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H="1">
              <a:off x="1459" y="2752"/>
              <a:ext cx="119" cy="44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 flipV="1">
              <a:off x="1459" y="1671"/>
              <a:ext cx="119" cy="44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>
              <a:off x="1459" y="1715"/>
              <a:ext cx="119" cy="43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>
              <a:off x="1418" y="981"/>
              <a:ext cx="160" cy="42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 flipH="1">
              <a:off x="1418" y="1023"/>
              <a:ext cx="119" cy="45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 rot="-5400000">
              <a:off x="229" y="1711"/>
              <a:ext cx="1530" cy="2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spin rotations</a:t>
              </a:r>
            </a:p>
          </p:txBody>
        </p:sp>
        <p:sp>
          <p:nvSpPr>
            <p:cNvPr id="17426" name="Text Box 20"/>
            <p:cNvSpPr txBox="1">
              <a:spLocks noChangeArrowheads="1"/>
            </p:cNvSpPr>
            <p:nvPr/>
          </p:nvSpPr>
          <p:spPr bwMode="auto">
            <a:xfrm>
              <a:off x="2139" y="1521"/>
              <a:ext cx="1132" cy="35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spin flipping</a:t>
              </a:r>
            </a:p>
          </p:txBody>
        </p:sp>
        <p:sp>
          <p:nvSpPr>
            <p:cNvPr id="17427" name="Text Box 21"/>
            <p:cNvSpPr txBox="1">
              <a:spLocks noChangeArrowheads="1"/>
            </p:cNvSpPr>
            <p:nvPr/>
          </p:nvSpPr>
          <p:spPr bwMode="auto">
            <a:xfrm>
              <a:off x="2113" y="1966"/>
              <a:ext cx="1282" cy="35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by hole motion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0" y="2733675"/>
            <a:ext cx="2916238" cy="1873250"/>
          </a:xfrm>
          <a:noFill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29325" y="2708275"/>
            <a:ext cx="3114675" cy="1825625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i="1" dirty="0">
                <a:ea typeface="굴림" charset="-127"/>
              </a:rPr>
              <a:t>1D </a:t>
            </a:r>
            <a:r>
              <a:rPr lang="en-US" altLang="ko-KR" sz="2400" i="1" dirty="0">
                <a:ea typeface="굴림" charset="-127"/>
                <a:sym typeface="Wingdings" pitchFamily="2" charset="2"/>
              </a:rPr>
              <a:t> quasi 1D  2D,3D </a:t>
            </a:r>
            <a:r>
              <a:rPr lang="en-US" altLang="ko-KR" sz="2400" dirty="0">
                <a:ea typeface="굴림" charset="-127"/>
                <a:sym typeface="Wingdings" pitchFamily="2" charset="2"/>
              </a:rPr>
              <a:t>route to </a:t>
            </a:r>
            <a:r>
              <a:rPr lang="en-US" altLang="ko-KR" sz="2400" dirty="0" err="1">
                <a:ea typeface="굴림" charset="-127"/>
                <a:sym typeface="Wingdings" pitchFamily="2" charset="2"/>
              </a:rPr>
              <a:t>dopping</a:t>
            </a:r>
            <a:r>
              <a:rPr lang="en-US" altLang="ko-KR" sz="2400" dirty="0">
                <a:ea typeface="굴림" charset="-127"/>
                <a:sym typeface="Wingdings" pitchFamily="2" charset="2"/>
              </a:rPr>
              <a:t> of AFM insulator.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charset="-127"/>
                <a:sym typeface="Wingdings" pitchFamily="2" charset="2"/>
              </a:rPr>
              <a:t>Aggregation of holes (extracted electrons) into stripes.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charset="-127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charset="-127"/>
                <a:sym typeface="Wingdings" pitchFamily="2" charset="2"/>
              </a:rPr>
              <a:t>Left: scheme derived from neutron scattering experiments.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accent2"/>
                </a:solidFill>
                <a:ea typeface="굴림" charset="-127"/>
                <a:sym typeface="Wingdings" pitchFamily="2" charset="2"/>
              </a:rPr>
              <a:t>Right: </a:t>
            </a:r>
            <a:r>
              <a:rPr lang="en-US" altLang="ko-KR" sz="2400" i="1" dirty="0">
                <a:solidFill>
                  <a:schemeClr val="accent2"/>
                </a:solidFill>
                <a:ea typeface="굴림" charset="-127"/>
                <a:sym typeface="Wingdings" pitchFamily="2" charset="2"/>
              </a:rPr>
              <a:t> direct visualization via electron diffraction microscope</a:t>
            </a:r>
            <a:r>
              <a:rPr lang="en-US" altLang="ko-KR" sz="2000" i="1" dirty="0">
                <a:solidFill>
                  <a:schemeClr val="accent2"/>
                </a:solidFill>
                <a:ea typeface="굴림" charset="-127"/>
                <a:sym typeface="Wingdings" pitchFamily="2" charset="2"/>
              </a:rPr>
              <a:t>.</a:t>
            </a:r>
            <a:endParaRPr lang="en-US" altLang="ko-KR" sz="2000" i="1" dirty="0">
              <a:solidFill>
                <a:schemeClr val="accent2"/>
              </a:solidFill>
              <a:ea typeface="굴림" charset="-127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4941888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ea typeface="굴림" charset="-127"/>
              </a:rPr>
              <a:t>Equivalence for spin-gap cases:</a:t>
            </a:r>
          </a:p>
          <a:p>
            <a:r>
              <a:rPr lang="en-US" altLang="ko-KR" sz="2400">
                <a:solidFill>
                  <a:schemeClr val="accent2"/>
                </a:solidFill>
                <a:ea typeface="굴림" charset="-127"/>
              </a:rPr>
              <a:t>Fulde-Ferell-Larkin-Ovchinnikov FFLO phase in superconductors</a:t>
            </a:r>
          </a:p>
          <a:p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Solitonic lattices in CDWs above the magnetic breakdown</a:t>
            </a:r>
          </a:p>
          <a:p>
            <a:r>
              <a:rPr lang="en-US" altLang="ko-KR" sz="2400">
                <a:solidFill>
                  <a:srgbClr val="003300"/>
                </a:solidFill>
                <a:ea typeface="굴림" charset="-127"/>
              </a:rPr>
              <a:t>Solitonic lattices in spin-Peierls GeCuO in HMF - Grenoble</a:t>
            </a:r>
            <a:endParaRPr lang="fr-FR" altLang="ko-KR" sz="2400">
              <a:solidFill>
                <a:srgbClr val="003300"/>
              </a:solidFill>
              <a:ea typeface="굴림" charset="-127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79475" y="12700"/>
            <a:ext cx="5922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charset="-127"/>
              </a:rPr>
              <a:t>Inverse  rout: from stripes to solitons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 idx="1"/>
          </p:nvPr>
        </p:nvSpPr>
        <p:spPr>
          <a:xfrm>
            <a:off x="3995738" y="44450"/>
            <a:ext cx="5148262" cy="177165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ko-KR" sz="2400" dirty="0" smtClean="0">
                <a:ea typeface="굴림" charset="-127"/>
              </a:rPr>
              <a:t>Kink-</a:t>
            </a:r>
            <a:r>
              <a:rPr lang="en-US" altLang="ko-KR" sz="2400" dirty="0" err="1" smtClean="0">
                <a:ea typeface="굴림" charset="-127"/>
              </a:rPr>
              <a:t>roton</a:t>
            </a:r>
            <a:r>
              <a:rPr lang="en-US" altLang="ko-KR" sz="2400" dirty="0" smtClean="0">
                <a:ea typeface="굴림" charset="-127"/>
              </a:rPr>
              <a:t> complexes as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smtClean="0">
                <a:ea typeface="굴림" charset="-127"/>
              </a:rPr>
              <a:t>nucleuses of melted lattices: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err="1" smtClean="0">
                <a:ea typeface="굴림" charset="-127"/>
              </a:rPr>
              <a:t>FFLO</a:t>
            </a:r>
            <a:r>
              <a:rPr lang="en-US" altLang="ko-KR" sz="2400" dirty="0" smtClean="0">
                <a:ea typeface="굴림" charset="-127"/>
              </a:rPr>
              <a:t> phase for superconductors 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smtClean="0">
                <a:ea typeface="굴림" charset="-127"/>
              </a:rPr>
              <a:t>or strips for doped </a:t>
            </a:r>
            <a:r>
              <a:rPr lang="en-US" altLang="ko-KR" sz="2400" dirty="0" err="1" smtClean="0">
                <a:ea typeface="굴림" charset="-127"/>
              </a:rPr>
              <a:t>AFMs</a:t>
            </a:r>
            <a:r>
              <a:rPr lang="en-US" altLang="ko-KR" sz="2400" dirty="0" smtClean="0">
                <a:ea typeface="굴림" charset="-127"/>
              </a:rPr>
              <a:t>.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8245475" y="6024563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altLang="ko-KR">
              <a:ea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838" y="-26988"/>
            <a:ext cx="4114800" cy="2879726"/>
            <a:chOff x="336" y="778"/>
            <a:chExt cx="2592" cy="1814"/>
          </a:xfrm>
        </p:grpSpPr>
        <p:sp>
          <p:nvSpPr>
            <p:cNvPr id="28679" name="Line 5"/>
            <p:cNvSpPr>
              <a:spLocks noChangeAspect="1" noChangeShapeType="1"/>
            </p:cNvSpPr>
            <p:nvPr/>
          </p:nvSpPr>
          <p:spPr bwMode="auto">
            <a:xfrm>
              <a:off x="899" y="778"/>
              <a:ext cx="37" cy="145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6"/>
            <p:cNvSpPr>
              <a:spLocks noChangeAspect="1" noChangeShapeType="1"/>
            </p:cNvSpPr>
            <p:nvPr/>
          </p:nvSpPr>
          <p:spPr bwMode="auto">
            <a:xfrm>
              <a:off x="672" y="898"/>
              <a:ext cx="0" cy="16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7"/>
            <p:cNvSpPr>
              <a:spLocks noChangeAspect="1" noChangeShapeType="1"/>
            </p:cNvSpPr>
            <p:nvPr/>
          </p:nvSpPr>
          <p:spPr bwMode="auto">
            <a:xfrm>
              <a:off x="336" y="920"/>
              <a:ext cx="0" cy="1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8"/>
            <p:cNvSpPr>
              <a:spLocks noChangeAspect="1" noChangeShapeType="1"/>
            </p:cNvSpPr>
            <p:nvPr/>
          </p:nvSpPr>
          <p:spPr bwMode="auto">
            <a:xfrm>
              <a:off x="1022" y="887"/>
              <a:ext cx="0" cy="1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9"/>
            <p:cNvSpPr>
              <a:spLocks noChangeAspect="1" noChangeShapeType="1"/>
            </p:cNvSpPr>
            <p:nvPr/>
          </p:nvSpPr>
          <p:spPr bwMode="auto">
            <a:xfrm flipH="1">
              <a:off x="1435" y="1346"/>
              <a:ext cx="8" cy="61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/>
            <p:cNvSpPr>
              <a:spLocks noChangeAspect="1" noChangeShapeType="1"/>
            </p:cNvSpPr>
            <p:nvPr/>
          </p:nvSpPr>
          <p:spPr bwMode="auto">
            <a:xfrm>
              <a:off x="1849" y="895"/>
              <a:ext cx="0" cy="16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Aspect="1" noChangeShapeType="1"/>
            </p:cNvSpPr>
            <p:nvPr/>
          </p:nvSpPr>
          <p:spPr bwMode="auto">
            <a:xfrm>
              <a:off x="2226" y="867"/>
              <a:ext cx="0" cy="16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2"/>
            <p:cNvSpPr txBox="1">
              <a:spLocks noChangeAspect="1" noChangeArrowheads="1"/>
            </p:cNvSpPr>
            <p:nvPr/>
          </p:nvSpPr>
          <p:spPr bwMode="auto">
            <a:xfrm>
              <a:off x="432" y="148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87" name="Text Box 13"/>
            <p:cNvSpPr txBox="1">
              <a:spLocks noChangeAspect="1" noChangeArrowheads="1"/>
            </p:cNvSpPr>
            <p:nvPr/>
          </p:nvSpPr>
          <p:spPr bwMode="auto">
            <a:xfrm>
              <a:off x="759" y="1450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-</a:t>
              </a:r>
            </a:p>
          </p:txBody>
        </p:sp>
        <p:sp>
          <p:nvSpPr>
            <p:cNvPr id="28688" name="Text Box 14"/>
            <p:cNvSpPr txBox="1">
              <a:spLocks noChangeAspect="1" noChangeArrowheads="1"/>
            </p:cNvSpPr>
            <p:nvPr/>
          </p:nvSpPr>
          <p:spPr bwMode="auto">
            <a:xfrm>
              <a:off x="1056" y="148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+/-</a:t>
              </a:r>
            </a:p>
          </p:txBody>
        </p:sp>
        <p:sp>
          <p:nvSpPr>
            <p:cNvPr id="28689" name="Text Box 15"/>
            <p:cNvSpPr txBox="1">
              <a:spLocks noChangeAspect="1" noChangeArrowheads="1"/>
            </p:cNvSpPr>
            <p:nvPr/>
          </p:nvSpPr>
          <p:spPr bwMode="auto">
            <a:xfrm>
              <a:off x="1312" y="81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90" name="Text Box 16"/>
            <p:cNvSpPr txBox="1">
              <a:spLocks noChangeAspect="1" noChangeArrowheads="1"/>
            </p:cNvSpPr>
            <p:nvPr/>
          </p:nvSpPr>
          <p:spPr bwMode="auto">
            <a:xfrm>
              <a:off x="1296" y="222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91" name="Text Box 17"/>
            <p:cNvSpPr txBox="1">
              <a:spLocks noChangeAspect="1" noChangeArrowheads="1"/>
            </p:cNvSpPr>
            <p:nvPr/>
          </p:nvSpPr>
          <p:spPr bwMode="auto">
            <a:xfrm>
              <a:off x="1483" y="148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-/+</a:t>
              </a:r>
            </a:p>
          </p:txBody>
        </p:sp>
        <p:sp>
          <p:nvSpPr>
            <p:cNvPr id="28692" name="Text Box 18"/>
            <p:cNvSpPr txBox="1">
              <a:spLocks noChangeAspect="1" noChangeArrowheads="1"/>
            </p:cNvSpPr>
            <p:nvPr/>
          </p:nvSpPr>
          <p:spPr bwMode="auto">
            <a:xfrm>
              <a:off x="1966" y="148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-</a:t>
              </a:r>
            </a:p>
          </p:txBody>
        </p:sp>
        <p:sp>
          <p:nvSpPr>
            <p:cNvPr id="28693" name="Text Box 19"/>
            <p:cNvSpPr txBox="1">
              <a:spLocks noChangeAspect="1" noChangeArrowheads="1"/>
            </p:cNvSpPr>
            <p:nvPr/>
          </p:nvSpPr>
          <p:spPr bwMode="auto">
            <a:xfrm>
              <a:off x="2379" y="1488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94" name="Oval 20"/>
            <p:cNvSpPr>
              <a:spLocks noChangeAspect="1" noChangeArrowheads="1"/>
            </p:cNvSpPr>
            <p:nvPr/>
          </p:nvSpPr>
          <p:spPr bwMode="auto">
            <a:xfrm>
              <a:off x="1286" y="1184"/>
              <a:ext cx="327" cy="34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ko-KR">
                <a:solidFill>
                  <a:schemeClr val="tx2"/>
                </a:solidFill>
                <a:ea typeface="굴림" charset="-127"/>
              </a:endParaRPr>
            </a:p>
          </p:txBody>
        </p:sp>
        <p:sp>
          <p:nvSpPr>
            <p:cNvPr id="28695" name="Oval 21"/>
            <p:cNvSpPr>
              <a:spLocks noChangeAspect="1" noChangeArrowheads="1"/>
            </p:cNvSpPr>
            <p:nvPr/>
          </p:nvSpPr>
          <p:spPr bwMode="auto">
            <a:xfrm>
              <a:off x="1276" y="1779"/>
              <a:ext cx="327" cy="34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8696" name="Line 22"/>
            <p:cNvSpPr>
              <a:spLocks noChangeAspect="1" noChangeShapeType="1"/>
            </p:cNvSpPr>
            <p:nvPr/>
          </p:nvSpPr>
          <p:spPr bwMode="auto">
            <a:xfrm>
              <a:off x="1411" y="1191"/>
              <a:ext cx="8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3"/>
            <p:cNvSpPr>
              <a:spLocks noChangeAspect="1" noChangeShapeType="1"/>
            </p:cNvSpPr>
            <p:nvPr/>
          </p:nvSpPr>
          <p:spPr bwMode="auto">
            <a:xfrm>
              <a:off x="1416" y="2112"/>
              <a:ext cx="8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Text Box 24"/>
          <p:cNvSpPr txBox="1">
            <a:spLocks noChangeArrowheads="1"/>
          </p:cNvSpPr>
          <p:nvPr/>
        </p:nvSpPr>
        <p:spPr bwMode="auto">
          <a:xfrm>
            <a:off x="0" y="27813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200" dirty="0">
                <a:ea typeface="굴림" charset="-127"/>
              </a:rPr>
              <a:t>Defect is embedded into the regular stripe structure (black lines).</a:t>
            </a:r>
            <a:br>
              <a:rPr lang="en-US" altLang="ko-KR" sz="2200" dirty="0">
                <a:ea typeface="굴림" charset="-127"/>
              </a:rPr>
            </a:br>
            <a:r>
              <a:rPr lang="en-US" altLang="ko-KR" sz="2200" dirty="0">
                <a:ea typeface="굴림" charset="-127"/>
              </a:rPr>
              <a:t>+/- are the alternating signs of the order parameter amplitude. </a:t>
            </a:r>
            <a:br>
              <a:rPr lang="en-US" altLang="ko-KR" sz="2200" dirty="0">
                <a:ea typeface="굴림" charset="-127"/>
              </a:rPr>
            </a:b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Termination points of a finite segment L </a:t>
            </a:r>
            <a:r>
              <a:rPr lang="en-US" altLang="ko-KR" sz="2200" dirty="0">
                <a:solidFill>
                  <a:srgbClr val="CC0000"/>
                </a:solidFill>
                <a:ea typeface="굴림" charset="-127"/>
              </a:rPr>
              <a:t>(red color)</a:t>
            </a: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 of the zero line must be encircled by semi-vortices of the </a:t>
            </a:r>
            <a:r>
              <a:rPr lang="en-US" altLang="ko-KR" sz="2200" dirty="0">
                <a:solidFill>
                  <a:srgbClr val="003300"/>
                </a:solidFill>
                <a:latin typeface="Symbol" pitchFamily="18" charset="2"/>
                <a:ea typeface="굴림" charset="-127"/>
              </a:rPr>
              <a:t>p </a:t>
            </a: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rotation </a:t>
            </a:r>
            <a:r>
              <a:rPr lang="en-US" altLang="ko-KR" sz="2200" dirty="0">
                <a:solidFill>
                  <a:schemeClr val="hlink"/>
                </a:solidFill>
                <a:ea typeface="굴림" charset="-127"/>
              </a:rPr>
              <a:t>(blue circles)</a:t>
            </a: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/>
            </a:r>
            <a:br>
              <a:rPr lang="en-US" altLang="ko-KR" sz="2200" dirty="0">
                <a:solidFill>
                  <a:srgbClr val="003300"/>
                </a:solidFill>
                <a:ea typeface="굴림" charset="-127"/>
              </a:rPr>
            </a:b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to resolve the signs conflict.</a:t>
            </a:r>
            <a:br>
              <a:rPr lang="en-US" altLang="ko-KR" sz="2200" dirty="0">
                <a:solidFill>
                  <a:srgbClr val="003300"/>
                </a:solidFill>
                <a:ea typeface="굴림" charset="-127"/>
              </a:rPr>
            </a:br>
            <a:r>
              <a:rPr lang="en-US" altLang="ko-KR" sz="2200" b="1" dirty="0">
                <a:ea typeface="굴림" charset="-127"/>
              </a:rPr>
              <a:t>The minimal segment </a:t>
            </a:r>
            <a:r>
              <a:rPr lang="en-US" altLang="ko-KR" sz="2200" b="1" dirty="0" smtClean="0">
                <a:ea typeface="굴림" charset="-127"/>
              </a:rPr>
              <a:t>would correspond </a:t>
            </a:r>
            <a:r>
              <a:rPr lang="en-US" altLang="ko-KR" sz="2200" b="1" dirty="0">
                <a:ea typeface="굴림" charset="-127"/>
              </a:rPr>
              <a:t>to the spin carrying kink.</a:t>
            </a:r>
          </a:p>
        </p:txBody>
      </p:sp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0" y="5072920"/>
            <a:ext cx="9144000" cy="161582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ea typeface="굴림" charset="-127"/>
              </a:rPr>
              <a:t>Vortices cost </a:t>
            </a:r>
            <a:r>
              <a:rPr lang="en-US" altLang="ko-KR" sz="2200" b="1" dirty="0">
                <a:ea typeface="굴림" charset="-127"/>
              </a:rPr>
              <a:t>~</a:t>
            </a:r>
            <a:r>
              <a:rPr lang="en-US" altLang="ko-KR" sz="2200" b="1" dirty="0" err="1">
                <a:ea typeface="굴림" charset="-127"/>
              </a:rPr>
              <a:t>E</a:t>
            </a:r>
            <a:r>
              <a:rPr lang="en-US" altLang="ko-KR" sz="2200" b="1" baseline="-25000" dirty="0" err="1">
                <a:ea typeface="굴림" charset="-127"/>
              </a:rPr>
              <a:t>phase</a:t>
            </a:r>
            <a:r>
              <a:rPr lang="en-US" altLang="ko-KR" sz="2200" b="1" dirty="0" err="1">
                <a:ea typeface="굴림" charset="-127"/>
              </a:rPr>
              <a:t>logL</a:t>
            </a:r>
            <a:r>
              <a:rPr lang="en-US" altLang="ko-KR" sz="2200" dirty="0">
                <a:ea typeface="굴림" charset="-127"/>
              </a:rPr>
              <a:t> </a:t>
            </a:r>
            <a:r>
              <a:rPr lang="en-US" altLang="ko-KR" sz="2200" dirty="0" smtClean="0">
                <a:ea typeface="굴림" charset="-127"/>
              </a:rPr>
              <a:t>is </a:t>
            </a:r>
            <a:r>
              <a:rPr lang="en-US" altLang="ko-KR" sz="2200" dirty="0">
                <a:ea typeface="굴림" charset="-127"/>
              </a:rPr>
              <a:t>less than the gain </a:t>
            </a:r>
            <a:r>
              <a:rPr lang="en-US" altLang="ko-KR" sz="2200" b="1" dirty="0">
                <a:ea typeface="굴림" charset="-127"/>
              </a:rPr>
              <a:t>~-</a:t>
            </a:r>
            <a:r>
              <a:rPr lang="en-US" altLang="ko-KR" sz="2200" b="1" dirty="0">
                <a:latin typeface="Symbol" pitchFamily="18" charset="2"/>
                <a:ea typeface="굴림" charset="-127"/>
              </a:rPr>
              <a:t>D</a:t>
            </a:r>
            <a:r>
              <a:rPr lang="en-US" altLang="ko-KR" sz="2200" b="1" dirty="0">
                <a:ea typeface="굴림" charset="-127"/>
              </a:rPr>
              <a:t>L</a:t>
            </a:r>
          </a:p>
          <a:p>
            <a:r>
              <a:rPr lang="en-US" altLang="ko-KR" sz="2200" dirty="0">
                <a:ea typeface="굴림" charset="-127"/>
              </a:rPr>
              <a:t>for the string formation at long L.</a:t>
            </a:r>
            <a:r>
              <a:rPr lang="en-US" altLang="ko-KR" sz="2200" dirty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ea typeface="굴림" charset="-127"/>
              </a:rPr>
              <a:t>Can we shrink to the atomic scale?</a:t>
            </a:r>
          </a:p>
          <a:p>
            <a:endParaRPr lang="en-US" altLang="ko-KR" sz="800" dirty="0">
              <a:solidFill>
                <a:srgbClr val="C00000"/>
              </a:solidFill>
              <a:ea typeface="굴림" charset="-127"/>
            </a:endParaRPr>
          </a:p>
          <a:p>
            <a:r>
              <a:rPr lang="en-US" altLang="ko-KR" sz="2200" dirty="0">
                <a:ea typeface="굴림" charset="-127"/>
              </a:rPr>
              <a:t>For smallest </a:t>
            </a:r>
            <a:r>
              <a:rPr lang="en-US" altLang="ko-KR" sz="2200" b="1" dirty="0" smtClean="0">
                <a:ea typeface="굴림" charset="-127"/>
              </a:rPr>
              <a:t>L</a:t>
            </a:r>
            <a:r>
              <a:rPr lang="en-US" altLang="ko-KR" sz="2200" dirty="0" smtClean="0">
                <a:ea typeface="굴림" charset="-127"/>
              </a:rPr>
              <a:t>~"unit cell", </a:t>
            </a:r>
            <a:r>
              <a:rPr lang="en-US" altLang="ko-KR" sz="2200" dirty="0">
                <a:ea typeface="굴림" charset="-127"/>
              </a:rPr>
              <a:t>it is still valid in quasi 1D : </a:t>
            </a:r>
            <a:r>
              <a:rPr lang="en-US" altLang="ko-KR" sz="2200" b="1" dirty="0" err="1">
                <a:ea typeface="굴림" charset="-127"/>
              </a:rPr>
              <a:t>E</a:t>
            </a:r>
            <a:r>
              <a:rPr lang="en-US" altLang="ko-KR" sz="2200" b="1" baseline="-25000" dirty="0" err="1">
                <a:ea typeface="굴림" charset="-127"/>
              </a:rPr>
              <a:t>phase</a:t>
            </a:r>
            <a:r>
              <a:rPr lang="en-US" altLang="ko-KR" sz="2200" b="1" dirty="0" err="1">
                <a:ea typeface="굴림" charset="-127"/>
              </a:rPr>
              <a:t>~T</a:t>
            </a:r>
            <a:r>
              <a:rPr lang="en-US" altLang="ko-KR" sz="2200" b="1" baseline="-25000" dirty="0" err="1">
                <a:ea typeface="굴림" charset="-127"/>
              </a:rPr>
              <a:t>c</a:t>
            </a:r>
            <a:r>
              <a:rPr lang="en-US" altLang="ko-KR" sz="2200" b="1" dirty="0">
                <a:ea typeface="굴림" charset="-127"/>
              </a:rPr>
              <a:t>&lt;</a:t>
            </a:r>
            <a:r>
              <a:rPr lang="en-US" altLang="ko-KR" sz="2200" b="1" dirty="0">
                <a:ea typeface="굴림" charset="-127"/>
                <a:sym typeface="Symbol" pitchFamily="18" charset="2"/>
              </a:rPr>
              <a:t></a:t>
            </a:r>
          </a:p>
          <a:p>
            <a:r>
              <a:rPr lang="en-US" altLang="ko-KR" sz="2200" dirty="0">
                <a:ea typeface="굴림" charset="-127"/>
                <a:sym typeface="Symbol" pitchFamily="18" charset="2"/>
              </a:rPr>
              <a:t>For isotropic </a:t>
            </a:r>
            <a:r>
              <a:rPr lang="en-US" altLang="ko-KR" sz="2200" dirty="0" err="1" smtClean="0">
                <a:ea typeface="굴림" charset="-127"/>
                <a:sym typeface="Symbol" pitchFamily="18" charset="2"/>
              </a:rPr>
              <a:t>SCs</a:t>
            </a:r>
            <a:r>
              <a:rPr lang="en-US" altLang="ko-KR" sz="2200" dirty="0">
                <a:ea typeface="굴림" charset="-127"/>
                <a:sym typeface="Symbol" pitchFamily="18" charset="2"/>
              </a:rPr>
              <a:t>,</a:t>
            </a:r>
            <a:r>
              <a:rPr lang="en-US" altLang="ko-KR" sz="2200" dirty="0" smtClean="0"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 dirty="0" err="1">
                <a:ea typeface="굴림" charset="-127"/>
              </a:rPr>
              <a:t>E</a:t>
            </a:r>
            <a:r>
              <a:rPr lang="en-US" altLang="ko-KR" sz="2200" b="1" baseline="-25000" dirty="0" err="1">
                <a:ea typeface="굴림" charset="-127"/>
              </a:rPr>
              <a:t>phase</a:t>
            </a:r>
            <a:r>
              <a:rPr lang="en-US" altLang="ko-KR" sz="2200" b="1" dirty="0" err="1">
                <a:ea typeface="굴림" charset="-127"/>
              </a:rPr>
              <a:t>~E</a:t>
            </a:r>
            <a:r>
              <a:rPr lang="en-US" altLang="ko-KR" sz="2200" b="1" baseline="-25000" dirty="0" err="1">
                <a:ea typeface="굴림" charset="-127"/>
              </a:rPr>
              <a:t>f</a:t>
            </a:r>
            <a:r>
              <a:rPr lang="en-US" altLang="ko-KR" sz="2200" b="1" dirty="0">
                <a:ea typeface="굴림" charset="-127"/>
              </a:rPr>
              <a:t>  </a:t>
            </a:r>
            <a:r>
              <a:rPr lang="en-US" altLang="ko-KR" sz="2200" dirty="0">
                <a:ea typeface="굴림" charset="-127"/>
              </a:rPr>
              <a:t>– strong coupling is necessary</a:t>
            </a:r>
            <a:r>
              <a:rPr lang="en-US" altLang="ko-KR" sz="2200" b="1" dirty="0">
                <a:ea typeface="굴림" charset="-127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/>
              <a:t>OUTLOOK</a:t>
            </a:r>
            <a:endParaRPr lang="en-US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993300"/>
                </a:solidFill>
              </a:rPr>
              <a:t>Existence of </a:t>
            </a:r>
            <a:r>
              <a:rPr lang="en-US" sz="2400" dirty="0" smtClean="0">
                <a:solidFill>
                  <a:srgbClr val="993300"/>
                </a:solidFill>
              </a:rPr>
              <a:t>electronic solitons </a:t>
            </a:r>
            <a:r>
              <a:rPr lang="en-US" sz="2400" dirty="0">
                <a:solidFill>
                  <a:srgbClr val="993300"/>
                </a:solidFill>
              </a:rPr>
              <a:t>is proved experimentally </a:t>
            </a:r>
            <a:r>
              <a:rPr lang="en-US" sz="2400" dirty="0" smtClean="0">
                <a:solidFill>
                  <a:srgbClr val="993300"/>
                </a:solidFill>
              </a:rPr>
              <a:t> for </a:t>
            </a:r>
            <a:r>
              <a:rPr lang="en-US" sz="2400" dirty="0" err="1" smtClean="0">
                <a:solidFill>
                  <a:srgbClr val="993300"/>
                </a:solidFill>
              </a:rPr>
              <a:t>CDWs</a:t>
            </a:r>
            <a:r>
              <a:rPr lang="en-US" sz="2400" dirty="0" smtClean="0">
                <a:solidFill>
                  <a:srgbClr val="993300"/>
                </a:solidFill>
              </a:rPr>
              <a:t> in several classes of quasi-1D conductors.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Solitons </a:t>
            </a:r>
            <a:r>
              <a:rPr lang="en-US" sz="2800" dirty="0">
                <a:solidFill>
                  <a:schemeClr val="accent2"/>
                </a:solidFill>
              </a:rPr>
              <a:t>feature self-</a:t>
            </a:r>
            <a:r>
              <a:rPr lang="en-US" sz="2800" dirty="0" err="1">
                <a:solidFill>
                  <a:schemeClr val="accent2"/>
                </a:solidFill>
              </a:rPr>
              <a:t>traping</a:t>
            </a:r>
            <a:r>
              <a:rPr lang="en-US" sz="2800" dirty="0">
                <a:solidFill>
                  <a:schemeClr val="accent2"/>
                </a:solidFill>
              </a:rPr>
              <a:t> of electrons into mid-gap states </a:t>
            </a:r>
            <a:r>
              <a:rPr lang="en-US" sz="2800" dirty="0" smtClean="0">
                <a:solidFill>
                  <a:schemeClr val="accent2"/>
                </a:solidFill>
              </a:rPr>
              <a:t>and separation </a:t>
            </a:r>
            <a:r>
              <a:rPr lang="en-US" sz="2800" dirty="0">
                <a:solidFill>
                  <a:schemeClr val="accent2"/>
                </a:solidFill>
              </a:rPr>
              <a:t>of spin and charge into </a:t>
            </a:r>
            <a:r>
              <a:rPr lang="en-US" sz="2800" dirty="0" smtClean="0">
                <a:solidFill>
                  <a:schemeClr val="accent2"/>
                </a:solidFill>
              </a:rPr>
              <a:t>either </a:t>
            </a:r>
            <a:r>
              <a:rPr lang="en-US" sz="2800" dirty="0" err="1" smtClean="0">
                <a:solidFill>
                  <a:schemeClr val="accent2"/>
                </a:solidFill>
              </a:rPr>
              <a:t>spinons</a:t>
            </a:r>
            <a:r>
              <a:rPr lang="en-US" sz="2800" dirty="0" smtClean="0">
                <a:solidFill>
                  <a:schemeClr val="accent2"/>
                </a:solidFill>
              </a:rPr>
              <a:t> or </a:t>
            </a:r>
            <a:r>
              <a:rPr lang="en-US" sz="2800" dirty="0" err="1" smtClean="0">
                <a:solidFill>
                  <a:schemeClr val="accent2"/>
                </a:solidFill>
              </a:rPr>
              <a:t>holons</a:t>
            </a:r>
            <a:r>
              <a:rPr lang="en-US" sz="2800" dirty="0" smtClean="0">
                <a:solidFill>
                  <a:schemeClr val="accent2"/>
                </a:solidFill>
              </a:rPr>
              <a:t>, sometimes </a:t>
            </a:r>
            <a:r>
              <a:rPr lang="en-US" sz="2800" dirty="0">
                <a:solidFill>
                  <a:schemeClr val="accent2"/>
                </a:solidFill>
              </a:rPr>
              <a:t>with their </a:t>
            </a:r>
            <a:r>
              <a:rPr lang="en-US" sz="2800" dirty="0" err="1" smtClean="0">
                <a:solidFill>
                  <a:schemeClr val="accent2"/>
                </a:solidFill>
              </a:rPr>
              <a:t>reconfinement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800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Continuously broken symmetries allow for solitons to enter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  D&gt;1 world of long range ordered states: SC, </a:t>
            </a:r>
            <a:r>
              <a:rPr lang="en-US" sz="2400" dirty="0" err="1" smtClean="0">
                <a:solidFill>
                  <a:schemeClr val="accent2"/>
                </a:solidFill>
              </a:rPr>
              <a:t>ICDW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SDW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solidFill>
                <a:schemeClr val="accent2"/>
              </a:solidFill>
            </a:endParaRP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993300"/>
                </a:solidFill>
              </a:rPr>
              <a:t>Solitons take forms of amplitude kinks, topologically bound to</a:t>
            </a: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rgbClr val="993300"/>
                </a:solidFill>
              </a:rPr>
              <a:t>  semi-vortices of gapless modes – half integer </a:t>
            </a:r>
            <a:r>
              <a:rPr lang="en-US" sz="2400" dirty="0" err="1" smtClean="0">
                <a:solidFill>
                  <a:srgbClr val="993300"/>
                </a:solidFill>
              </a:rPr>
              <a:t>rotons</a:t>
            </a:r>
            <a:r>
              <a:rPr lang="en-US" sz="2400" dirty="0" smtClean="0">
                <a:solidFill>
                  <a:srgbClr val="993300"/>
                </a:solidFill>
              </a:rPr>
              <a:t>.</a:t>
            </a: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993300"/>
                </a:solidFill>
              </a:rPr>
              <a:t>These combined particles substitute for </a:t>
            </a:r>
            <a:r>
              <a:rPr lang="en-US" sz="2400" dirty="0" smtClean="0">
                <a:solidFill>
                  <a:srgbClr val="993300"/>
                </a:solidFill>
              </a:rPr>
              <a:t>electrons:  </a:t>
            </a:r>
            <a:r>
              <a:rPr lang="en-US" sz="2400" dirty="0">
                <a:solidFill>
                  <a:srgbClr val="993300"/>
                </a:solidFill>
              </a:rPr>
              <a:t>certainly in quasi-1D systems </a:t>
            </a:r>
            <a:r>
              <a:rPr lang="en-US" sz="2400" dirty="0" smtClean="0">
                <a:solidFill>
                  <a:srgbClr val="993300"/>
                </a:solidFill>
              </a:rPr>
              <a:t>– </a:t>
            </a:r>
            <a:r>
              <a:rPr lang="en-US" sz="2400" dirty="0">
                <a:solidFill>
                  <a:srgbClr val="993300"/>
                </a:solidFill>
              </a:rPr>
              <a:t>for both charge- and spin- gaped </a:t>
            </a:r>
            <a:r>
              <a:rPr lang="en-US" sz="2400" dirty="0" smtClean="0">
                <a:solidFill>
                  <a:srgbClr val="993300"/>
                </a:solidFill>
              </a:rPr>
              <a:t>cases.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The </a:t>
            </a:r>
            <a:r>
              <a:rPr lang="en-US" sz="2400" dirty="0">
                <a:solidFill>
                  <a:schemeClr val="accent2"/>
                </a:solidFill>
              </a:rPr>
              <a:t>description is </a:t>
            </a:r>
            <a:r>
              <a:rPr lang="en-US" sz="2400" dirty="0" err="1">
                <a:solidFill>
                  <a:schemeClr val="accent2"/>
                </a:solidFill>
              </a:rPr>
              <a:t>extrapolatable</a:t>
            </a:r>
            <a:r>
              <a:rPr lang="en-US" sz="2400" dirty="0">
                <a:solidFill>
                  <a:schemeClr val="accent2"/>
                </a:solidFill>
              </a:rPr>
              <a:t> to strongly correlated isotropic </a:t>
            </a:r>
            <a:r>
              <a:rPr lang="en-US" sz="2400" dirty="0" smtClean="0">
                <a:solidFill>
                  <a:schemeClr val="accent2"/>
                </a:solidFill>
              </a:rPr>
              <a:t>cases: from </a:t>
            </a:r>
            <a:r>
              <a:rPr lang="en-US" sz="2400" dirty="0" err="1" smtClean="0">
                <a:solidFill>
                  <a:schemeClr val="accent2"/>
                </a:solidFill>
              </a:rPr>
              <a:t>dopped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</a:rPr>
              <a:t>AFM</a:t>
            </a:r>
            <a:r>
              <a:rPr lang="en-US" sz="2400" dirty="0" smtClean="0">
                <a:solidFill>
                  <a:schemeClr val="accent2"/>
                </a:solidFill>
              </a:rPr>
              <a:t> insulators to </a:t>
            </a:r>
            <a:r>
              <a:rPr lang="en-US" sz="2400" dirty="0" err="1" smtClean="0">
                <a:solidFill>
                  <a:schemeClr val="accent2"/>
                </a:solidFill>
              </a:rPr>
              <a:t>FFLO</a:t>
            </a:r>
            <a:r>
              <a:rPr lang="en-US" sz="2400" dirty="0" smtClean="0">
                <a:solidFill>
                  <a:schemeClr val="accent2"/>
                </a:solidFill>
              </a:rPr>
              <a:t> in superconductors.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 Here </a:t>
            </a:r>
            <a:r>
              <a:rPr lang="en-US" sz="2400" dirty="0">
                <a:solidFill>
                  <a:schemeClr val="accent2"/>
                </a:solidFill>
              </a:rPr>
              <a:t>it meets the picture of fragmented stripe </a:t>
            </a:r>
            <a:r>
              <a:rPr lang="en-US" sz="2400" dirty="0" smtClean="0">
                <a:solidFill>
                  <a:schemeClr val="accent2"/>
                </a:solidFill>
              </a:rPr>
              <a:t>phases.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0" y="0"/>
            <a:ext cx="8892566" cy="6740912"/>
            <a:chOff x="4299" y="3900"/>
            <a:chExt cx="8934" cy="6752"/>
          </a:xfrm>
        </p:grpSpPr>
        <p:sp>
          <p:nvSpPr>
            <p:cNvPr id="532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299" y="3900"/>
              <a:ext cx="8000" cy="598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83" y="4670"/>
              <a:ext cx="3350" cy="5982"/>
            </a:xfrm>
            <a:prstGeom prst="rect">
              <a:avLst/>
            </a:prstGeom>
            <a:noFill/>
          </p:spPr>
        </p:pic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4299" y="10148"/>
              <a:ext cx="4955" cy="4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Pseudogaps</a:t>
              </a: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in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tunneling and </a:t>
              </a: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optics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38434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gap interval (-</a:t>
            </a:r>
            <a:r>
              <a:rPr lang="el-GR" sz="2400" dirty="0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l-GR" sz="2400" dirty="0" smtClean="0">
                <a:latin typeface="Arial"/>
                <a:cs typeface="Arial"/>
              </a:rPr>
              <a:t>Δ</a:t>
            </a:r>
            <a:r>
              <a:rPr lang="en-US" sz="2400" dirty="0" smtClean="0"/>
              <a:t>) may become partly filled by: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764704"/>
            <a:ext cx="52020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Absence of the true long range order</a:t>
            </a:r>
            <a:br>
              <a:rPr lang="en-US" sz="2400" dirty="0" smtClean="0"/>
            </a:br>
            <a:r>
              <a:rPr lang="en-US" sz="2400" dirty="0" smtClean="0"/>
              <a:t>(the </a:t>
            </a:r>
            <a:r>
              <a:rPr lang="en-US" sz="2400" dirty="0" err="1" smtClean="0"/>
              <a:t>pseudogap</a:t>
            </a:r>
            <a:r>
              <a:rPr lang="en-US" sz="2400" dirty="0" smtClean="0"/>
              <a:t>),</a:t>
            </a:r>
          </a:p>
          <a:p>
            <a:endParaRPr lang="en-US" sz="800" dirty="0" smtClean="0"/>
          </a:p>
          <a:p>
            <a:r>
              <a:rPr lang="en-US" sz="2400" dirty="0" smtClean="0"/>
              <a:t>Anomalous lower energy excitations </a:t>
            </a:r>
            <a:br>
              <a:rPr lang="en-US" sz="2400" dirty="0" smtClean="0"/>
            </a:br>
            <a:r>
              <a:rPr lang="en-US" sz="2400" dirty="0" smtClean="0"/>
              <a:t>- solitons</a:t>
            </a:r>
          </a:p>
          <a:p>
            <a:endParaRPr lang="en-US" sz="800" dirty="0" smtClean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267744" y="5805264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644008" y="580526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131840" y="148478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691680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6804248" y="836712"/>
          <a:ext cx="1207193" cy="360040"/>
        </p:xfrm>
        <a:graphic>
          <a:graphicData uri="http://schemas.openxmlformats.org/presentationml/2006/ole">
            <p:oleObj spid="_x0000_s486402" name="Équation" r:id="rId5" imgW="723600" imgH="215640" progId="Equation.3">
              <p:embed/>
            </p:oleObj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 flipH="1">
            <a:off x="6444208" y="1052736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3600"/>
            <a:ext cx="3744417" cy="31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5496" y="457200"/>
            <a:ext cx="91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Photo-current, hence the photo-conductivity, </a:t>
            </a:r>
            <a:br>
              <a:rPr lang="en-US" sz="2400" dirty="0" smtClean="0"/>
            </a:br>
            <a:r>
              <a:rPr lang="en-US" sz="2400" dirty="0" smtClean="0"/>
              <a:t>comes only from excited unbound pairs at E&gt;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Absorption – also from bound excitons, hence expect a </a:t>
            </a:r>
            <a:br>
              <a:rPr lang="en-US" sz="2400" dirty="0" smtClean="0"/>
            </a:br>
            <a:r>
              <a:rPr lang="en-US" sz="2400" dirty="0" smtClean="0"/>
              <a:t>lower threshold at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ex</a:t>
            </a:r>
            <a:r>
              <a:rPr lang="en-US" sz="2400" dirty="0" smtClean="0"/>
              <a:t>&lt;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as it is normally observed.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2400" y="2514600"/>
            <a:ext cx="601664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photocurrent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ph</a:t>
            </a:r>
            <a:r>
              <a:rPr lang="en-US" sz="2400" dirty="0" smtClean="0"/>
              <a:t>  offset</a:t>
            </a:r>
            <a:br>
              <a:rPr lang="en-US" sz="2400" dirty="0" smtClean="0"/>
            </a:br>
            <a:r>
              <a:rPr lang="en-US" sz="2400" dirty="0" smtClean="0"/>
              <a:t>starts below the absorption !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I</a:t>
            </a:r>
            <a:r>
              <a:rPr lang="en-US" sz="2400" baseline="-25000" dirty="0" err="1" smtClean="0"/>
              <a:t>ph</a:t>
            </a:r>
            <a:r>
              <a:rPr lang="en-US" sz="2400" dirty="0" smtClean="0"/>
              <a:t> is much more sensitive, it recovers</a:t>
            </a:r>
            <a:br>
              <a:rPr lang="en-US" sz="2400" dirty="0" smtClean="0"/>
            </a:br>
            <a:r>
              <a:rPr lang="en-US" sz="2400" dirty="0" smtClean="0"/>
              <a:t>adiabatically forbidden creation</a:t>
            </a:r>
            <a:br>
              <a:rPr lang="en-US" sz="2400" dirty="0" smtClean="0"/>
            </a:br>
            <a:r>
              <a:rPr lang="en-US" sz="2400" dirty="0" smtClean="0"/>
              <a:t>of relaxed configurations – </a:t>
            </a:r>
            <a:br>
              <a:rPr lang="en-US" sz="2400" dirty="0" smtClean="0"/>
            </a:br>
            <a:r>
              <a:rPr lang="en-US" sz="2400" dirty="0" smtClean="0"/>
              <a:t>here pares of solitons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smtClean="0"/>
              <a:t>Their threshold is, theoretically, 30% lower.</a:t>
            </a:r>
          </a:p>
          <a:p>
            <a:r>
              <a:rPr lang="en-US" sz="2400" dirty="0" smtClean="0"/>
              <a:t>In favor of that: exponential growth of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F1801A-94EE-4980-BD6F-BFFEBD8A9311}" type="slidenum">
              <a:rPr lang="fr-FR" altLang="ko-KR"/>
              <a:pPr/>
              <a:t>8</a:t>
            </a:fld>
            <a:endParaRPr lang="fr-FR" altLang="ko-K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960" y="44624"/>
            <a:ext cx="7772400" cy="504056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Topological</a:t>
            </a:r>
            <a:r>
              <a:rPr lang="fr-FR" altLang="ko-KR" sz="2400" b="1" dirty="0" smtClean="0">
                <a:solidFill>
                  <a:srgbClr val="CC00CC"/>
                </a:solidFill>
                <a:ea typeface="굴림" pitchFamily="34" charset="-127"/>
              </a:rPr>
              <a:t> </a:t>
            </a:r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defects</a:t>
            </a:r>
            <a:r>
              <a:rPr lang="fr-FR" altLang="ko-KR" sz="2400" b="1" dirty="0" smtClean="0">
                <a:solidFill>
                  <a:srgbClr val="CC00CC"/>
                </a:solidFill>
                <a:ea typeface="굴림" pitchFamily="34" charset="-127"/>
              </a:rPr>
              <a:t> on the </a:t>
            </a:r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polyacethylene</a:t>
            </a:r>
            <a:r>
              <a:rPr lang="fr-FR" altLang="ko-KR" sz="2400" b="1" dirty="0" smtClean="0">
                <a:solidFill>
                  <a:srgbClr val="CC00CC"/>
                </a:solidFill>
                <a:ea typeface="굴림" pitchFamily="34" charset="-127"/>
              </a:rPr>
              <a:t> </a:t>
            </a:r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chains</a:t>
            </a:r>
            <a:endParaRPr lang="fr-FR" altLang="ko-KR" sz="2400" dirty="0" smtClean="0">
              <a:solidFill>
                <a:srgbClr val="CC00CC"/>
              </a:solidFill>
              <a:ea typeface="굴림" pitchFamily="34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248" y="260648"/>
            <a:ext cx="1975520" cy="1589633"/>
            <a:chOff x="11502" y="1136"/>
            <a:chExt cx="4118" cy="3408"/>
          </a:xfrm>
        </p:grpSpPr>
        <p:sp>
          <p:nvSpPr>
            <p:cNvPr id="27744" name="Line 5"/>
            <p:cNvSpPr>
              <a:spLocks noChangeShapeType="1"/>
            </p:cNvSpPr>
            <p:nvPr/>
          </p:nvSpPr>
          <p:spPr bwMode="auto">
            <a:xfrm>
              <a:off x="11502" y="3834"/>
              <a:ext cx="3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6"/>
            <p:cNvSpPr>
              <a:spLocks noChangeShapeType="1"/>
            </p:cNvSpPr>
            <p:nvPr/>
          </p:nvSpPr>
          <p:spPr bwMode="auto">
            <a:xfrm flipV="1">
              <a:off x="13348" y="1278"/>
              <a:ext cx="0" cy="2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Arc 7"/>
            <p:cNvSpPr>
              <a:spLocks/>
            </p:cNvSpPr>
            <p:nvPr/>
          </p:nvSpPr>
          <p:spPr bwMode="auto">
            <a:xfrm>
              <a:off x="12923" y="3408"/>
              <a:ext cx="851" cy="433"/>
            </a:xfrm>
            <a:custGeom>
              <a:avLst/>
              <a:gdLst>
                <a:gd name="T0" fmla="*/ 0 w 43200"/>
                <a:gd name="T1" fmla="*/ 0 h 21820"/>
                <a:gd name="T2" fmla="*/ 0 w 43200"/>
                <a:gd name="T3" fmla="*/ 0 h 21820"/>
                <a:gd name="T4" fmla="*/ 0 w 43200"/>
                <a:gd name="T5" fmla="*/ 0 h 218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20"/>
                <a:gd name="T11" fmla="*/ 43200 w 43200"/>
                <a:gd name="T12" fmla="*/ 21820 h 21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20" fill="none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</a:path>
                <a:path w="43200" h="21820" stroke="0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>
                <a:ea typeface="굴림" pitchFamily="34" charset="-127"/>
              </a:endParaRPr>
            </a:p>
          </p:txBody>
        </p:sp>
        <p:sp>
          <p:nvSpPr>
            <p:cNvPr id="27747" name="Arc 8"/>
            <p:cNvSpPr>
              <a:spLocks/>
            </p:cNvSpPr>
            <p:nvPr/>
          </p:nvSpPr>
          <p:spPr bwMode="auto">
            <a:xfrm flipV="1">
              <a:off x="13774" y="3834"/>
              <a:ext cx="851" cy="433"/>
            </a:xfrm>
            <a:custGeom>
              <a:avLst/>
              <a:gdLst>
                <a:gd name="T0" fmla="*/ 0 w 43200"/>
                <a:gd name="T1" fmla="*/ 0 h 21820"/>
                <a:gd name="T2" fmla="*/ 0 w 43200"/>
                <a:gd name="T3" fmla="*/ 0 h 21820"/>
                <a:gd name="T4" fmla="*/ 0 w 43200"/>
                <a:gd name="T5" fmla="*/ 0 h 218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20"/>
                <a:gd name="T11" fmla="*/ 43200 w 43200"/>
                <a:gd name="T12" fmla="*/ 21820 h 21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20" fill="none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</a:path>
                <a:path w="43200" h="21820" stroke="0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>
                <a:ea typeface="굴림" pitchFamily="34" charset="-127"/>
              </a:endParaRPr>
            </a:p>
          </p:txBody>
        </p:sp>
        <p:sp>
          <p:nvSpPr>
            <p:cNvPr id="27748" name="Line 9"/>
            <p:cNvSpPr>
              <a:spLocks noChangeShapeType="1"/>
            </p:cNvSpPr>
            <p:nvPr/>
          </p:nvSpPr>
          <p:spPr bwMode="auto">
            <a:xfrm flipV="1">
              <a:off x="14625" y="2272"/>
              <a:ext cx="285" cy="1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Text Box 10"/>
            <p:cNvSpPr txBox="1">
              <a:spLocks noChangeArrowheads="1"/>
            </p:cNvSpPr>
            <p:nvPr/>
          </p:nvSpPr>
          <p:spPr bwMode="auto">
            <a:xfrm>
              <a:off x="13490" y="1136"/>
              <a:ext cx="568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altLang="ko-KR" sz="1000" b="0">
                  <a:ea typeface="굴림" pitchFamily="34" charset="-127"/>
                </a:rPr>
                <a:t>W</a:t>
              </a:r>
            </a:p>
          </p:txBody>
        </p:sp>
        <p:sp>
          <p:nvSpPr>
            <p:cNvPr id="27750" name="Text Box 11"/>
            <p:cNvSpPr txBox="1">
              <a:spLocks noChangeArrowheads="1"/>
            </p:cNvSpPr>
            <p:nvPr/>
          </p:nvSpPr>
          <p:spPr bwMode="auto">
            <a:xfrm>
              <a:off x="15194" y="3976"/>
              <a:ext cx="426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altLang="ko-KR" sz="1000" b="0">
                  <a:ea typeface="굴림" pitchFamily="34" charset="-127"/>
                  <a:sym typeface="Symbol" pitchFamily="18" charset="2"/>
                </a:rPr>
                <a:t></a:t>
              </a:r>
              <a:endParaRPr lang="fr-FR" altLang="ko-KR" sz="1000" b="0">
                <a:ea typeface="굴림" pitchFamily="34" charset="-127"/>
              </a:endParaRPr>
            </a:p>
          </p:txBody>
        </p:sp>
        <p:sp>
          <p:nvSpPr>
            <p:cNvPr id="27751" name="Arc 12"/>
            <p:cNvSpPr>
              <a:spLocks/>
            </p:cNvSpPr>
            <p:nvPr/>
          </p:nvSpPr>
          <p:spPr bwMode="auto">
            <a:xfrm flipV="1">
              <a:off x="12070" y="3834"/>
              <a:ext cx="851" cy="433"/>
            </a:xfrm>
            <a:custGeom>
              <a:avLst/>
              <a:gdLst>
                <a:gd name="T0" fmla="*/ 0 w 43200"/>
                <a:gd name="T1" fmla="*/ 0 h 21820"/>
                <a:gd name="T2" fmla="*/ 0 w 43200"/>
                <a:gd name="T3" fmla="*/ 0 h 21820"/>
                <a:gd name="T4" fmla="*/ 0 w 43200"/>
                <a:gd name="T5" fmla="*/ 0 h 218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20"/>
                <a:gd name="T11" fmla="*/ 43200 w 43200"/>
                <a:gd name="T12" fmla="*/ 21820 h 21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20" fill="none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</a:path>
                <a:path w="43200" h="21820" stroke="0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>
                <a:ea typeface="굴림" pitchFamily="34" charset="-127"/>
              </a:endParaRPr>
            </a:p>
          </p:txBody>
        </p:sp>
        <p:sp>
          <p:nvSpPr>
            <p:cNvPr id="27752" name="Line 13"/>
            <p:cNvSpPr>
              <a:spLocks noChangeShapeType="1"/>
            </p:cNvSpPr>
            <p:nvPr/>
          </p:nvSpPr>
          <p:spPr bwMode="auto">
            <a:xfrm flipH="1" flipV="1">
              <a:off x="11786" y="2272"/>
              <a:ext cx="285" cy="1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4968875" y="908720"/>
            <a:ext cx="16754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ko-KR" sz="2400" b="0" dirty="0" err="1">
                <a:ea typeface="굴림" pitchFamily="34" charset="-127"/>
              </a:rPr>
              <a:t>Ideal</a:t>
            </a:r>
            <a:r>
              <a:rPr lang="fr-FR" altLang="ko-KR" sz="2400" b="0" dirty="0">
                <a:ea typeface="굴림" pitchFamily="34" charset="-127"/>
              </a:rPr>
              <a:t> </a:t>
            </a:r>
            <a:r>
              <a:rPr lang="fr-FR" altLang="ko-KR" sz="2400" b="0" dirty="0" err="1">
                <a:ea typeface="굴림" pitchFamily="34" charset="-127"/>
              </a:rPr>
              <a:t>chain</a:t>
            </a:r>
            <a:endParaRPr lang="fr-FR" altLang="ko-KR" sz="2400" b="0" dirty="0">
              <a:ea typeface="굴림" pitchFamily="34" charset="-127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3707904" y="3138165"/>
            <a:ext cx="193516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400" b="0" dirty="0">
                <a:ea typeface="굴림" pitchFamily="34" charset="-127"/>
              </a:rPr>
              <a:t>Charge solitons</a:t>
            </a:r>
          </a:p>
          <a:p>
            <a:r>
              <a:rPr lang="fr-FR" altLang="ko-KR" sz="2400" b="0" dirty="0">
                <a:ea typeface="굴림" pitchFamily="34" charset="-127"/>
              </a:rPr>
              <a:t>q=</a:t>
            </a:r>
            <a:r>
              <a:rPr lang="fr-FR" altLang="ko-KR" sz="2400" b="0" dirty="0">
                <a:ea typeface="굴림" pitchFamily="34" charset="-127"/>
                <a:sym typeface="Symbol" pitchFamily="18" charset="2"/>
              </a:rPr>
              <a:t></a:t>
            </a:r>
            <a:r>
              <a:rPr lang="fr-FR" altLang="ko-KR" sz="2400" b="0" dirty="0">
                <a:ea typeface="굴림" pitchFamily="34" charset="-127"/>
                <a:sym typeface="Math1"/>
              </a:rPr>
              <a:t>e, s=0</a:t>
            </a:r>
            <a:endParaRPr lang="fr-FR" altLang="ko-KR" sz="2400" dirty="0">
              <a:ea typeface="굴림" pitchFamily="34" charset="-127"/>
            </a:endParaRP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3779912" y="5298405"/>
            <a:ext cx="186301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ko-KR" sz="2400" b="0" dirty="0">
                <a:ea typeface="굴림" pitchFamily="34" charset="-127"/>
              </a:rPr>
              <a:t>Spin </a:t>
            </a:r>
            <a:r>
              <a:rPr lang="fr-FR" altLang="ko-KR" sz="2400" b="0" dirty="0" err="1">
                <a:ea typeface="굴림" pitchFamily="34" charset="-127"/>
              </a:rPr>
              <a:t>soliton</a:t>
            </a:r>
            <a:r>
              <a:rPr lang="fr-FR" altLang="ko-KR" sz="2400" b="0" dirty="0">
                <a:ea typeface="굴림" pitchFamily="34" charset="-127"/>
              </a:rPr>
              <a:t>,</a:t>
            </a:r>
          </a:p>
          <a:p>
            <a:r>
              <a:rPr lang="fr-FR" altLang="ko-KR" sz="2400" b="0" dirty="0">
                <a:ea typeface="굴림" pitchFamily="34" charset="-127"/>
              </a:rPr>
              <a:t>q=0, s=1/2</a:t>
            </a:r>
            <a:endParaRPr lang="fr-FR" altLang="ko-KR" sz="2400" dirty="0">
              <a:ea typeface="굴림" pitchFamily="34" charset="-127"/>
            </a:endParaRP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1403648" y="62121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  <a:sym typeface="Symbol" pitchFamily="18" charset="2"/>
              </a:rPr>
              <a:t></a:t>
            </a:r>
            <a:r>
              <a:rPr lang="nl-NL" altLang="ko-KR" sz="2400" baseline="-300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0 </a:t>
            </a:r>
            <a:r>
              <a:rPr lang="nl-NL" altLang="ko-KR" sz="24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tanh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[x/</a:t>
            </a:r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  <a:sym typeface="Symbol" pitchFamily="18" charset="2"/>
              </a:rPr>
              <a:t></a:t>
            </a:r>
            <a:r>
              <a:rPr lang="nl-NL" altLang="ko-KR" sz="2400" baseline="-300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0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],    </a:t>
            </a:r>
            <a:r>
              <a:rPr lang="nl-NL" altLang="ko-KR" sz="24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W</a:t>
            </a:r>
            <a:r>
              <a:rPr lang="nl-NL" altLang="ko-KR" sz="2400" baseline="-300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tot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= (2/</a:t>
            </a:r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sym typeface="Symbol" pitchFamily="18" charset="2"/>
              </a:rPr>
              <a:t>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)</a:t>
            </a:r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sym typeface="Symbol" pitchFamily="18" charset="2"/>
              </a:rPr>
              <a:t></a:t>
            </a:r>
            <a:r>
              <a:rPr lang="nl-NL" altLang="ko-KR" sz="2400" baseline="-300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0    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</a:t>
            </a:r>
            <a:r>
              <a:rPr lang="nl-NL" altLang="ko-KR" sz="24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E</a:t>
            </a:r>
            <a:r>
              <a:rPr lang="nl-NL" altLang="ko-KR" sz="2400" baseline="-300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el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=0</a:t>
            </a:r>
            <a:endParaRPr lang="it-IT" altLang="ko-KR" sz="2400" dirty="0">
              <a:ea typeface="굴림" pitchFamily="34" charset="-127"/>
            </a:endParaRPr>
          </a:p>
        </p:txBody>
      </p:sp>
      <p:cxnSp>
        <p:nvCxnSpPr>
          <p:cNvPr id="27657" name="Connecteur droit 48"/>
          <p:cNvCxnSpPr>
            <a:cxnSpLocks noChangeShapeType="1"/>
          </p:cNvCxnSpPr>
          <p:nvPr/>
        </p:nvCxnSpPr>
        <p:spPr bwMode="auto">
          <a:xfrm>
            <a:off x="2089150" y="211455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3" name="Groupe 56"/>
          <p:cNvGrpSpPr>
            <a:grpSpLocks/>
          </p:cNvGrpSpPr>
          <p:nvPr/>
        </p:nvGrpSpPr>
        <p:grpSpPr bwMode="auto">
          <a:xfrm>
            <a:off x="153988" y="692696"/>
            <a:ext cx="4344987" cy="1138237"/>
            <a:chOff x="153927" y="1414448"/>
            <a:chExt cx="4345047" cy="1138242"/>
          </a:xfrm>
        </p:grpSpPr>
        <p:grpSp>
          <p:nvGrpSpPr>
            <p:cNvPr id="4" name="Groupe 50"/>
            <p:cNvGrpSpPr>
              <a:grpSpLocks/>
            </p:cNvGrpSpPr>
            <p:nvPr/>
          </p:nvGrpSpPr>
          <p:grpSpPr bwMode="auto">
            <a:xfrm>
              <a:off x="153927" y="1420785"/>
              <a:ext cx="1804969" cy="811790"/>
              <a:chOff x="371436" y="1420785"/>
              <a:chExt cx="1804969" cy="811790"/>
            </a:xfrm>
          </p:grpSpPr>
          <p:sp>
            <p:nvSpPr>
              <p:cNvPr id="27735" name="Line 1032"/>
              <p:cNvSpPr>
                <a:spLocks noChangeShapeType="1"/>
              </p:cNvSpPr>
              <p:nvPr/>
            </p:nvSpPr>
            <p:spPr bwMode="auto">
              <a:xfrm>
                <a:off x="172555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e 49"/>
              <p:cNvGrpSpPr>
                <a:grpSpLocks/>
              </p:cNvGrpSpPr>
              <p:nvPr/>
            </p:nvGrpSpPr>
            <p:grpSpPr bwMode="auto">
              <a:xfrm>
                <a:off x="371436" y="1420785"/>
                <a:ext cx="1352550" cy="811790"/>
                <a:chOff x="373005" y="1414448"/>
                <a:chExt cx="1352550" cy="811790"/>
              </a:xfrm>
            </p:grpSpPr>
            <p:sp>
              <p:nvSpPr>
                <p:cNvPr id="27737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373005" y="1594846"/>
                  <a:ext cx="450850" cy="6313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1028"/>
                <p:cNvSpPr>
                  <a:spLocks noChangeShapeType="1"/>
                </p:cNvSpPr>
                <p:nvPr/>
              </p:nvSpPr>
              <p:spPr bwMode="auto">
                <a:xfrm>
                  <a:off x="823855" y="1594846"/>
                  <a:ext cx="450850" cy="6313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1274705" y="1594846"/>
                  <a:ext cx="450850" cy="6313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Line 1036"/>
                <p:cNvSpPr>
                  <a:spLocks noChangeShapeType="1"/>
                </p:cNvSpPr>
                <p:nvPr/>
              </p:nvSpPr>
              <p:spPr bwMode="auto">
                <a:xfrm>
                  <a:off x="823855" y="1414448"/>
                  <a:ext cx="0" cy="1803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Line 1038"/>
                <p:cNvSpPr>
                  <a:spLocks noChangeShapeType="1"/>
                </p:cNvSpPr>
                <p:nvPr/>
              </p:nvSpPr>
              <p:spPr bwMode="auto">
                <a:xfrm>
                  <a:off x="1725555" y="1414448"/>
                  <a:ext cx="0" cy="1803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Line 1044"/>
                <p:cNvSpPr>
                  <a:spLocks noChangeShapeType="1"/>
                </p:cNvSpPr>
                <p:nvPr/>
              </p:nvSpPr>
              <p:spPr bwMode="auto">
                <a:xfrm flipV="1">
                  <a:off x="463175" y="1685045"/>
                  <a:ext cx="388620" cy="5132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Line 1045"/>
                <p:cNvSpPr>
                  <a:spLocks noChangeShapeType="1"/>
                </p:cNvSpPr>
                <p:nvPr/>
              </p:nvSpPr>
              <p:spPr bwMode="auto">
                <a:xfrm flipV="1">
                  <a:off x="1336935" y="1712994"/>
                  <a:ext cx="388620" cy="5132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e 51"/>
            <p:cNvGrpSpPr>
              <a:grpSpLocks/>
            </p:cNvGrpSpPr>
            <p:nvPr/>
          </p:nvGrpSpPr>
          <p:grpSpPr bwMode="auto">
            <a:xfrm>
              <a:off x="2244724" y="1414448"/>
              <a:ext cx="2254250" cy="992188"/>
              <a:chOff x="2176405" y="1414448"/>
              <a:chExt cx="2254250" cy="992188"/>
            </a:xfrm>
          </p:grpSpPr>
          <p:sp>
            <p:nvSpPr>
              <p:cNvPr id="27724" name="Line 1029"/>
              <p:cNvSpPr>
                <a:spLocks noChangeShapeType="1"/>
              </p:cNvSpPr>
              <p:nvPr/>
            </p:nvSpPr>
            <p:spPr bwMode="auto">
              <a:xfrm flipV="1">
                <a:off x="217640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5" name="Line 1030"/>
              <p:cNvSpPr>
                <a:spLocks noChangeShapeType="1"/>
              </p:cNvSpPr>
              <p:nvPr/>
            </p:nvSpPr>
            <p:spPr bwMode="auto">
              <a:xfrm>
                <a:off x="262725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Line 1033"/>
              <p:cNvSpPr>
                <a:spLocks noChangeShapeType="1"/>
              </p:cNvSpPr>
              <p:nvPr/>
            </p:nvSpPr>
            <p:spPr bwMode="auto">
              <a:xfrm flipV="1">
                <a:off x="307810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7" name="Line 1034"/>
              <p:cNvSpPr>
                <a:spLocks noChangeShapeType="1"/>
              </p:cNvSpPr>
              <p:nvPr/>
            </p:nvSpPr>
            <p:spPr bwMode="auto">
              <a:xfrm>
                <a:off x="352895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8" name="Line 1035"/>
              <p:cNvSpPr>
                <a:spLocks noChangeShapeType="1"/>
              </p:cNvSpPr>
              <p:nvPr/>
            </p:nvSpPr>
            <p:spPr bwMode="auto">
              <a:xfrm flipV="1">
                <a:off x="397980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9" name="Line 1037"/>
              <p:cNvSpPr>
                <a:spLocks noChangeShapeType="1"/>
              </p:cNvSpPr>
              <p:nvPr/>
            </p:nvSpPr>
            <p:spPr bwMode="auto">
              <a:xfrm>
                <a:off x="2627255" y="141444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0" name="Line 1041"/>
              <p:cNvSpPr>
                <a:spLocks noChangeShapeType="1"/>
              </p:cNvSpPr>
              <p:nvPr/>
            </p:nvSpPr>
            <p:spPr bwMode="auto">
              <a:xfrm>
                <a:off x="3979805" y="222623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1" name="Line 1042"/>
              <p:cNvSpPr>
                <a:spLocks noChangeShapeType="1"/>
              </p:cNvSpPr>
              <p:nvPr/>
            </p:nvSpPr>
            <p:spPr bwMode="auto">
              <a:xfrm>
                <a:off x="3528955" y="141444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Line 1043"/>
              <p:cNvSpPr>
                <a:spLocks noChangeShapeType="1"/>
              </p:cNvSpPr>
              <p:nvPr/>
            </p:nvSpPr>
            <p:spPr bwMode="auto">
              <a:xfrm>
                <a:off x="3078105" y="222623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Line 1046"/>
              <p:cNvSpPr>
                <a:spLocks noChangeShapeType="1"/>
              </p:cNvSpPr>
              <p:nvPr/>
            </p:nvSpPr>
            <p:spPr bwMode="auto">
              <a:xfrm rot="5400000" flipV="1">
                <a:off x="2557449" y="1790189"/>
                <a:ext cx="521791" cy="36719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Line 1046"/>
              <p:cNvSpPr>
                <a:spLocks noChangeShapeType="1"/>
              </p:cNvSpPr>
              <p:nvPr/>
            </p:nvSpPr>
            <p:spPr bwMode="auto">
              <a:xfrm rot="5400000" flipV="1">
                <a:off x="3470274" y="1790189"/>
                <a:ext cx="521791" cy="36719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7723" name="Connecteur droit 53"/>
            <p:cNvCxnSpPr>
              <a:cxnSpLocks noChangeShapeType="1"/>
            </p:cNvCxnSpPr>
            <p:nvPr/>
          </p:nvCxnSpPr>
          <p:spPr bwMode="auto">
            <a:xfrm rot="16200000" flipH="1">
              <a:off x="1541419" y="1969275"/>
              <a:ext cx="1131112" cy="357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7951" y="2454275"/>
            <a:ext cx="3095897" cy="758701"/>
            <a:chOff x="68" y="1230"/>
            <a:chExt cx="3468" cy="635"/>
          </a:xfrm>
        </p:grpSpPr>
        <p:sp>
          <p:nvSpPr>
            <p:cNvPr id="27703" name="Line 7"/>
            <p:cNvSpPr>
              <a:spLocks noChangeShapeType="1"/>
            </p:cNvSpPr>
            <p:nvPr/>
          </p:nvSpPr>
          <p:spPr bwMode="auto">
            <a:xfrm flipV="1">
              <a:off x="113" y="1308"/>
              <a:ext cx="355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8"/>
            <p:cNvSpPr>
              <a:spLocks noChangeShapeType="1"/>
            </p:cNvSpPr>
            <p:nvPr/>
          </p:nvSpPr>
          <p:spPr bwMode="auto">
            <a:xfrm>
              <a:off x="467" y="1308"/>
              <a:ext cx="433" cy="28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9"/>
            <p:cNvSpPr>
              <a:spLocks noChangeShapeType="1"/>
            </p:cNvSpPr>
            <p:nvPr/>
          </p:nvSpPr>
          <p:spPr bwMode="auto">
            <a:xfrm flipV="1">
              <a:off x="921" y="1308"/>
              <a:ext cx="354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10"/>
            <p:cNvSpPr>
              <a:spLocks noChangeShapeType="1"/>
            </p:cNvSpPr>
            <p:nvPr/>
          </p:nvSpPr>
          <p:spPr bwMode="auto">
            <a:xfrm>
              <a:off x="1254" y="1308"/>
              <a:ext cx="432" cy="28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11"/>
            <p:cNvSpPr>
              <a:spLocks noChangeShapeType="1"/>
            </p:cNvSpPr>
            <p:nvPr/>
          </p:nvSpPr>
          <p:spPr bwMode="auto">
            <a:xfrm flipV="1">
              <a:off x="1647" y="1308"/>
              <a:ext cx="394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12"/>
            <p:cNvSpPr>
              <a:spLocks noChangeShapeType="1"/>
            </p:cNvSpPr>
            <p:nvPr/>
          </p:nvSpPr>
          <p:spPr bwMode="auto">
            <a:xfrm>
              <a:off x="2045" y="1308"/>
              <a:ext cx="458" cy="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Oval 13"/>
            <p:cNvSpPr>
              <a:spLocks noChangeArrowheads="1"/>
            </p:cNvSpPr>
            <p:nvPr/>
          </p:nvSpPr>
          <p:spPr bwMode="auto">
            <a:xfrm>
              <a:off x="388" y="1276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0" name="Oval 14"/>
            <p:cNvSpPr>
              <a:spLocks noChangeArrowheads="1"/>
            </p:cNvSpPr>
            <p:nvPr/>
          </p:nvSpPr>
          <p:spPr bwMode="auto">
            <a:xfrm>
              <a:off x="1212" y="1275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1" name="Oval 15"/>
            <p:cNvSpPr>
              <a:spLocks noChangeArrowheads="1"/>
            </p:cNvSpPr>
            <p:nvPr/>
          </p:nvSpPr>
          <p:spPr bwMode="auto">
            <a:xfrm>
              <a:off x="1962" y="1276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2" name="Oval 16"/>
            <p:cNvSpPr>
              <a:spLocks noChangeArrowheads="1"/>
            </p:cNvSpPr>
            <p:nvPr/>
          </p:nvSpPr>
          <p:spPr bwMode="auto">
            <a:xfrm>
              <a:off x="837" y="1508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3" name="Oval 17"/>
            <p:cNvSpPr>
              <a:spLocks noChangeArrowheads="1"/>
            </p:cNvSpPr>
            <p:nvPr/>
          </p:nvSpPr>
          <p:spPr bwMode="auto">
            <a:xfrm>
              <a:off x="1587" y="1541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4" name="Line 18"/>
            <p:cNvSpPr>
              <a:spLocks noChangeShapeType="1"/>
            </p:cNvSpPr>
            <p:nvPr/>
          </p:nvSpPr>
          <p:spPr bwMode="auto">
            <a:xfrm flipV="1">
              <a:off x="2552" y="1307"/>
              <a:ext cx="394" cy="28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21"/>
            <p:cNvSpPr>
              <a:spLocks noChangeShapeType="1"/>
            </p:cNvSpPr>
            <p:nvPr/>
          </p:nvSpPr>
          <p:spPr bwMode="auto">
            <a:xfrm>
              <a:off x="3037" y="1321"/>
              <a:ext cx="433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Oval 22"/>
            <p:cNvSpPr>
              <a:spLocks noChangeArrowheads="1"/>
            </p:cNvSpPr>
            <p:nvPr/>
          </p:nvSpPr>
          <p:spPr bwMode="auto">
            <a:xfrm>
              <a:off x="2925" y="1253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7" name="Line 23"/>
            <p:cNvSpPr>
              <a:spLocks noChangeShapeType="1"/>
            </p:cNvSpPr>
            <p:nvPr/>
          </p:nvSpPr>
          <p:spPr bwMode="auto">
            <a:xfrm>
              <a:off x="2517" y="1230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Oval 19"/>
            <p:cNvSpPr>
              <a:spLocks noChangeArrowheads="1"/>
            </p:cNvSpPr>
            <p:nvPr/>
          </p:nvSpPr>
          <p:spPr bwMode="auto">
            <a:xfrm>
              <a:off x="2449" y="154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9" name="Oval 19"/>
            <p:cNvSpPr>
              <a:spLocks noChangeArrowheads="1"/>
            </p:cNvSpPr>
            <p:nvPr/>
          </p:nvSpPr>
          <p:spPr bwMode="auto">
            <a:xfrm>
              <a:off x="68" y="154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20" name="Oval 19"/>
            <p:cNvSpPr>
              <a:spLocks noChangeArrowheads="1"/>
            </p:cNvSpPr>
            <p:nvPr/>
          </p:nvSpPr>
          <p:spPr bwMode="auto">
            <a:xfrm>
              <a:off x="3379" y="155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190500" y="3537521"/>
            <a:ext cx="3085356" cy="683567"/>
            <a:chOff x="90" y="1275"/>
            <a:chExt cx="3468" cy="635"/>
          </a:xfrm>
        </p:grpSpPr>
        <p:sp>
          <p:nvSpPr>
            <p:cNvPr id="27683" name="Line 23"/>
            <p:cNvSpPr>
              <a:spLocks noChangeShapeType="1"/>
            </p:cNvSpPr>
            <p:nvPr/>
          </p:nvSpPr>
          <p:spPr bwMode="auto">
            <a:xfrm>
              <a:off x="2064" y="1275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90" y="1389"/>
              <a:ext cx="3468" cy="431"/>
              <a:chOff x="90" y="1389"/>
              <a:chExt cx="3468" cy="431"/>
            </a:xfrm>
          </p:grpSpPr>
          <p:sp>
            <p:nvSpPr>
              <p:cNvPr id="27685" name="Line 7"/>
              <p:cNvSpPr>
                <a:spLocks noChangeShapeType="1"/>
              </p:cNvSpPr>
              <p:nvPr/>
            </p:nvSpPr>
            <p:spPr bwMode="auto">
              <a:xfrm flipV="1">
                <a:off x="135" y="1444"/>
                <a:ext cx="355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8"/>
              <p:cNvSpPr>
                <a:spLocks noChangeShapeType="1"/>
              </p:cNvSpPr>
              <p:nvPr/>
            </p:nvSpPr>
            <p:spPr bwMode="auto">
              <a:xfrm>
                <a:off x="489" y="1444"/>
                <a:ext cx="433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9"/>
              <p:cNvSpPr>
                <a:spLocks noChangeShapeType="1"/>
              </p:cNvSpPr>
              <p:nvPr/>
            </p:nvSpPr>
            <p:spPr bwMode="auto">
              <a:xfrm flipV="1">
                <a:off x="943" y="1444"/>
                <a:ext cx="35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10"/>
              <p:cNvSpPr>
                <a:spLocks noChangeShapeType="1"/>
              </p:cNvSpPr>
              <p:nvPr/>
            </p:nvSpPr>
            <p:spPr bwMode="auto">
              <a:xfrm>
                <a:off x="1276" y="1444"/>
                <a:ext cx="432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Line 11"/>
              <p:cNvSpPr>
                <a:spLocks noChangeShapeType="1"/>
              </p:cNvSpPr>
              <p:nvPr/>
            </p:nvSpPr>
            <p:spPr bwMode="auto">
              <a:xfrm flipV="1">
                <a:off x="1669" y="1444"/>
                <a:ext cx="394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Oval 13"/>
              <p:cNvSpPr>
                <a:spLocks noChangeArrowheads="1"/>
              </p:cNvSpPr>
              <p:nvPr/>
            </p:nvSpPr>
            <p:spPr bwMode="auto">
              <a:xfrm>
                <a:off x="410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1" name="Oval 14"/>
              <p:cNvSpPr>
                <a:spLocks noChangeArrowheads="1"/>
              </p:cNvSpPr>
              <p:nvPr/>
            </p:nvSpPr>
            <p:spPr bwMode="auto">
              <a:xfrm>
                <a:off x="1234" y="1411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2" name="Oval 15"/>
              <p:cNvSpPr>
                <a:spLocks noChangeArrowheads="1"/>
              </p:cNvSpPr>
              <p:nvPr/>
            </p:nvSpPr>
            <p:spPr bwMode="auto">
              <a:xfrm>
                <a:off x="1984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3" name="Oval 16"/>
              <p:cNvSpPr>
                <a:spLocks noChangeArrowheads="1"/>
              </p:cNvSpPr>
              <p:nvPr/>
            </p:nvSpPr>
            <p:spPr bwMode="auto">
              <a:xfrm>
                <a:off x="859" y="1644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4" name="Oval 17"/>
              <p:cNvSpPr>
                <a:spLocks noChangeArrowheads="1"/>
              </p:cNvSpPr>
              <p:nvPr/>
            </p:nvSpPr>
            <p:spPr bwMode="auto">
              <a:xfrm>
                <a:off x="1609" y="1677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5" name="Line 18"/>
              <p:cNvSpPr>
                <a:spLocks noChangeShapeType="1"/>
              </p:cNvSpPr>
              <p:nvPr/>
            </p:nvSpPr>
            <p:spPr bwMode="auto">
              <a:xfrm flipV="1">
                <a:off x="2574" y="1443"/>
                <a:ext cx="394" cy="28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21"/>
              <p:cNvSpPr>
                <a:spLocks noChangeShapeType="1"/>
              </p:cNvSpPr>
              <p:nvPr/>
            </p:nvSpPr>
            <p:spPr bwMode="auto">
              <a:xfrm>
                <a:off x="3059" y="1457"/>
                <a:ext cx="433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Oval 22"/>
              <p:cNvSpPr>
                <a:spLocks noChangeArrowheads="1"/>
              </p:cNvSpPr>
              <p:nvPr/>
            </p:nvSpPr>
            <p:spPr bwMode="auto">
              <a:xfrm>
                <a:off x="2947" y="1389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8" name="Oval 19"/>
              <p:cNvSpPr>
                <a:spLocks noChangeArrowheads="1"/>
              </p:cNvSpPr>
              <p:nvPr/>
            </p:nvSpPr>
            <p:spPr bwMode="auto">
              <a:xfrm>
                <a:off x="2471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9" name="Oval 19"/>
              <p:cNvSpPr>
                <a:spLocks noChangeArrowheads="1"/>
              </p:cNvSpPr>
              <p:nvPr/>
            </p:nvSpPr>
            <p:spPr bwMode="auto">
              <a:xfrm>
                <a:off x="90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700" name="Oval 19"/>
              <p:cNvSpPr>
                <a:spLocks noChangeArrowheads="1"/>
              </p:cNvSpPr>
              <p:nvPr/>
            </p:nvSpPr>
            <p:spPr bwMode="auto">
              <a:xfrm>
                <a:off x="3401" y="169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701" name="Line 64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02" name="Line 65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182563" y="5010274"/>
            <a:ext cx="2949277" cy="650974"/>
            <a:chOff x="115" y="2341"/>
            <a:chExt cx="3468" cy="635"/>
          </a:xfrm>
        </p:grpSpPr>
        <p:sp>
          <p:nvSpPr>
            <p:cNvPr id="27662" name="Line 87"/>
            <p:cNvSpPr>
              <a:spLocks noChangeShapeType="1"/>
            </p:cNvSpPr>
            <p:nvPr/>
          </p:nvSpPr>
          <p:spPr bwMode="auto">
            <a:xfrm>
              <a:off x="2084" y="2341"/>
              <a:ext cx="2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115" y="2500"/>
              <a:ext cx="3468" cy="431"/>
              <a:chOff x="90" y="1389"/>
              <a:chExt cx="3468" cy="431"/>
            </a:xfrm>
          </p:grpSpPr>
          <p:sp>
            <p:nvSpPr>
              <p:cNvPr id="27665" name="Line 7"/>
              <p:cNvSpPr>
                <a:spLocks noChangeShapeType="1"/>
              </p:cNvSpPr>
              <p:nvPr/>
            </p:nvSpPr>
            <p:spPr bwMode="auto">
              <a:xfrm flipV="1">
                <a:off x="135" y="1444"/>
                <a:ext cx="355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Line 8"/>
              <p:cNvSpPr>
                <a:spLocks noChangeShapeType="1"/>
              </p:cNvSpPr>
              <p:nvPr/>
            </p:nvSpPr>
            <p:spPr bwMode="auto">
              <a:xfrm>
                <a:off x="489" y="1444"/>
                <a:ext cx="433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Line 9"/>
              <p:cNvSpPr>
                <a:spLocks noChangeShapeType="1"/>
              </p:cNvSpPr>
              <p:nvPr/>
            </p:nvSpPr>
            <p:spPr bwMode="auto">
              <a:xfrm flipV="1">
                <a:off x="943" y="1444"/>
                <a:ext cx="35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Line 10"/>
              <p:cNvSpPr>
                <a:spLocks noChangeShapeType="1"/>
              </p:cNvSpPr>
              <p:nvPr/>
            </p:nvSpPr>
            <p:spPr bwMode="auto">
              <a:xfrm>
                <a:off x="1276" y="1444"/>
                <a:ext cx="432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11"/>
              <p:cNvSpPr>
                <a:spLocks noChangeShapeType="1"/>
              </p:cNvSpPr>
              <p:nvPr/>
            </p:nvSpPr>
            <p:spPr bwMode="auto">
              <a:xfrm flipV="1">
                <a:off x="1669" y="1444"/>
                <a:ext cx="394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Oval 13"/>
              <p:cNvSpPr>
                <a:spLocks noChangeArrowheads="1"/>
              </p:cNvSpPr>
              <p:nvPr/>
            </p:nvSpPr>
            <p:spPr bwMode="auto">
              <a:xfrm>
                <a:off x="410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1" name="Oval 14"/>
              <p:cNvSpPr>
                <a:spLocks noChangeArrowheads="1"/>
              </p:cNvSpPr>
              <p:nvPr/>
            </p:nvSpPr>
            <p:spPr bwMode="auto">
              <a:xfrm>
                <a:off x="1234" y="1411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2" name="Oval 15"/>
              <p:cNvSpPr>
                <a:spLocks noChangeArrowheads="1"/>
              </p:cNvSpPr>
              <p:nvPr/>
            </p:nvSpPr>
            <p:spPr bwMode="auto">
              <a:xfrm>
                <a:off x="1984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3" name="Oval 16"/>
              <p:cNvSpPr>
                <a:spLocks noChangeArrowheads="1"/>
              </p:cNvSpPr>
              <p:nvPr/>
            </p:nvSpPr>
            <p:spPr bwMode="auto">
              <a:xfrm>
                <a:off x="859" y="1644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4" name="Oval 17"/>
              <p:cNvSpPr>
                <a:spLocks noChangeArrowheads="1"/>
              </p:cNvSpPr>
              <p:nvPr/>
            </p:nvSpPr>
            <p:spPr bwMode="auto">
              <a:xfrm>
                <a:off x="1609" y="1677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5" name="Line 18"/>
              <p:cNvSpPr>
                <a:spLocks noChangeShapeType="1"/>
              </p:cNvSpPr>
              <p:nvPr/>
            </p:nvSpPr>
            <p:spPr bwMode="auto">
              <a:xfrm flipV="1">
                <a:off x="2574" y="1443"/>
                <a:ext cx="394" cy="28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Line 21"/>
              <p:cNvSpPr>
                <a:spLocks noChangeShapeType="1"/>
              </p:cNvSpPr>
              <p:nvPr/>
            </p:nvSpPr>
            <p:spPr bwMode="auto">
              <a:xfrm>
                <a:off x="3059" y="1457"/>
                <a:ext cx="433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Oval 22"/>
              <p:cNvSpPr>
                <a:spLocks noChangeArrowheads="1"/>
              </p:cNvSpPr>
              <p:nvPr/>
            </p:nvSpPr>
            <p:spPr bwMode="auto">
              <a:xfrm>
                <a:off x="2947" y="1389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8" name="Oval 19"/>
              <p:cNvSpPr>
                <a:spLocks noChangeArrowheads="1"/>
              </p:cNvSpPr>
              <p:nvPr/>
            </p:nvSpPr>
            <p:spPr bwMode="auto">
              <a:xfrm>
                <a:off x="2471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9" name="Oval 19"/>
              <p:cNvSpPr>
                <a:spLocks noChangeArrowheads="1"/>
              </p:cNvSpPr>
              <p:nvPr/>
            </p:nvSpPr>
            <p:spPr bwMode="auto">
              <a:xfrm>
                <a:off x="90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80" name="Oval 19"/>
              <p:cNvSpPr>
                <a:spLocks noChangeArrowheads="1"/>
              </p:cNvSpPr>
              <p:nvPr/>
            </p:nvSpPr>
            <p:spPr bwMode="auto">
              <a:xfrm>
                <a:off x="3401" y="169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81" name="Line 84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82" name="Line 85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64" name="Arc 88"/>
            <p:cNvSpPr>
              <a:spLocks/>
            </p:cNvSpPr>
            <p:nvPr/>
          </p:nvSpPr>
          <p:spPr bwMode="auto">
            <a:xfrm>
              <a:off x="1882" y="2704"/>
              <a:ext cx="408" cy="114"/>
            </a:xfrm>
            <a:custGeom>
              <a:avLst/>
              <a:gdLst>
                <a:gd name="T0" fmla="*/ 0 w 43200"/>
                <a:gd name="T1" fmla="*/ 0 h 23139"/>
                <a:gd name="T2" fmla="*/ 0 w 43200"/>
                <a:gd name="T3" fmla="*/ 0 h 23139"/>
                <a:gd name="T4" fmla="*/ 0 w 43200"/>
                <a:gd name="T5" fmla="*/ 0 h 2313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139"/>
                <a:gd name="T11" fmla="*/ 43200 w 43200"/>
                <a:gd name="T12" fmla="*/ 23139 h 23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139" fill="none" extrusionOk="0">
                  <a:moveTo>
                    <a:pt x="54" y="23139"/>
                  </a:moveTo>
                  <a:cubicBezTo>
                    <a:pt x="18" y="22626"/>
                    <a:pt x="0" y="22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39" stroke="0" extrusionOk="0">
                  <a:moveTo>
                    <a:pt x="54" y="23139"/>
                  </a:moveTo>
                  <a:cubicBezTo>
                    <a:pt x="18" y="22626"/>
                    <a:pt x="0" y="22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CC00CC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 altLang="ko-KR">
                <a:ea typeface="굴림" pitchFamily="34" charset="-127"/>
              </a:endParaRPr>
            </a:p>
          </p:txBody>
        </p:sp>
      </p:grpSp>
      <p:grpSp>
        <p:nvGrpSpPr>
          <p:cNvPr id="12" name="그룹 73"/>
          <p:cNvGrpSpPr>
            <a:grpSpLocks/>
          </p:cNvGrpSpPr>
          <p:nvPr/>
        </p:nvGrpSpPr>
        <p:grpSpPr bwMode="auto">
          <a:xfrm>
            <a:off x="6156176" y="2060848"/>
            <a:ext cx="2088232" cy="994418"/>
            <a:chOff x="226953" y="2078019"/>
            <a:chExt cx="2484984" cy="1282157"/>
          </a:xfrm>
        </p:grpSpPr>
        <p:cxnSp>
          <p:nvCxnSpPr>
            <p:cNvPr id="106" name="직선 연결선 23"/>
            <p:cNvCxnSpPr/>
            <p:nvPr/>
          </p:nvCxnSpPr>
          <p:spPr bwMode="auto">
            <a:xfrm flipV="1">
              <a:off x="227521" y="22967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직선 연결선 25"/>
            <p:cNvCxnSpPr/>
            <p:nvPr/>
          </p:nvCxnSpPr>
          <p:spPr bwMode="auto">
            <a:xfrm flipV="1">
              <a:off x="227521" y="31728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직선 연결선 26"/>
            <p:cNvCxnSpPr/>
            <p:nvPr/>
          </p:nvCxnSpPr>
          <p:spPr bwMode="auto">
            <a:xfrm flipV="1">
              <a:off x="227521" y="2734844"/>
              <a:ext cx="193516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9" name="TextBox 47"/>
            <p:cNvSpPr txBox="1">
              <a:spLocks noChangeArrowheads="1"/>
            </p:cNvSpPr>
            <p:nvPr/>
          </p:nvSpPr>
          <p:spPr bwMode="auto">
            <a:xfrm>
              <a:off x="2271681" y="2078019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10" name="TextBox 48"/>
            <p:cNvSpPr txBox="1">
              <a:spLocks noChangeArrowheads="1"/>
            </p:cNvSpPr>
            <p:nvPr/>
          </p:nvSpPr>
          <p:spPr bwMode="auto">
            <a:xfrm>
              <a:off x="2198655" y="2990844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-</a:t>
              </a:r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11" name="TextBox 49"/>
            <p:cNvSpPr txBox="1">
              <a:spLocks noChangeArrowheads="1"/>
            </p:cNvSpPr>
            <p:nvPr/>
          </p:nvSpPr>
          <p:spPr bwMode="auto">
            <a:xfrm>
              <a:off x="2271681" y="255268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0</a:t>
              </a:r>
              <a:endParaRPr lang="ko-KR" altLang="en-US">
                <a:ea typeface="굴림" pitchFamily="34" charset="-127"/>
              </a:endParaRPr>
            </a:p>
          </p:txBody>
        </p:sp>
        <p:cxnSp>
          <p:nvCxnSpPr>
            <p:cNvPr id="112" name="직선 화살표 연결선 71"/>
            <p:cNvCxnSpPr/>
            <p:nvPr/>
          </p:nvCxnSpPr>
          <p:spPr bwMode="auto">
            <a:xfrm rot="5400000">
              <a:off x="1030035" y="2770555"/>
              <a:ext cx="292033" cy="1588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직선 화살표 연결선 72"/>
            <p:cNvCxnSpPr/>
            <p:nvPr/>
          </p:nvCxnSpPr>
          <p:spPr bwMode="auto">
            <a:xfrm rot="16200000" flipV="1">
              <a:off x="1212598" y="2770555"/>
              <a:ext cx="292033" cy="1587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그룹 103"/>
          <p:cNvGrpSpPr>
            <a:grpSpLocks/>
          </p:cNvGrpSpPr>
          <p:nvPr/>
        </p:nvGrpSpPr>
        <p:grpSpPr bwMode="auto">
          <a:xfrm>
            <a:off x="6084168" y="5098684"/>
            <a:ext cx="2087772" cy="994612"/>
            <a:chOff x="519057" y="4264597"/>
            <a:chExt cx="2484984" cy="1282157"/>
          </a:xfrm>
        </p:grpSpPr>
        <p:sp>
          <p:nvSpPr>
            <p:cNvPr id="115" name="TextBox 97"/>
            <p:cNvSpPr txBox="1">
              <a:spLocks noChangeArrowheads="1"/>
            </p:cNvSpPr>
            <p:nvPr/>
          </p:nvSpPr>
          <p:spPr bwMode="auto">
            <a:xfrm>
              <a:off x="2563785" y="4264597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16" name="TextBox 98"/>
            <p:cNvSpPr txBox="1">
              <a:spLocks noChangeArrowheads="1"/>
            </p:cNvSpPr>
            <p:nvPr/>
          </p:nvSpPr>
          <p:spPr bwMode="auto">
            <a:xfrm>
              <a:off x="2490759" y="5177422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-</a:t>
              </a:r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grpSp>
          <p:nvGrpSpPr>
            <p:cNvPr id="14" name="그룹 102"/>
            <p:cNvGrpSpPr>
              <a:grpSpLocks/>
            </p:cNvGrpSpPr>
            <p:nvPr/>
          </p:nvGrpSpPr>
          <p:grpSpPr bwMode="auto">
            <a:xfrm>
              <a:off x="519057" y="4487877"/>
              <a:ext cx="2357634" cy="876312"/>
              <a:chOff x="519057" y="4483675"/>
              <a:chExt cx="2357634" cy="876312"/>
            </a:xfrm>
          </p:grpSpPr>
          <p:cxnSp>
            <p:nvCxnSpPr>
              <p:cNvPr id="118" name="직선 연결선 94"/>
              <p:cNvCxnSpPr/>
              <p:nvPr/>
            </p:nvCxnSpPr>
            <p:spPr bwMode="auto">
              <a:xfrm flipV="1">
                <a:off x="519057" y="4484138"/>
                <a:ext cx="1935588" cy="0"/>
              </a:xfrm>
              <a:prstGeom prst="line">
                <a:avLst/>
              </a:prstGeom>
              <a:ln w="38100">
                <a:solidFill>
                  <a:srgbClr val="3333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95"/>
              <p:cNvCxnSpPr/>
              <p:nvPr/>
            </p:nvCxnSpPr>
            <p:spPr bwMode="auto">
              <a:xfrm flipV="1">
                <a:off x="519057" y="5360067"/>
                <a:ext cx="1935588" cy="0"/>
              </a:xfrm>
              <a:prstGeom prst="line">
                <a:avLst/>
              </a:prstGeom>
              <a:ln w="38100">
                <a:solidFill>
                  <a:srgbClr val="3333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96"/>
              <p:cNvCxnSpPr/>
              <p:nvPr/>
            </p:nvCxnSpPr>
            <p:spPr bwMode="auto">
              <a:xfrm flipV="1">
                <a:off x="519057" y="4922102"/>
                <a:ext cx="19355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21" name="TextBox 99"/>
              <p:cNvSpPr txBox="1">
                <a:spLocks noChangeArrowheads="1"/>
              </p:cNvSpPr>
              <p:nvPr/>
            </p:nvSpPr>
            <p:spPr bwMode="auto">
              <a:xfrm>
                <a:off x="2563785" y="4739266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pitchFamily="34" charset="-127"/>
                  </a:rPr>
                  <a:t>0</a:t>
                </a:r>
                <a:endParaRPr lang="ko-KR" altLang="en-US">
                  <a:ea typeface="굴림" pitchFamily="34" charset="-127"/>
                </a:endParaRPr>
              </a:p>
            </p:txBody>
          </p:sp>
          <p:cxnSp>
            <p:nvCxnSpPr>
              <p:cNvPr id="122" name="직선 화살표 연결선 100"/>
              <p:cNvCxnSpPr/>
              <p:nvPr/>
            </p:nvCxnSpPr>
            <p:spPr bwMode="auto">
              <a:xfrm rot="5400000">
                <a:off x="1321809" y="4957805"/>
                <a:ext cx="291976" cy="1588"/>
              </a:xfrm>
              <a:prstGeom prst="straightConnector1">
                <a:avLst/>
              </a:prstGeom>
              <a:ln w="38100">
                <a:headEnd type="none" w="med" len="me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25" name="TextBox 78"/>
          <p:cNvSpPr txBox="1">
            <a:spLocks noChangeArrowheads="1"/>
          </p:cNvSpPr>
          <p:nvPr/>
        </p:nvSpPr>
        <p:spPr bwMode="auto">
          <a:xfrm>
            <a:off x="1547664" y="4355812"/>
            <a:ext cx="772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0" i="1" dirty="0">
                <a:ea typeface="굴림" pitchFamily="34" charset="-127"/>
              </a:rPr>
              <a:t>Q</a:t>
            </a:r>
            <a:r>
              <a:rPr lang="en-US" altLang="ko-KR" b="0" i="1" dirty="0" smtClean="0">
                <a:ea typeface="굴림" pitchFamily="34" charset="-127"/>
              </a:rPr>
              <a:t>=-e</a:t>
            </a:r>
            <a:endParaRPr lang="ko-KR" altLang="en-US" b="0" i="1" dirty="0">
              <a:ea typeface="굴림" pitchFamily="34" charset="-127"/>
            </a:endParaRPr>
          </a:p>
        </p:txBody>
      </p:sp>
      <p:sp>
        <p:nvSpPr>
          <p:cNvPr id="126" name="TextBox 78"/>
          <p:cNvSpPr txBox="1">
            <a:spLocks noChangeArrowheads="1"/>
          </p:cNvSpPr>
          <p:nvPr/>
        </p:nvSpPr>
        <p:spPr bwMode="auto">
          <a:xfrm>
            <a:off x="1422876" y="3068960"/>
            <a:ext cx="772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0" i="1" dirty="0" smtClean="0">
                <a:ea typeface="굴림" pitchFamily="34" charset="-127"/>
              </a:rPr>
              <a:t>Q=+e</a:t>
            </a:r>
            <a:endParaRPr lang="ko-KR" altLang="en-US" b="0" i="1" dirty="0">
              <a:ea typeface="굴림" pitchFamily="34" charset="-127"/>
            </a:endParaRPr>
          </a:p>
        </p:txBody>
      </p:sp>
      <p:grpSp>
        <p:nvGrpSpPr>
          <p:cNvPr id="15" name="그룹 73"/>
          <p:cNvGrpSpPr>
            <a:grpSpLocks/>
          </p:cNvGrpSpPr>
          <p:nvPr/>
        </p:nvGrpSpPr>
        <p:grpSpPr bwMode="auto">
          <a:xfrm>
            <a:off x="6156176" y="3514702"/>
            <a:ext cx="2087755" cy="994418"/>
            <a:chOff x="227521" y="2078019"/>
            <a:chExt cx="2484416" cy="1282157"/>
          </a:xfrm>
        </p:grpSpPr>
        <p:cxnSp>
          <p:nvCxnSpPr>
            <p:cNvPr id="128" name="직선 연결선 23"/>
            <p:cNvCxnSpPr/>
            <p:nvPr/>
          </p:nvCxnSpPr>
          <p:spPr bwMode="auto">
            <a:xfrm flipV="1">
              <a:off x="227521" y="22967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9" name="직선 연결선 25"/>
            <p:cNvCxnSpPr/>
            <p:nvPr/>
          </p:nvCxnSpPr>
          <p:spPr bwMode="auto">
            <a:xfrm flipV="1">
              <a:off x="227521" y="31728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직선 연결선 26"/>
            <p:cNvCxnSpPr/>
            <p:nvPr/>
          </p:nvCxnSpPr>
          <p:spPr bwMode="auto">
            <a:xfrm flipV="1">
              <a:off x="227521" y="2734844"/>
              <a:ext cx="193516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1" name="TextBox 47"/>
            <p:cNvSpPr txBox="1">
              <a:spLocks noChangeArrowheads="1"/>
            </p:cNvSpPr>
            <p:nvPr/>
          </p:nvSpPr>
          <p:spPr bwMode="auto">
            <a:xfrm>
              <a:off x="2271681" y="2078019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32" name="TextBox 48"/>
            <p:cNvSpPr txBox="1">
              <a:spLocks noChangeArrowheads="1"/>
            </p:cNvSpPr>
            <p:nvPr/>
          </p:nvSpPr>
          <p:spPr bwMode="auto">
            <a:xfrm>
              <a:off x="2198655" y="2990844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-</a:t>
              </a:r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33" name="TextBox 49"/>
            <p:cNvSpPr txBox="1">
              <a:spLocks noChangeArrowheads="1"/>
            </p:cNvSpPr>
            <p:nvPr/>
          </p:nvSpPr>
          <p:spPr bwMode="auto">
            <a:xfrm>
              <a:off x="2271681" y="255268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0</a:t>
              </a:r>
              <a:endParaRPr lang="ko-KR" altLang="en-US">
                <a:ea typeface="굴림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A47-31D2-4E45-84D3-E31854CF15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5536" y="1268760"/>
            <a:ext cx="245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Energy functional:</a:t>
            </a:r>
            <a:endParaRPr lang="en-US" sz="2400" b="0" dirty="0"/>
          </a:p>
        </p:txBody>
      </p:sp>
      <p:grpSp>
        <p:nvGrpSpPr>
          <p:cNvPr id="2" name="Groupe 18"/>
          <p:cNvGrpSpPr/>
          <p:nvPr/>
        </p:nvGrpSpPr>
        <p:grpSpPr>
          <a:xfrm>
            <a:off x="6429356" y="404664"/>
            <a:ext cx="2714644" cy="1000926"/>
            <a:chOff x="2428860" y="642918"/>
            <a:chExt cx="3071834" cy="1000926"/>
          </a:xfrm>
        </p:grpSpPr>
        <p:grpSp>
          <p:nvGrpSpPr>
            <p:cNvPr id="8" name="Groupe 13"/>
            <p:cNvGrpSpPr/>
            <p:nvPr/>
          </p:nvGrpSpPr>
          <p:grpSpPr>
            <a:xfrm>
              <a:off x="2428860" y="642918"/>
              <a:ext cx="3071834" cy="1000132"/>
              <a:chOff x="2428860" y="642918"/>
              <a:chExt cx="3071834" cy="1000132"/>
            </a:xfrm>
          </p:grpSpPr>
          <p:grpSp>
            <p:nvGrpSpPr>
              <p:cNvPr id="9" name="Groupe 7"/>
              <p:cNvGrpSpPr/>
              <p:nvPr/>
            </p:nvGrpSpPr>
            <p:grpSpPr>
              <a:xfrm>
                <a:off x="2428860" y="642918"/>
                <a:ext cx="3071834" cy="1000132"/>
                <a:chOff x="2428860" y="642918"/>
                <a:chExt cx="3981464" cy="1285884"/>
              </a:xfrm>
            </p:grpSpPr>
            <p:sp>
              <p:nvSpPr>
                <p:cNvPr id="5" name="Arc 4"/>
                <p:cNvSpPr/>
                <p:nvPr/>
              </p:nvSpPr>
              <p:spPr bwMode="auto">
                <a:xfrm flipV="1">
                  <a:off x="3838556" y="642918"/>
                  <a:ext cx="1162072" cy="1285884"/>
                </a:xfrm>
                <a:prstGeom prst="arc">
                  <a:avLst>
                    <a:gd name="adj1" fmla="val 1089896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" name="Arc 5"/>
                <p:cNvSpPr/>
                <p:nvPr/>
              </p:nvSpPr>
              <p:spPr bwMode="auto">
                <a:xfrm>
                  <a:off x="2428860" y="1071546"/>
                  <a:ext cx="1409696" cy="57150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 bwMode="auto">
                <a:xfrm flipH="1">
                  <a:off x="5000628" y="1071546"/>
                  <a:ext cx="1409696" cy="57150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13" name="Connecteur droit avec flèche 12"/>
              <p:cNvCxnSpPr>
                <a:stCxn id="5" idx="0"/>
              </p:cNvCxnSpPr>
              <p:nvPr/>
            </p:nvCxnSpPr>
            <p:spPr bwMode="auto">
              <a:xfrm rot="5400000" flipH="1" flipV="1">
                <a:off x="3958399" y="701222"/>
                <a:ext cx="12904" cy="8964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15" name="ZoneTexte 14"/>
            <p:cNvSpPr txBox="1"/>
            <p:nvPr/>
          </p:nvSpPr>
          <p:spPr>
            <a:xfrm>
              <a:off x="3894586" y="84509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 smtClean="0"/>
                <a:t>l</a:t>
              </a:r>
              <a:endParaRPr lang="en-US" sz="1800" b="0" i="1" dirty="0"/>
            </a:p>
          </p:txBody>
        </p:sp>
        <p:cxnSp>
          <p:nvCxnSpPr>
            <p:cNvPr id="16" name="Connecteur droit avec flèche 15"/>
            <p:cNvCxnSpPr/>
            <p:nvPr/>
          </p:nvCxnSpPr>
          <p:spPr bwMode="auto">
            <a:xfrm rot="5400000" flipH="1" flipV="1">
              <a:off x="4523378" y="1321580"/>
              <a:ext cx="64294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4845643" y="114298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/>
                <a:t>U</a:t>
              </a:r>
              <a:r>
                <a:rPr lang="en-US" sz="1800" b="0" baseline="-25000" dirty="0" smtClean="0"/>
                <a:t>0</a:t>
              </a:r>
              <a:endParaRPr lang="en-US" sz="1800" b="0" baseline="-250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0" y="476672"/>
            <a:ext cx="4788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Spontaneous deformation forms the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potential </a:t>
            </a:r>
            <a:r>
              <a:rPr lang="en-US" sz="2400" b="0" dirty="0" smtClean="0"/>
              <a:t>well  U for  an electron</a:t>
            </a:r>
            <a:endParaRPr lang="en-US" sz="2400" b="0" dirty="0"/>
          </a:p>
        </p:txBody>
      </p:sp>
      <p:grpSp>
        <p:nvGrpSpPr>
          <p:cNvPr id="10" name="Groupe 30"/>
          <p:cNvGrpSpPr/>
          <p:nvPr/>
        </p:nvGrpSpPr>
        <p:grpSpPr>
          <a:xfrm>
            <a:off x="183320" y="1844824"/>
            <a:ext cx="7157280" cy="1512169"/>
            <a:chOff x="1974382" y="1214201"/>
            <a:chExt cx="5366218" cy="1967379"/>
          </a:xfrm>
        </p:grpSpPr>
        <p:graphicFrame>
          <p:nvGraphicFramePr>
            <p:cNvPr id="21" name="Objet 20"/>
            <p:cNvGraphicFramePr>
              <a:graphicFrameLocks noChangeAspect="1"/>
            </p:cNvGraphicFramePr>
            <p:nvPr/>
          </p:nvGraphicFramePr>
          <p:xfrm>
            <a:off x="1974382" y="1214201"/>
            <a:ext cx="5366218" cy="1030532"/>
          </p:xfrm>
          <a:graphic>
            <a:graphicData uri="http://schemas.openxmlformats.org/presentationml/2006/ole">
              <p:oleObj spid="_x0000_s487426" name="Équation" r:id="rId3" imgW="2273040" imgH="482400" progId="Equation.3">
                <p:embed/>
              </p:oleObj>
            </a:graphicData>
          </a:graphic>
        </p:graphicFrame>
        <p:sp>
          <p:nvSpPr>
            <p:cNvPr id="22" name="ZoneTexte 21"/>
            <p:cNvSpPr txBox="1"/>
            <p:nvPr/>
          </p:nvSpPr>
          <p:spPr>
            <a:xfrm>
              <a:off x="3483204" y="2580939"/>
              <a:ext cx="1289135" cy="600641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/>
                <a:t>~1/2m</a:t>
              </a:r>
              <a:r>
                <a:rPr lang="en-US" sz="2400" b="0" i="1" baseline="30000" dirty="0" smtClean="0"/>
                <a:t>*</a:t>
              </a:r>
              <a:r>
                <a:rPr lang="en-US" sz="2400" b="0" i="1" dirty="0" smtClean="0"/>
                <a:t>l</a:t>
              </a:r>
              <a:r>
                <a:rPr lang="en-US" sz="2400" b="0" i="1" baseline="30000" dirty="0" smtClean="0"/>
                <a:t>2</a:t>
              </a:r>
              <a:endParaRPr lang="en-US" sz="2400" b="0" i="1" baseline="300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143504" y="2525787"/>
              <a:ext cx="602373" cy="600641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/>
                <a:t>~ -U</a:t>
              </a:r>
              <a:r>
                <a:rPr lang="en-US" sz="2400" b="0" i="1" baseline="-25000" dirty="0" smtClean="0"/>
                <a:t>0</a:t>
              </a:r>
              <a:endParaRPr lang="en-US" sz="2400" b="0" i="1" baseline="-25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86512" y="2416726"/>
              <a:ext cx="932885" cy="600641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0" i="1" dirty="0" smtClean="0"/>
                <a:t>~KU</a:t>
              </a:r>
              <a:r>
                <a:rPr lang="en-US" sz="2400" b="0" i="1" baseline="-25000" dirty="0" smtClean="0"/>
                <a:t>0</a:t>
              </a:r>
              <a:r>
                <a:rPr lang="en-US" sz="2400" b="0" i="1" baseline="30000" dirty="0" smtClean="0"/>
                <a:t>2</a:t>
              </a:r>
              <a:r>
                <a:rPr lang="en-US" sz="2400" b="0" i="1" dirty="0" smtClean="0"/>
                <a:t>l/2</a:t>
              </a:r>
              <a:endParaRPr lang="en-US" sz="2400" b="0" i="1" dirty="0"/>
            </a:p>
          </p:txBody>
        </p:sp>
        <p:sp>
          <p:nvSpPr>
            <p:cNvPr id="28" name="Flèche vers le bas 27"/>
            <p:cNvSpPr/>
            <p:nvPr/>
          </p:nvSpPr>
          <p:spPr bwMode="auto">
            <a:xfrm>
              <a:off x="4214810" y="2130938"/>
              <a:ext cx="71438" cy="16719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lèche vers le bas 28"/>
            <p:cNvSpPr/>
            <p:nvPr/>
          </p:nvSpPr>
          <p:spPr bwMode="auto">
            <a:xfrm>
              <a:off x="5500694" y="2071678"/>
              <a:ext cx="71438" cy="16719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Flèche vers le bas 29"/>
            <p:cNvSpPr/>
            <p:nvPr/>
          </p:nvSpPr>
          <p:spPr bwMode="auto">
            <a:xfrm>
              <a:off x="6786578" y="2071678"/>
              <a:ext cx="71438" cy="16719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7524328" y="2204864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Min over U</a:t>
            </a:r>
            <a:r>
              <a:rPr lang="en-US" sz="2400" b="0" baseline="-25000" dirty="0" smtClean="0"/>
              <a:t>0 </a:t>
            </a:r>
            <a:r>
              <a:rPr lang="en-US" sz="2400" b="0" dirty="0" smtClean="0"/>
              <a:t>: </a:t>
            </a:r>
            <a:r>
              <a:rPr lang="en-US" sz="2400" b="0" i="1" dirty="0" smtClean="0"/>
              <a:t>U</a:t>
            </a:r>
            <a:r>
              <a:rPr lang="en-US" sz="2400" b="0" i="1" baseline="-25000" dirty="0" smtClean="0"/>
              <a:t>0</a:t>
            </a:r>
            <a:r>
              <a:rPr lang="en-US" sz="2400" b="0" i="1" dirty="0" smtClean="0"/>
              <a:t>~1/</a:t>
            </a:r>
            <a:r>
              <a:rPr lang="en-US" sz="2400" b="0" i="1" dirty="0" err="1" smtClean="0"/>
              <a:t>Kl</a:t>
            </a:r>
            <a:endParaRPr lang="en-US" sz="2400" b="0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635896" y="371703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E=1/2m</a:t>
            </a:r>
            <a:r>
              <a:rPr lang="en-US" sz="2400" b="0" i="1" baseline="30000" dirty="0" smtClean="0"/>
              <a:t>*</a:t>
            </a:r>
            <a:r>
              <a:rPr lang="en-US" sz="2400" b="0" i="1" dirty="0" smtClean="0"/>
              <a:t>l</a:t>
            </a:r>
            <a:r>
              <a:rPr lang="en-US" sz="2400" b="0" i="1" baseline="30000" dirty="0" smtClean="0"/>
              <a:t>2</a:t>
            </a:r>
            <a:r>
              <a:rPr lang="en-US" sz="2400" b="0" i="1" dirty="0" smtClean="0"/>
              <a:t> -U</a:t>
            </a:r>
            <a:r>
              <a:rPr lang="en-US" sz="2400" b="0" i="1" baseline="-25000" dirty="0" smtClean="0"/>
              <a:t>0</a:t>
            </a:r>
            <a:r>
              <a:rPr lang="en-US" sz="2400" b="0" i="1" dirty="0" smtClean="0"/>
              <a:t>+KU</a:t>
            </a:r>
            <a:r>
              <a:rPr lang="en-US" sz="2400" b="0" i="1" baseline="-25000" dirty="0" smtClean="0"/>
              <a:t>0</a:t>
            </a:r>
            <a:r>
              <a:rPr lang="en-US" sz="2400" b="0" i="1" baseline="30000" dirty="0" smtClean="0"/>
              <a:t>2</a:t>
            </a:r>
            <a:r>
              <a:rPr lang="en-US" sz="2400" b="0" i="1" dirty="0" smtClean="0"/>
              <a:t>l/2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395536" y="4365104"/>
          <a:ext cx="3096344" cy="875479"/>
        </p:xfrm>
        <a:graphic>
          <a:graphicData uri="http://schemas.openxmlformats.org/presentationml/2006/ole">
            <p:oleObj spid="_x0000_s487427" name="Équation" r:id="rId4" imgW="1117440" imgH="39348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57158" y="5271591"/>
            <a:ext cx="473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Minimum W</a:t>
            </a:r>
            <a:r>
              <a:rPr lang="en-US" sz="2400" b="0" baseline="-25000" dirty="0" smtClean="0"/>
              <a:t>0</a:t>
            </a:r>
            <a:r>
              <a:rPr lang="en-US" sz="2400" b="0" dirty="0" smtClean="0"/>
              <a:t> at </a:t>
            </a:r>
            <a:r>
              <a:rPr lang="en-US" sz="2400" b="0" i="1" dirty="0" smtClean="0"/>
              <a:t>l</a:t>
            </a:r>
            <a:r>
              <a:rPr lang="en-US" sz="2400" b="0" i="1" baseline="-25000" dirty="0" smtClean="0"/>
              <a:t>0</a:t>
            </a:r>
            <a:r>
              <a:rPr lang="en-US" sz="2400" b="0" i="1" dirty="0" smtClean="0"/>
              <a:t>~K/m* , 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&lt; E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&lt;0</a:t>
            </a:r>
            <a:endParaRPr lang="en-US" sz="2400" b="0" i="1" dirty="0"/>
          </a:p>
        </p:txBody>
      </p:sp>
      <p:grpSp>
        <p:nvGrpSpPr>
          <p:cNvPr id="11" name="Groupe 52"/>
          <p:cNvGrpSpPr/>
          <p:nvPr/>
        </p:nvGrpSpPr>
        <p:grpSpPr>
          <a:xfrm>
            <a:off x="6953981" y="4011935"/>
            <a:ext cx="1866491" cy="1283502"/>
            <a:chOff x="6143636" y="3357562"/>
            <a:chExt cx="1866491" cy="1283502"/>
          </a:xfrm>
        </p:grpSpPr>
        <p:cxnSp>
          <p:nvCxnSpPr>
            <p:cNvPr id="38" name="Connecteur droit avec flèche 37"/>
            <p:cNvCxnSpPr/>
            <p:nvPr/>
          </p:nvCxnSpPr>
          <p:spPr bwMode="auto">
            <a:xfrm rot="5400000" flipH="1" flipV="1">
              <a:off x="6006434" y="3934740"/>
              <a:ext cx="56015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e 51"/>
            <p:cNvGrpSpPr/>
            <p:nvPr/>
          </p:nvGrpSpPr>
          <p:grpSpPr>
            <a:xfrm>
              <a:off x="6143636" y="3357562"/>
              <a:ext cx="1866491" cy="1283502"/>
              <a:chOff x="6143636" y="3357562"/>
              <a:chExt cx="1866491" cy="1283502"/>
            </a:xfrm>
          </p:grpSpPr>
          <p:cxnSp>
            <p:nvCxnSpPr>
              <p:cNvPr id="40" name="Connecteur droit avec flèche 39"/>
              <p:cNvCxnSpPr/>
              <p:nvPr/>
            </p:nvCxnSpPr>
            <p:spPr bwMode="auto">
              <a:xfrm>
                <a:off x="6287306" y="4215612"/>
                <a:ext cx="1294499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4" name="Groupe 44"/>
              <p:cNvGrpSpPr/>
              <p:nvPr/>
            </p:nvGrpSpPr>
            <p:grpSpPr>
              <a:xfrm>
                <a:off x="6286512" y="3706836"/>
                <a:ext cx="956409" cy="934228"/>
                <a:chOff x="6286512" y="3706836"/>
                <a:chExt cx="956409" cy="934228"/>
              </a:xfrm>
            </p:grpSpPr>
            <p:sp>
              <p:nvSpPr>
                <p:cNvPr id="41" name="Arc 40"/>
                <p:cNvSpPr/>
                <p:nvPr/>
              </p:nvSpPr>
              <p:spPr bwMode="auto">
                <a:xfrm flipV="1">
                  <a:off x="6286512" y="3714752"/>
                  <a:ext cx="694472" cy="926312"/>
                </a:xfrm>
                <a:prstGeom prst="arc">
                  <a:avLst>
                    <a:gd name="adj1" fmla="val 11160718"/>
                    <a:gd name="adj2" fmla="val 19643198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43" name="Connecteur droit 42"/>
                <p:cNvCxnSpPr>
                  <a:stCxn id="41" idx="2"/>
                </p:cNvCxnSpPr>
                <p:nvPr/>
              </p:nvCxnSpPr>
              <p:spPr bwMode="auto">
                <a:xfrm rot="5400000" flipH="1" flipV="1">
                  <a:off x="6759174" y="3894486"/>
                  <a:ext cx="671397" cy="29609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ZoneTexte 49"/>
              <p:cNvSpPr txBox="1"/>
              <p:nvPr/>
            </p:nvSpPr>
            <p:spPr>
              <a:xfrm>
                <a:off x="6143636" y="335756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W</a:t>
                </a:r>
                <a:endParaRPr lang="en-US" sz="1800" b="0" i="1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7581805" y="4000504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1" dirty="0" smtClean="0"/>
                  <a:t>1/l</a:t>
                </a:r>
                <a:endParaRPr lang="en-US" sz="1800" b="0" i="1" dirty="0"/>
              </a:p>
            </p:txBody>
          </p:sp>
        </p:grpSp>
      </p:grpSp>
      <p:sp>
        <p:nvSpPr>
          <p:cNvPr id="54" name="ZoneTexte 53"/>
          <p:cNvSpPr txBox="1"/>
          <p:nvPr/>
        </p:nvSpPr>
        <p:spPr>
          <a:xfrm>
            <a:off x="5674333" y="5487615"/>
            <a:ext cx="3074131" cy="461665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l=∞ </a:t>
            </a:r>
            <a:r>
              <a:rPr lang="en-US" sz="2400" b="0" dirty="0" smtClean="0"/>
              <a:t>- always unstable</a:t>
            </a:r>
            <a:endParaRPr lang="en-US" sz="2400" b="0" dirty="0"/>
          </a:p>
        </p:txBody>
      </p:sp>
      <p:sp>
        <p:nvSpPr>
          <p:cNvPr id="57" name="ZoneTexte 56"/>
          <p:cNvSpPr txBox="1"/>
          <p:nvPr/>
        </p:nvSpPr>
        <p:spPr>
          <a:xfrm>
            <a:off x="428596" y="44624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99"/>
                </a:solidFill>
              </a:rPr>
              <a:t>Self-trapping in 1D - </a:t>
            </a:r>
            <a:r>
              <a:rPr lang="en-US" sz="2400" dirty="0" err="1" smtClean="0">
                <a:solidFill>
                  <a:srgbClr val="CC0099"/>
                </a:solidFill>
              </a:rPr>
              <a:t>polaron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0" y="59492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At D&gt;1 long range Coulomb interactions (ionic crystals) are </a:t>
            </a:r>
            <a:r>
              <a:rPr lang="en-US" sz="2400" b="0" dirty="0" smtClean="0"/>
              <a:t>necessary</a:t>
            </a:r>
            <a:br>
              <a:rPr lang="en-US" sz="2400" b="0" dirty="0" smtClean="0"/>
            </a:br>
            <a:r>
              <a:rPr lang="en-US" sz="2400" b="0" dirty="0" smtClean="0"/>
              <a:t>to </a:t>
            </a:r>
            <a:r>
              <a:rPr lang="en-US" sz="2400" b="0" dirty="0" smtClean="0"/>
              <a:t>get self-trapping without the </a:t>
            </a:r>
            <a:r>
              <a:rPr lang="en-US" sz="2400" b="0" dirty="0" err="1" smtClean="0"/>
              <a:t>barfrier</a:t>
            </a:r>
            <a:r>
              <a:rPr lang="en-US" sz="2400" b="0" dirty="0" smtClean="0"/>
              <a:t>, hence the name “polaron”</a:t>
            </a:r>
            <a:endParaRPr lang="en-US" sz="2400" b="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14058</TotalTime>
  <Words>2549</Words>
  <Application>Microsoft Office PowerPoint</Application>
  <PresentationFormat>Affichage à l'écran (4:3)</PresentationFormat>
  <Paragraphs>571</Paragraphs>
  <Slides>54</Slides>
  <Notes>20</Notes>
  <HiddenSlides>5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Thème Office</vt:lpstr>
      <vt:lpstr>Document</vt:lpstr>
      <vt:lpstr>Équation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Topological defects on the polyacethylene chains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</dc:creator>
  <cp:lastModifiedBy>Brazovski</cp:lastModifiedBy>
  <cp:revision>195</cp:revision>
  <dcterms:created xsi:type="dcterms:W3CDTF">2008-06-13T17:26:07Z</dcterms:created>
  <dcterms:modified xsi:type="dcterms:W3CDTF">2016-05-24T06:51:25Z</dcterms:modified>
</cp:coreProperties>
</file>