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49"/>
  </p:notesMasterIdLst>
  <p:handoutMasterIdLst>
    <p:handoutMasterId r:id="rId50"/>
  </p:handoutMasterIdLst>
  <p:sldIdLst>
    <p:sldId id="372" r:id="rId2"/>
    <p:sldId id="706" r:id="rId3"/>
    <p:sldId id="639" r:id="rId4"/>
    <p:sldId id="677" r:id="rId5"/>
    <p:sldId id="678" r:id="rId6"/>
    <p:sldId id="681" r:id="rId7"/>
    <p:sldId id="664" r:id="rId8"/>
    <p:sldId id="682" r:id="rId9"/>
    <p:sldId id="574" r:id="rId10"/>
    <p:sldId id="708" r:id="rId11"/>
    <p:sldId id="665" r:id="rId12"/>
    <p:sldId id="683" r:id="rId13"/>
    <p:sldId id="666" r:id="rId14"/>
    <p:sldId id="684" r:id="rId15"/>
    <p:sldId id="667" r:id="rId16"/>
    <p:sldId id="670" r:id="rId17"/>
    <p:sldId id="671" r:id="rId18"/>
    <p:sldId id="672" r:id="rId19"/>
    <p:sldId id="673" r:id="rId20"/>
    <p:sldId id="674" r:id="rId21"/>
    <p:sldId id="610" r:id="rId22"/>
    <p:sldId id="676" r:id="rId23"/>
    <p:sldId id="693" r:id="rId24"/>
    <p:sldId id="694" r:id="rId25"/>
    <p:sldId id="709" r:id="rId26"/>
    <p:sldId id="695" r:id="rId27"/>
    <p:sldId id="696" r:id="rId28"/>
    <p:sldId id="697" r:id="rId29"/>
    <p:sldId id="699" r:id="rId30"/>
    <p:sldId id="700" r:id="rId31"/>
    <p:sldId id="701" r:id="rId32"/>
    <p:sldId id="702" r:id="rId33"/>
    <p:sldId id="703" r:id="rId34"/>
    <p:sldId id="531" r:id="rId35"/>
    <p:sldId id="654" r:id="rId36"/>
    <p:sldId id="655" r:id="rId37"/>
    <p:sldId id="710" r:id="rId38"/>
    <p:sldId id="707" r:id="rId39"/>
    <p:sldId id="685" r:id="rId40"/>
    <p:sldId id="686" r:id="rId41"/>
    <p:sldId id="705" r:id="rId42"/>
    <p:sldId id="687" r:id="rId43"/>
    <p:sldId id="688" r:id="rId44"/>
    <p:sldId id="689" r:id="rId45"/>
    <p:sldId id="690" r:id="rId46"/>
    <p:sldId id="691" r:id="rId47"/>
    <p:sldId id="692" r:id="rId48"/>
  </p:sldIdLst>
  <p:sldSz cx="9144000" cy="6858000" type="screen4x3"/>
  <p:notesSz cx="6648450" cy="9782175"/>
  <p:custDataLst>
    <p:tags r:id="rId51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FF"/>
    <a:srgbClr val="CCFFFF"/>
    <a:srgbClr val="CCFF33"/>
    <a:srgbClr val="99FF33"/>
    <a:srgbClr val="FFFF00"/>
    <a:srgbClr val="CC00CC"/>
    <a:srgbClr val="3333CC"/>
    <a:srgbClr val="0066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643" autoAdjust="0"/>
    <p:restoredTop sz="86481" autoAdjust="0"/>
  </p:normalViewPr>
  <p:slideViewPr>
    <p:cSldViewPr>
      <p:cViewPr varScale="1">
        <p:scale>
          <a:sx n="70" d="100"/>
          <a:sy n="70" d="100"/>
        </p:scale>
        <p:origin x="-51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830" y="-96"/>
      </p:cViewPr>
      <p:guideLst>
        <p:guide orient="horz" pos="3081"/>
        <p:guide pos="2094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</a:bodyPr>
          <a:lstStyle>
            <a:lvl1pPr defTabSz="938213">
              <a:defRPr sz="1200" b="0">
                <a:ea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767138" y="0"/>
            <a:ext cx="28813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 b="0">
                <a:ea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4506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5013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6613"/>
            <a:ext cx="4876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3225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8" tIns="46939" rIns="93878" bIns="46939" numCol="1" anchor="b" anchorCtr="0" compatLnSpc="1">
            <a:prstTxWarp prst="textNoShape">
              <a:avLst/>
            </a:prstTxWarp>
          </a:bodyPr>
          <a:lstStyle>
            <a:lvl1pPr defTabSz="938213">
              <a:defRPr sz="1200" b="0">
                <a:ea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471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7138" y="9293225"/>
            <a:ext cx="28813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8" tIns="46939" rIns="93878" bIns="46939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 b="0">
                <a:ea typeface="굴림" pitchFamily="34" charset="-127"/>
              </a:defRPr>
            </a:lvl1pPr>
          </a:lstStyle>
          <a:p>
            <a:fld id="{63F24A73-CD84-4269-8380-1493AB6E2DA3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FFC0F8-4728-4F1E-9295-2B401E5CB3A8}" type="slidenum">
              <a:rPr lang="en-US" altLang="ko-KR">
                <a:ea typeface="Malgun Gothic" pitchFamily="34" charset="-127"/>
              </a:rPr>
              <a:pPr/>
              <a:t>38</a:t>
            </a:fld>
            <a:endParaRPr lang="en-US" altLang="ko-KR">
              <a:ea typeface="Malgun Gothic" pitchFamily="34" charset="-127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to come slowly to fefets: two important ferroelectric materials used in fefets</a:t>
            </a:r>
          </a:p>
          <a:p>
            <a:pPr eaLnBrk="1" hangingPunct="1"/>
            <a:endParaRPr lang="en-US" altLang="ko-KR" smtClean="0">
              <a:ea typeface="굴림" pitchFamily="34" charset="-127"/>
            </a:endParaRPr>
          </a:p>
          <a:p>
            <a:pPr eaLnBrk="1" hangingPunct="1"/>
            <a:r>
              <a:rPr lang="en-US" altLang="ko-KR" smtClean="0">
                <a:ea typeface="굴림" pitchFamily="34" charset="-127"/>
              </a:rPr>
              <a:t>PZT: Lead Zirconate Titanate </a:t>
            </a:r>
          </a:p>
          <a:p>
            <a:pPr eaLnBrk="1" hangingPunct="1"/>
            <a:r>
              <a:rPr lang="en-US" altLang="ko-KR" smtClean="0">
                <a:ea typeface="굴림" pitchFamily="34" charset="-127"/>
              </a:rPr>
              <a:t>a particular phase transition appears at a certain mixture ratio – the so-called morphotropic phase boundary marks this transition. </a:t>
            </a:r>
          </a:p>
          <a:p>
            <a:pPr eaLnBrk="1" hangingPunct="1"/>
            <a:r>
              <a:rPr lang="en-US" altLang="ko-KR" smtClean="0">
                <a:ea typeface="굴림" pitchFamily="34" charset="-127"/>
              </a:rPr>
              <a:t>leads to 14 different polarization directions -&gt; highly polarizable state, which is often exploited for certain applications</a:t>
            </a:r>
          </a:p>
          <a:p>
            <a:pPr eaLnBrk="1" hangingPunct="1"/>
            <a:endParaRPr lang="en-US" altLang="ko-KR" smtClean="0">
              <a:ea typeface="굴림" pitchFamily="34" charset="-127"/>
            </a:endParaRPr>
          </a:p>
          <a:p>
            <a:pPr eaLnBrk="1" hangingPunct="1"/>
            <a:r>
              <a:rPr lang="en-US" altLang="ko-KR" smtClean="0">
                <a:ea typeface="굴림" pitchFamily="34" charset="-127"/>
              </a:rPr>
              <a:t>SBT: Strontium Bismuth Tantalate</a:t>
            </a:r>
          </a:p>
          <a:p>
            <a:pPr eaLnBrk="1" hangingPunct="1"/>
            <a:endParaRPr lang="en-US" altLang="ko-KR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Arial" charset="0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Arial" charset="0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37D5F8-034F-4C8E-A5CE-9C635B855120}" type="slidenum">
              <a:rPr lang="en-US" altLang="ko-KR">
                <a:ea typeface="Malgun Gothic" pitchFamily="34" charset="-127"/>
              </a:rPr>
              <a:pPr/>
              <a:t>5</a:t>
            </a:fld>
            <a:endParaRPr lang="en-US" altLang="ko-KR">
              <a:ea typeface="Malgun Gothic" pitchFamily="34" charset="-127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to come slowly to fefets: two important ferroelectric materials used in fefets</a:t>
            </a:r>
          </a:p>
          <a:p>
            <a:pPr eaLnBrk="1" hangingPunct="1"/>
            <a:endParaRPr lang="en-US" altLang="ko-KR" smtClean="0">
              <a:ea typeface="Gulim" pitchFamily="34" charset="-127"/>
            </a:endParaRP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PZT: Lead Zirconate Titanate </a:t>
            </a: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a particular phase transition appears at a certain mixture ratio – the so-called morphotropic phase boundary marks this transition. </a:t>
            </a: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leads to 14 different polarization directions -&gt; highly polarizable state, which is often exploited for certain applications</a:t>
            </a:r>
          </a:p>
          <a:p>
            <a:pPr eaLnBrk="1" hangingPunct="1"/>
            <a:endParaRPr lang="en-US" altLang="ko-KR" smtClean="0">
              <a:ea typeface="Gulim" pitchFamily="34" charset="-127"/>
            </a:endParaRP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SBT: Strontium Bismuth Tantalate</a:t>
            </a:r>
          </a:p>
          <a:p>
            <a:pPr eaLnBrk="1" hangingPunct="1"/>
            <a:endParaRPr lang="en-US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Arial" charset="0"/>
              <a:ea typeface="굴림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7A2AD-4B52-4B3B-98A0-C5F129A3A0E3}" type="datetime1">
              <a:rPr lang="fr-FR" altLang="ko-KR"/>
              <a:pPr/>
              <a:t>18/12/2016</a:t>
            </a:fld>
            <a:endParaRPr lang="fr-FR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1DEE2-8359-4821-B3D8-FCFF2DEAE17B}" type="slidenum">
              <a:rPr lang="fr-FR" altLang="ko-KR"/>
              <a:pPr/>
              <a:t>‹N°›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A4A37-A833-426B-BBEB-A51ECA8E0D35}" type="datetime1">
              <a:rPr lang="fr-FR" altLang="ko-KR"/>
              <a:pPr/>
              <a:t>18/12/2016</a:t>
            </a:fld>
            <a:endParaRPr lang="fr-FR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A28F8-4BD8-449B-B4FD-7B17A5F1CF85}" type="slidenum">
              <a:rPr lang="fr-FR" altLang="ko-KR"/>
              <a:pPr/>
              <a:t>‹N°›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F434D-60AA-497E-B170-5B716B6BE221}" type="datetime1">
              <a:rPr lang="fr-FR" altLang="ko-KR"/>
              <a:pPr/>
              <a:t>18/12/2016</a:t>
            </a:fld>
            <a:endParaRPr lang="fr-FR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48CEA-4F5A-46FF-B9AE-E40B0FAEB868}" type="slidenum">
              <a:rPr lang="fr-FR" altLang="ko-KR"/>
              <a:pPr/>
              <a:t>‹N°›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02BF9-1467-4E9F-A970-87E7906D9ECD}" type="datetime1">
              <a:rPr lang="fr-FR" altLang="ko-KR"/>
              <a:pPr/>
              <a:t>18/12/2016</a:t>
            </a:fld>
            <a:endParaRPr lang="fr-FR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8B3E1-4341-4C10-983B-BF42DBEB7C2C}" type="slidenum">
              <a:rPr lang="fr-FR" altLang="ko-KR"/>
              <a:pPr/>
              <a:t>‹N°›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09E81-B2F6-4630-BB22-B07E51CDBF73}" type="datetime1">
              <a:rPr lang="fr-FR" altLang="ko-KR"/>
              <a:pPr/>
              <a:t>18/12/2016</a:t>
            </a:fld>
            <a:endParaRPr lang="fr-FR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59ED6-D876-4047-8809-D4AEB8907F4B}" type="slidenum">
              <a:rPr lang="fr-FR" altLang="ko-KR"/>
              <a:pPr/>
              <a:t>‹N°›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8D4F3-E509-4BFA-A681-1D29D8DC76EC}" type="datetime1">
              <a:rPr lang="fr-FR" altLang="ko-KR"/>
              <a:pPr/>
              <a:t>18/12/2016</a:t>
            </a:fld>
            <a:endParaRPr lang="fr-FR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C96AA-D298-4893-B0BA-0CB66980E4AC}" type="slidenum">
              <a:rPr lang="fr-FR" altLang="ko-KR"/>
              <a:pPr/>
              <a:t>‹N°›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43283-673C-4683-8903-0DFCBC796865}" type="datetime1">
              <a:rPr lang="fr-FR" altLang="ko-KR"/>
              <a:pPr/>
              <a:t>18/12/2016</a:t>
            </a:fld>
            <a:endParaRPr lang="fr-FR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C20BA-4FCB-46C8-977F-8048E4EE5832}" type="slidenum">
              <a:rPr lang="fr-FR" altLang="ko-KR"/>
              <a:pPr/>
              <a:t>‹N°›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E0B63-0B55-4C69-A365-356F8D703B18}" type="datetime1">
              <a:rPr lang="fr-FR" altLang="ko-KR"/>
              <a:pPr/>
              <a:t>18/12/2016</a:t>
            </a:fld>
            <a:endParaRPr lang="fr-FR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2BF77-BDF3-4016-95DB-B67A95B5653E}" type="slidenum">
              <a:rPr lang="fr-FR" altLang="ko-KR"/>
              <a:pPr/>
              <a:t>‹N°›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513EE-1EB2-4395-9F80-1F46E5A0CFE5}" type="datetime1">
              <a:rPr lang="fr-FR" altLang="ko-KR"/>
              <a:pPr/>
              <a:t>18/12/2016</a:t>
            </a:fld>
            <a:endParaRPr lang="fr-FR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589B0-067F-4A54-9E90-8D272E11D7E9}" type="slidenum">
              <a:rPr lang="fr-FR" altLang="ko-KR"/>
              <a:pPr/>
              <a:t>‹N°›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824EB-2E6B-4C62-ABBF-C7AB549E2ABE}" type="datetime1">
              <a:rPr lang="fr-FR" altLang="ko-KR"/>
              <a:pPr/>
              <a:t>18/12/2016</a:t>
            </a:fld>
            <a:endParaRPr lang="fr-FR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B4F3A-E9AA-40E8-A226-102A6E4C87E3}" type="slidenum">
              <a:rPr lang="fr-FR" altLang="ko-KR"/>
              <a:pPr/>
              <a:t>‹N°›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B645E-7471-4639-88A9-BD6EDA20D95F}" type="datetime1">
              <a:rPr lang="fr-FR" altLang="ko-KR"/>
              <a:pPr/>
              <a:t>18/12/2016</a:t>
            </a:fld>
            <a:endParaRPr lang="fr-FR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667DA-277C-4297-A2C8-EE989678E3F6}" type="slidenum">
              <a:rPr lang="fr-FR" altLang="ko-KR"/>
              <a:pPr/>
              <a:t>‹N°›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D1DBE-F170-4FD3-BDEC-FDA05D36C454}" type="datetime1">
              <a:rPr lang="fr-FR" altLang="ko-KR"/>
              <a:pPr/>
              <a:t>18/12/2016</a:t>
            </a:fld>
            <a:endParaRPr lang="fr-FR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D322F-B3B9-43B2-8D69-D3A23D7404C6}" type="slidenum">
              <a:rPr lang="fr-FR" altLang="ko-KR"/>
              <a:pPr/>
              <a:t>‹N°›</a:t>
            </a:fld>
            <a:endParaRPr lang="fr-FR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smtClean="0"/>
              <a:t>Cliquez pour modifier le style du titre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smtClean="0"/>
              <a:t>Cliquez pour modifier les styles du texte du masque</a:t>
            </a:r>
          </a:p>
          <a:p>
            <a:pPr lvl="1"/>
            <a:r>
              <a:rPr lang="fr-FR" altLang="ko-KR" smtClean="0"/>
              <a:t>Deuxième niveau</a:t>
            </a:r>
          </a:p>
          <a:p>
            <a:pPr lvl="2"/>
            <a:r>
              <a:rPr lang="fr-FR" altLang="ko-KR" smtClean="0"/>
              <a:t>Troisième niveau</a:t>
            </a:r>
          </a:p>
          <a:p>
            <a:pPr lvl="3"/>
            <a:r>
              <a:rPr lang="fr-FR" altLang="ko-KR" smtClean="0"/>
              <a:t>Quatrième niveau</a:t>
            </a:r>
          </a:p>
          <a:p>
            <a:pPr lvl="4"/>
            <a:r>
              <a:rPr lang="fr-FR" altLang="ko-KR" smtClean="0"/>
              <a:t>Cinquième niveau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굴림" pitchFamily="34" charset="-127"/>
              </a:defRPr>
            </a:lvl1pPr>
          </a:lstStyle>
          <a:p>
            <a:fld id="{BD9AAA75-30A8-482A-8150-8EDBBDE91FFE}" type="datetime1">
              <a:rPr lang="fr-FR" altLang="ko-KR"/>
              <a:pPr/>
              <a:t>18/12/2016</a:t>
            </a:fld>
            <a:endParaRPr lang="fr-FR" altLang="ko-KR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굴림" pitchFamily="34" charset="-127"/>
              </a:defRPr>
            </a:lvl1pPr>
          </a:lstStyle>
          <a:p>
            <a:endParaRPr lang="ko-KR" altLang="ko-KR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굴림" pitchFamily="34" charset="-127"/>
              </a:defRPr>
            </a:lvl1pPr>
          </a:lstStyle>
          <a:p>
            <a:fld id="{E624A205-342B-4CAD-9CC1-786DFEBBFC02}" type="slidenum">
              <a:rPr lang="fr-FR" altLang="ko-KR"/>
              <a:pPr/>
              <a:t>‹N°›</a:t>
            </a:fld>
            <a:endParaRPr lang="fr-FR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wmf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/wiki/Image:Paraelectric_polarisation.svg" TargetMode="External"/><Relationship Id="rId7" Type="http://schemas.openxmlformats.org/officeDocument/2006/relationships/hyperlink" Target="/wiki/Image:Dielectric_polarisation.sv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/wiki/Image:Ferroelectric_polarisation.sv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5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4BA0BD-A391-4E94-8B03-5FDEB98960F9}" type="slidenum">
              <a:rPr lang="fr-FR" altLang="ko-KR"/>
              <a:pPr/>
              <a:t>1</a:t>
            </a:fld>
            <a:endParaRPr lang="fr-FR" altLang="ko-KR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843213" y="2603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en-US" altLang="ko-KR" sz="2800" b="0">
              <a:ea typeface="굴림" pitchFamily="34" charset="-127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331640" y="265112"/>
            <a:ext cx="651672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CC00CC"/>
                </a:solidFill>
                <a:ea typeface="ＭＳ Ｐゴシック" pitchFamily="34" charset="-128"/>
              </a:rPr>
              <a:t>Electronic F</a:t>
            </a:r>
            <a:r>
              <a:rPr lang="en-US" altLang="ja-JP" sz="2800" dirty="0" smtClean="0">
                <a:solidFill>
                  <a:srgbClr val="CC00CC"/>
                </a:solidFill>
                <a:ea typeface="ＭＳ Ｐゴシック" pitchFamily="34" charset="-128"/>
              </a:rPr>
              <a:t>erroelectricity</a:t>
            </a:r>
            <a:endParaRPr lang="en-US" altLang="ko-KR" sz="2800" b="0" dirty="0">
              <a:solidFill>
                <a:srgbClr val="CC00CC"/>
              </a:solidFill>
              <a:ea typeface="굴림" pitchFamily="34" charset="-127"/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23528" y="1584325"/>
            <a:ext cx="8352928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altLang="ko-KR" sz="2000" dirty="0" smtClean="0">
                <a:ea typeface="굴림" pitchFamily="34" charset="-127"/>
              </a:rPr>
              <a:t>From realities of organic conductors to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altLang="ko-KR" sz="2000" dirty="0" smtClean="0">
                <a:ea typeface="굴림" pitchFamily="34" charset="-127"/>
              </a:rPr>
              <a:t>perspectives of conjugated polymers and the </a:t>
            </a:r>
            <a:r>
              <a:rPr lang="en-US" altLang="ko-KR" sz="2000" dirty="0" smtClean="0">
                <a:ea typeface="굴림" pitchFamily="34" charset="-127"/>
              </a:rPr>
              <a:t>graphene </a:t>
            </a:r>
            <a:endParaRPr lang="ko-KR" altLang="en-US" sz="2000" dirty="0">
              <a:ea typeface="굴림" pitchFamily="34" charset="-127"/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292100" y="2888940"/>
            <a:ext cx="8515350" cy="3938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4375" indent="-628650">
              <a:lnSpc>
                <a:spcPct val="105000"/>
              </a:lnSpc>
              <a:buFont typeface="Wingdings" pitchFamily="2" charset="2"/>
              <a:buChar char="Ø"/>
            </a:pPr>
            <a:r>
              <a:rPr lang="en-US" altLang="ja-JP" sz="2000" i="1" dirty="0" smtClean="0">
                <a:solidFill>
                  <a:srgbClr val="3333CC"/>
                </a:solidFill>
                <a:ea typeface="ＭＳ Ｐゴシック" pitchFamily="34" charset="-128"/>
              </a:rPr>
              <a:t>Requests: </a:t>
            </a:r>
            <a:r>
              <a:rPr lang="en-US" altLang="ja-JP" sz="2000" b="0" dirty="0" smtClean="0">
                <a:solidFill>
                  <a:srgbClr val="A50021"/>
                </a:solidFill>
                <a:ea typeface="ＭＳ Ｐゴシック" pitchFamily="34" charset="-128"/>
              </a:rPr>
              <a:t>Light-weight, plastic, processible ferroelectric materials.</a:t>
            </a:r>
            <a:endParaRPr lang="en-US" altLang="ja-JP" sz="2000" b="0" dirty="0">
              <a:solidFill>
                <a:srgbClr val="A50021"/>
              </a:solidFill>
              <a:ea typeface="ＭＳ Ｐゴシック" pitchFamily="34" charset="-128"/>
            </a:endParaRPr>
          </a:p>
          <a:p>
            <a:pPr marL="714375" indent="-628650">
              <a:lnSpc>
                <a:spcPct val="105000"/>
              </a:lnSpc>
              <a:buFont typeface="Wingdings" pitchFamily="2" charset="2"/>
              <a:buNone/>
            </a:pPr>
            <a:endParaRPr lang="en-US" altLang="ja-JP" sz="1000" b="0" dirty="0">
              <a:solidFill>
                <a:srgbClr val="A50021"/>
              </a:solidFill>
              <a:ea typeface="ＭＳ Ｐゴシック" pitchFamily="34" charset="-128"/>
            </a:endParaRPr>
          </a:p>
          <a:p>
            <a:pPr marL="714375" indent="-628650">
              <a:lnSpc>
                <a:spcPct val="105000"/>
              </a:lnSpc>
              <a:buFont typeface="Wingdings" pitchFamily="2" charset="2"/>
              <a:buChar char="Ø"/>
            </a:pPr>
            <a:r>
              <a:rPr lang="en-US" altLang="ja-JP" sz="2000" i="1" dirty="0" smtClean="0">
                <a:solidFill>
                  <a:srgbClr val="3333CC"/>
                </a:solidFill>
                <a:ea typeface="ＭＳ Ｐゴシック" pitchFamily="34" charset="-128"/>
              </a:rPr>
              <a:t>Working example:</a:t>
            </a:r>
            <a:r>
              <a:rPr lang="en-US" altLang="ja-JP" sz="2000" b="0" dirty="0" smtClean="0">
                <a:solidFill>
                  <a:srgbClr val="A50021"/>
                </a:solidFill>
                <a:ea typeface="ＭＳ Ｐゴシック" pitchFamily="34" charset="-128"/>
              </a:rPr>
              <a:t> Structural </a:t>
            </a:r>
            <a:r>
              <a:rPr lang="en-US" altLang="ja-JP" sz="2000" b="0" dirty="0">
                <a:solidFill>
                  <a:srgbClr val="A50021"/>
                </a:solidFill>
                <a:ea typeface="ＭＳ Ｐゴシック" pitchFamily="34" charset="-128"/>
              </a:rPr>
              <a:t>ferroelectricity in a saturated </a:t>
            </a:r>
            <a:r>
              <a:rPr lang="en-US" altLang="ja-JP" sz="2000" b="0" dirty="0" smtClean="0">
                <a:solidFill>
                  <a:srgbClr val="A50021"/>
                </a:solidFill>
                <a:ea typeface="ＭＳ Ｐゴシック" pitchFamily="34" charset="-128"/>
              </a:rPr>
              <a:t>polymer.</a:t>
            </a:r>
          </a:p>
          <a:p>
            <a:pPr marL="714375" indent="-628650">
              <a:lnSpc>
                <a:spcPct val="105000"/>
              </a:lnSpc>
            </a:pPr>
            <a:endParaRPr lang="en-US" altLang="ja-JP" sz="2000" dirty="0">
              <a:ea typeface="ＭＳ Ｐゴシック" pitchFamily="34" charset="-128"/>
            </a:endParaRPr>
          </a:p>
          <a:p>
            <a:pPr marL="714375" indent="-628650">
              <a:lnSpc>
                <a:spcPct val="105000"/>
              </a:lnSpc>
              <a:buFont typeface="Wingdings" pitchFamily="2" charset="2"/>
              <a:buChar char="Ø"/>
            </a:pPr>
            <a:r>
              <a:rPr lang="en-US" altLang="ja-JP" sz="2000" i="1" dirty="0" smtClean="0">
                <a:solidFill>
                  <a:srgbClr val="3333CC"/>
                </a:solidFill>
                <a:ea typeface="ＭＳ Ｐゴシック" pitchFamily="34" charset="-128"/>
              </a:rPr>
              <a:t>R&amp;D</a:t>
            </a:r>
            <a:r>
              <a:rPr lang="en-US" altLang="ja-JP" sz="2000" i="1" dirty="0" smtClean="0">
                <a:solidFill>
                  <a:srgbClr val="3333CC"/>
                </a:solidFill>
                <a:ea typeface="ＭＳ Ｐゴシック" pitchFamily="34" charset="-128"/>
              </a:rPr>
              <a:t>:</a:t>
            </a:r>
            <a:r>
              <a:rPr lang="en-US" altLang="ja-JP" sz="2000" b="0" dirty="0" smtClean="0">
                <a:solidFill>
                  <a:srgbClr val="A50021"/>
                </a:solidFill>
                <a:ea typeface="ＭＳ Ｐゴシック" pitchFamily="34" charset="-128"/>
              </a:rPr>
              <a:t> Neutral-to-Ionic transitions in insulating organic </a:t>
            </a:r>
            <a:r>
              <a:rPr lang="en-US" altLang="ja-JP" sz="2000" b="0" dirty="0" smtClean="0">
                <a:solidFill>
                  <a:srgbClr val="A50021"/>
                </a:solidFill>
                <a:ea typeface="ＭＳ Ｐゴシック" pitchFamily="34" charset="-128"/>
              </a:rPr>
              <a:t>crystals</a:t>
            </a:r>
          </a:p>
          <a:p>
            <a:pPr marL="714375" indent="-628650">
              <a:lnSpc>
                <a:spcPct val="105000"/>
              </a:lnSpc>
            </a:pPr>
            <a:endParaRPr lang="en-US" altLang="ja-JP" sz="800" dirty="0" smtClean="0">
              <a:solidFill>
                <a:srgbClr val="A50021"/>
              </a:solidFill>
              <a:ea typeface="ＭＳ Ｐゴシック" pitchFamily="34" charset="-128"/>
            </a:endParaRPr>
          </a:p>
          <a:p>
            <a:pPr marL="714375" indent="-628650">
              <a:lnSpc>
                <a:spcPct val="105000"/>
              </a:lnSpc>
              <a:buFont typeface="Wingdings" pitchFamily="2" charset="2"/>
              <a:buChar char="Ø"/>
            </a:pPr>
            <a:r>
              <a:rPr lang="en-US" altLang="ja-JP" sz="2000" i="1" dirty="0" smtClean="0">
                <a:solidFill>
                  <a:srgbClr val="3333CC"/>
                </a:solidFill>
                <a:ea typeface="ＭＳ Ｐゴシック" pitchFamily="34" charset="-128"/>
              </a:rPr>
              <a:t>Electronic ferroelectrics: </a:t>
            </a:r>
            <a:r>
              <a:rPr lang="en-US" altLang="ja-JP" sz="2000" b="0" dirty="0" smtClean="0">
                <a:solidFill>
                  <a:srgbClr val="A50021"/>
                </a:solidFill>
                <a:ea typeface="ＭＳ Ｐゴシック" pitchFamily="34" charset="-128"/>
              </a:rPr>
              <a:t>Mott-Hubbard</a:t>
            </a:r>
            <a:r>
              <a:rPr lang="en-US" altLang="ko-KR" sz="2000" b="0" dirty="0" smtClean="0">
                <a:solidFill>
                  <a:srgbClr val="A50021"/>
                </a:solidFill>
                <a:ea typeface="굴림" pitchFamily="34" charset="-127"/>
              </a:rPr>
              <a:t> </a:t>
            </a:r>
            <a:r>
              <a:rPr lang="en-US" altLang="ja-JP" sz="2000" b="0" dirty="0" smtClean="0">
                <a:solidFill>
                  <a:srgbClr val="A50021"/>
                </a:solidFill>
                <a:ea typeface="ＭＳ Ｐゴシック" pitchFamily="34" charset="-128"/>
              </a:rPr>
              <a:t>phase and </a:t>
            </a:r>
            <a:r>
              <a:rPr lang="en-US" altLang="ja-JP" sz="2000" b="0" dirty="0" smtClean="0">
                <a:solidFill>
                  <a:srgbClr val="A50021"/>
                </a:solidFill>
                <a:ea typeface="ＭＳ Ｐゴシック" pitchFamily="34" charset="-128"/>
              </a:rPr>
              <a:t/>
            </a:r>
            <a:br>
              <a:rPr lang="en-US" altLang="ja-JP" sz="2000" b="0" dirty="0" smtClean="0">
                <a:solidFill>
                  <a:srgbClr val="A50021"/>
                </a:solidFill>
                <a:ea typeface="ＭＳ Ｐゴシック" pitchFamily="34" charset="-128"/>
              </a:rPr>
            </a:br>
            <a:r>
              <a:rPr lang="en-US" altLang="ja-JP" sz="2000" b="0" dirty="0" smtClean="0">
                <a:solidFill>
                  <a:srgbClr val="A50021"/>
                </a:solidFill>
                <a:ea typeface="ＭＳ Ｐゴシック" pitchFamily="34" charset="-128"/>
              </a:rPr>
              <a:t>the polar </a:t>
            </a:r>
            <a:r>
              <a:rPr lang="en-US" altLang="ja-JP" sz="2000" b="0" dirty="0" smtClean="0">
                <a:solidFill>
                  <a:srgbClr val="A50021"/>
                </a:solidFill>
                <a:ea typeface="ＭＳ Ｐゴシック" pitchFamily="34" charset="-128"/>
              </a:rPr>
              <a:t>charge ordering in organic conductors. </a:t>
            </a:r>
            <a:endParaRPr lang="en-US" altLang="ja-JP" sz="2000" b="0" dirty="0">
              <a:solidFill>
                <a:srgbClr val="A50021"/>
              </a:solidFill>
              <a:ea typeface="ＭＳ Ｐゴシック" pitchFamily="34" charset="-128"/>
            </a:endParaRPr>
          </a:p>
          <a:p>
            <a:pPr marL="714375" indent="-628650">
              <a:lnSpc>
                <a:spcPct val="105000"/>
              </a:lnSpc>
              <a:buFont typeface="Wingdings" pitchFamily="2" charset="2"/>
              <a:buNone/>
            </a:pPr>
            <a:endParaRPr lang="en-US" altLang="ja-JP" sz="1000" b="0" dirty="0">
              <a:solidFill>
                <a:srgbClr val="A50021"/>
              </a:solidFill>
              <a:ea typeface="ＭＳ Ｐゴシック" pitchFamily="34" charset="-128"/>
            </a:endParaRPr>
          </a:p>
          <a:p>
            <a:pPr marL="714375" indent="-628650">
              <a:lnSpc>
                <a:spcPct val="105000"/>
              </a:lnSpc>
              <a:buFont typeface="Wingdings" pitchFamily="2" charset="2"/>
              <a:buChar char="Ø"/>
            </a:pPr>
            <a:r>
              <a:rPr lang="en-US" altLang="ja-JP" sz="2000" i="1" dirty="0" smtClean="0">
                <a:solidFill>
                  <a:srgbClr val="3333CC"/>
                </a:solidFill>
                <a:ea typeface="ＭＳ Ｐゴシック" pitchFamily="34" charset="-128"/>
              </a:rPr>
              <a:t>Predictions: </a:t>
            </a:r>
            <a:r>
              <a:rPr lang="en-US" altLang="ja-JP" sz="2000" b="0" dirty="0" smtClean="0">
                <a:solidFill>
                  <a:srgbClr val="A50021"/>
                </a:solidFill>
                <a:ea typeface="ＭＳ Ｐゴシック" pitchFamily="34" charset="-128"/>
              </a:rPr>
              <a:t>ferroelectricity </a:t>
            </a:r>
            <a:r>
              <a:rPr lang="en-US" altLang="ja-JP" sz="2000" b="0" dirty="0">
                <a:solidFill>
                  <a:srgbClr val="A50021"/>
                </a:solidFill>
                <a:ea typeface="ＭＳ Ｐゴシック" pitchFamily="34" charset="-128"/>
              </a:rPr>
              <a:t>in </a:t>
            </a:r>
            <a:r>
              <a:rPr lang="en-US" altLang="ja-JP" sz="2000" b="0" dirty="0" smtClean="0">
                <a:solidFill>
                  <a:srgbClr val="A50021"/>
                </a:solidFill>
                <a:ea typeface="ＭＳ Ｐゴシック" pitchFamily="34" charset="-128"/>
              </a:rPr>
              <a:t>electronically and optically active conjugated </a:t>
            </a:r>
            <a:r>
              <a:rPr lang="en-US" altLang="ja-JP" sz="2000" b="0" dirty="0" smtClean="0">
                <a:solidFill>
                  <a:srgbClr val="A50021"/>
                </a:solidFill>
                <a:ea typeface="ＭＳ Ｐゴシック" pitchFamily="34" charset="-128"/>
              </a:rPr>
              <a:t>polymers.</a:t>
            </a:r>
            <a:endParaRPr lang="en-US" altLang="ja-JP" sz="2000" b="0" dirty="0">
              <a:solidFill>
                <a:srgbClr val="A50021"/>
              </a:solidFill>
              <a:ea typeface="ＭＳ Ｐゴシック" pitchFamily="34" charset="-128"/>
            </a:endParaRPr>
          </a:p>
          <a:p>
            <a:pPr marL="714375" indent="-628650">
              <a:lnSpc>
                <a:spcPct val="105000"/>
              </a:lnSpc>
              <a:buFont typeface="Wingdings" pitchFamily="2" charset="2"/>
              <a:buChar char="Ø"/>
            </a:pPr>
            <a:endParaRPr lang="en-US" altLang="ja-JP" sz="1000" b="0" dirty="0">
              <a:solidFill>
                <a:srgbClr val="A50021"/>
              </a:solidFill>
              <a:ea typeface="ＭＳ Ｐゴシック" pitchFamily="34" charset="-128"/>
            </a:endParaRPr>
          </a:p>
          <a:p>
            <a:pPr marL="714375" indent="-628650">
              <a:lnSpc>
                <a:spcPct val="105000"/>
              </a:lnSpc>
              <a:buFont typeface="Wingdings" pitchFamily="2" charset="2"/>
              <a:buChar char="Ø"/>
            </a:pPr>
            <a:r>
              <a:rPr lang="en-US" altLang="ja-JP" sz="2000" i="1" dirty="0">
                <a:solidFill>
                  <a:srgbClr val="3333CC"/>
                </a:solidFill>
                <a:ea typeface="ＭＳ Ｐゴシック" pitchFamily="34" charset="-128"/>
              </a:rPr>
              <a:t>Hypothesis: </a:t>
            </a:r>
            <a:r>
              <a:rPr lang="en-US" altLang="ja-JP" sz="2000" b="0" dirty="0" smtClean="0">
                <a:solidFill>
                  <a:srgbClr val="A50021"/>
                </a:solidFill>
                <a:ea typeface="ＭＳ Ｐゴシック" pitchFamily="34" charset="-128"/>
              </a:rPr>
              <a:t>Spontaneous polarization of zigzag edges </a:t>
            </a:r>
            <a:r>
              <a:rPr lang="en-US" altLang="ja-JP" sz="2000" b="0" dirty="0">
                <a:solidFill>
                  <a:srgbClr val="A50021"/>
                </a:solidFill>
                <a:ea typeface="ＭＳ Ｐゴシック" pitchFamily="34" charset="-128"/>
              </a:rPr>
              <a:t>in </a:t>
            </a:r>
            <a:r>
              <a:rPr lang="en-US" altLang="ja-JP" sz="2000" b="0" dirty="0" err="1" smtClean="0">
                <a:solidFill>
                  <a:srgbClr val="A50021"/>
                </a:solidFill>
                <a:ea typeface="ＭＳ Ｐゴシック" pitchFamily="34" charset="-128"/>
              </a:rPr>
              <a:t>graphene</a:t>
            </a:r>
            <a:r>
              <a:rPr lang="en-US" altLang="ja-JP" sz="2000" b="0" dirty="0" smtClean="0">
                <a:solidFill>
                  <a:srgbClr val="A50021"/>
                </a:solidFill>
                <a:ea typeface="ＭＳ Ｐゴシック" pitchFamily="34" charset="-128"/>
              </a:rPr>
              <a:t> </a:t>
            </a:r>
            <a:r>
              <a:rPr lang="en-US" altLang="ja-JP" sz="2000" b="0" dirty="0" err="1" smtClean="0">
                <a:solidFill>
                  <a:srgbClr val="A50021"/>
                </a:solidFill>
                <a:ea typeface="ＭＳ Ｐゴシック" pitchFamily="34" charset="-128"/>
              </a:rPr>
              <a:t>nanoribbons</a:t>
            </a:r>
            <a:r>
              <a:rPr lang="en-US" altLang="ja-JP" sz="2000" b="0" dirty="0" smtClean="0">
                <a:solidFill>
                  <a:srgbClr val="A50021"/>
                </a:solidFill>
                <a:ea typeface="ＭＳ Ｐゴシック" pitchFamily="34" charset="-128"/>
              </a:rPr>
              <a:t>.</a:t>
            </a:r>
            <a:endParaRPr lang="en-US" altLang="ja-JP" sz="2000" b="0" dirty="0">
              <a:solidFill>
                <a:srgbClr val="A50021"/>
              </a:solidFill>
              <a:ea typeface="ＭＳ Ｐゴシック" pitchFamily="34" charset="-128"/>
            </a:endParaRPr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 flipV="1">
            <a:off x="6588125" y="3860800"/>
            <a:ext cx="1223963" cy="144463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F3A-E9AA-40E8-A226-102A6E4C87E3}" type="slidenum">
              <a:rPr lang="fr-FR" altLang="ko-KR" smtClean="0"/>
              <a:pPr/>
              <a:t>10</a:t>
            </a:fld>
            <a:endParaRPr lang="fr-FR" altLang="ko-KR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448780"/>
            <a:ext cx="914400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000" dirty="0">
                <a:solidFill>
                  <a:srgbClr val="A50021"/>
                </a:solidFill>
                <a:ea typeface="굴림" pitchFamily="50" charset="-127"/>
              </a:rPr>
              <a:t>Can we go wider, diversely, and may be better with conjugated polymers</a:t>
            </a:r>
            <a:r>
              <a:rPr lang="en-US" altLang="ko-KR" sz="2000" dirty="0" smtClean="0">
                <a:solidFill>
                  <a:srgbClr val="A50021"/>
                </a:solidFill>
                <a:ea typeface="굴림" pitchFamily="50" charset="-127"/>
              </a:rPr>
              <a:t>?</a:t>
            </a:r>
          </a:p>
          <a:p>
            <a:endParaRPr lang="en-US" altLang="ko-KR" sz="1000" dirty="0">
              <a:solidFill>
                <a:srgbClr val="A50021"/>
              </a:solidFill>
              <a:ea typeface="굴림" pitchFamily="50" charset="-127"/>
            </a:endParaRPr>
          </a:p>
          <a:p>
            <a:r>
              <a:rPr lang="en-US" altLang="ko-KR" sz="2000" b="0" dirty="0">
                <a:solidFill>
                  <a:schemeClr val="accent2"/>
                </a:solidFill>
                <a:ea typeface="굴림" pitchFamily="50" charset="-127"/>
              </a:rPr>
              <a:t>Can we mobilize their fast </a:t>
            </a:r>
            <a:r>
              <a:rPr lang="en-US" altLang="ko-KR" sz="2000" b="0" dirty="0" smtClean="0">
                <a:solidFill>
                  <a:schemeClr val="accent2"/>
                </a:solidFill>
                <a:latin typeface="Symbol" pitchFamily="18" charset="2"/>
                <a:ea typeface="굴림" pitchFamily="50" charset="-127"/>
              </a:rPr>
              <a:t>p</a:t>
            </a:r>
            <a:r>
              <a:rPr lang="en-US" altLang="ko-KR" sz="2000" b="0" dirty="0" smtClean="0">
                <a:solidFill>
                  <a:schemeClr val="accent2"/>
                </a:solidFill>
                <a:ea typeface="굴림" pitchFamily="50" charset="-127"/>
              </a:rPr>
              <a:t>-electrons  to </a:t>
            </a:r>
            <a:r>
              <a:rPr lang="en-US" altLang="ko-KR" sz="2000" b="0" dirty="0">
                <a:solidFill>
                  <a:schemeClr val="accent2"/>
                </a:solidFill>
                <a:ea typeface="굴림" pitchFamily="50" charset="-127"/>
              </a:rPr>
              <a:t>make a better job than common ions</a:t>
            </a:r>
            <a:r>
              <a:rPr lang="en-US" altLang="ko-KR" sz="2000" b="0" dirty="0" smtClean="0">
                <a:solidFill>
                  <a:schemeClr val="accent2"/>
                </a:solidFill>
                <a:ea typeface="굴림" pitchFamily="50" charset="-127"/>
              </a:rPr>
              <a:t>?</a:t>
            </a:r>
          </a:p>
          <a:p>
            <a:endParaRPr lang="en-US" altLang="ko-KR" sz="2000" b="0" dirty="0" smtClean="0">
              <a:solidFill>
                <a:schemeClr val="accent2"/>
              </a:solidFill>
              <a:ea typeface="굴림" pitchFamily="50" charset="-127"/>
            </a:endParaRPr>
          </a:p>
          <a:p>
            <a:r>
              <a:rPr lang="en-US" altLang="ko-KR" sz="2000" b="0" dirty="0" smtClean="0">
                <a:solidFill>
                  <a:schemeClr val="accent2"/>
                </a:solidFill>
                <a:ea typeface="굴림" pitchFamily="50" charset="-127"/>
              </a:rPr>
              <a:t>I</a:t>
            </a:r>
            <a:r>
              <a:rPr lang="en-US" altLang="ko-KR" sz="2000" b="0" dirty="0" smtClean="0">
                <a:solidFill>
                  <a:schemeClr val="accent2"/>
                </a:solidFill>
                <a:ea typeface="굴림" pitchFamily="50" charset="-127"/>
              </a:rPr>
              <a:t>s there a </a:t>
            </a:r>
            <a:r>
              <a:rPr lang="en-US" altLang="ko-KR" sz="2000" b="0" dirty="0" smtClean="0">
                <a:solidFill>
                  <a:schemeClr val="accent2"/>
                </a:solidFill>
                <a:ea typeface="굴림" pitchFamily="50" charset="-127"/>
              </a:rPr>
              <a:t> </a:t>
            </a:r>
            <a:r>
              <a:rPr lang="en-US" altLang="ko-KR" sz="2000" b="0" dirty="0" err="1" smtClean="0">
                <a:solidFill>
                  <a:schemeClr val="accent2"/>
                </a:solidFill>
                <a:ea typeface="굴림" pitchFamily="50" charset="-127"/>
              </a:rPr>
              <a:t>predicatable</a:t>
            </a:r>
            <a:r>
              <a:rPr lang="en-US" altLang="ko-KR" sz="2000" b="0" dirty="0" smtClean="0">
                <a:solidFill>
                  <a:schemeClr val="accent2"/>
                </a:solidFill>
                <a:ea typeface="굴림" pitchFamily="50" charset="-127"/>
              </a:rPr>
              <a:t>, symmetry defined way to reach FE states?</a:t>
            </a:r>
            <a:endParaRPr lang="en-US" altLang="ko-KR" sz="2000" b="0" dirty="0">
              <a:solidFill>
                <a:schemeClr val="accent2"/>
              </a:solidFill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"/>
          <p:cNvGrpSpPr/>
          <p:nvPr/>
        </p:nvGrpSpPr>
        <p:grpSpPr>
          <a:xfrm>
            <a:off x="0" y="737369"/>
            <a:ext cx="9144000" cy="5964952"/>
            <a:chOff x="274782" y="11737629"/>
            <a:chExt cx="9518754" cy="5964952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864544" y="11737629"/>
              <a:ext cx="8928992" cy="936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427290" tIns="213652" rIns="427290" bIns="213652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4297363">
                <a:defRPr/>
              </a:pPr>
              <a:r>
                <a:rPr kumimoji="0" lang="en-US" altLang="ja-JP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+mj-cs"/>
                </a:rPr>
                <a:t>Instructions </a:t>
              </a:r>
              <a:r>
                <a:rPr lang="en-US" altLang="ja-JP" sz="2400" kern="0" dirty="0" smtClean="0">
                  <a:solidFill>
                    <a:srgbClr val="FF00FF"/>
                  </a:solidFill>
                  <a:ea typeface="ＭＳ Ｐゴシック" pitchFamily="34" charset="-128"/>
                </a:rPr>
                <a:t>for the deterministic</a:t>
              </a:r>
              <a:r>
                <a:rPr kumimoji="0" lang="en-US" altLang="ja-JP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+mj-cs"/>
                </a:rPr>
                <a:t> the FE design: </a:t>
              </a:r>
              <a:br>
                <a:rPr kumimoji="0" lang="en-US" altLang="ja-JP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+mj-cs"/>
                </a:rPr>
              </a:br>
              <a:r>
                <a:rPr kumimoji="0" lang="en-US" altLang="ja-JP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+mj-cs"/>
                </a:rPr>
                <a:t>Combined symmetry breaking.</a:t>
              </a:r>
              <a:endPara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lt"/>
                <a:ea typeface="굴림" pitchFamily="34" charset="-127"/>
                <a:cs typeface="+mj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48520" y="12601725"/>
              <a:ext cx="900100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altLang="ja-JP" sz="2400" i="1" dirty="0">
                  <a:solidFill>
                    <a:schemeClr val="accent2"/>
                  </a:solidFill>
                  <a:ea typeface="ＭＳ Ｐゴシック" pitchFamily="34" charset="-128"/>
                </a:rPr>
                <a:t>Lift  </a:t>
              </a:r>
              <a:r>
                <a:rPr lang="en-US" altLang="ja-JP" sz="2400" b="0" dirty="0">
                  <a:ea typeface="ＭＳ Ｐゴシック" pitchFamily="34" charset="-128"/>
                </a:rPr>
                <a:t>the inversion symmetry, remove the </a:t>
              </a:r>
              <a:r>
                <a:rPr lang="en-US" altLang="ja-JP" sz="2400" b="0" dirty="0" smtClean="0">
                  <a:ea typeface="ＭＳ Ｐゴシック" pitchFamily="34" charset="-128"/>
                </a:rPr>
                <a:t>mirror symmetry</a:t>
              </a:r>
              <a:r>
                <a:rPr lang="en-US" altLang="ja-JP" sz="2400" b="0" dirty="0">
                  <a:ea typeface="ＭＳ Ｐゴシック" pitchFamily="34" charset="-128"/>
                </a:rPr>
                <a:t>, </a:t>
              </a:r>
            </a:p>
            <a:p>
              <a:pPr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altLang="ja-JP" sz="2400" b="0" dirty="0">
                  <a:ea typeface="ＭＳ Ｐゴシック" pitchFamily="34" charset="-128"/>
                </a:rPr>
                <a:t> </a:t>
              </a:r>
              <a:r>
                <a:rPr lang="en-US" altLang="ja-JP" sz="2400" b="0" dirty="0" smtClean="0">
                  <a:ea typeface="ＭＳ Ｐゴシック" pitchFamily="34" charset="-128"/>
                </a:rPr>
                <a:t> </a:t>
              </a:r>
              <a:r>
                <a:rPr lang="en-US" altLang="ja-JP" sz="2400" dirty="0">
                  <a:ea typeface="ＭＳ Ｐゴシック" pitchFamily="34" charset="-128"/>
                </a:rPr>
                <a:t>D</a:t>
              </a:r>
              <a:r>
                <a:rPr lang="en-US" altLang="ja-JP" sz="2400" b="0" dirty="0" smtClean="0">
                  <a:ea typeface="ＭＳ Ｐゴシック" pitchFamily="34" charset="-128"/>
                </a:rPr>
                <a:t>o  </a:t>
              </a:r>
              <a:r>
                <a:rPr lang="en-US" altLang="ja-JP" sz="2400" b="0" dirty="0">
                  <a:ea typeface="ＭＳ Ｐゴシック" pitchFamily="34" charset="-128"/>
                </a:rPr>
                <a:t>not leave a glide plane. </a:t>
              </a:r>
            </a:p>
            <a:p>
              <a:pPr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altLang="ja-JP" sz="2400" i="1" dirty="0">
                  <a:solidFill>
                    <a:schemeClr val="accent2"/>
                  </a:solidFill>
                  <a:ea typeface="ＭＳ Ｐゴシック" pitchFamily="34" charset="-128"/>
                </a:rPr>
                <a:t>Keep</a:t>
              </a:r>
              <a:r>
                <a:rPr lang="en-US" altLang="ja-JP" sz="2400" b="0" dirty="0">
                  <a:solidFill>
                    <a:srgbClr val="A50021"/>
                  </a:solidFill>
                  <a:ea typeface="ＭＳ Ｐゴシック" pitchFamily="34" charset="-128"/>
                </a:rPr>
                <a:t> </a:t>
              </a:r>
              <a:r>
                <a:rPr lang="en-US" altLang="ja-JP" sz="2400" b="0" dirty="0">
                  <a:ea typeface="ＭＳ Ｐゴシック" pitchFamily="34" charset="-128"/>
                </a:rPr>
                <a:t>the double degeneracy to get a </a:t>
              </a:r>
              <a:r>
                <a:rPr lang="en-US" altLang="ja-JP" sz="2400" b="0" dirty="0" smtClean="0">
                  <a:ea typeface="ＭＳ Ｐゴシック" pitchFamily="34" charset="-128"/>
                </a:rPr>
                <a:t>ferroelectric rather than an </a:t>
              </a:r>
              <a:r>
                <a:rPr lang="en-US" altLang="ja-JP" sz="2400" b="0" dirty="0" err="1" smtClean="0">
                  <a:ea typeface="ＭＳ Ｐゴシック" pitchFamily="34" charset="-128"/>
                </a:rPr>
                <a:t>unflexible</a:t>
              </a:r>
              <a:r>
                <a:rPr lang="en-US" altLang="ja-JP" sz="2400" b="0" dirty="0" smtClean="0">
                  <a:ea typeface="ＭＳ Ｐゴシック" pitchFamily="34" charset="-128"/>
                </a:rPr>
                <a:t> </a:t>
              </a:r>
              <a:r>
                <a:rPr lang="en-US" altLang="ja-JP" sz="2400" b="0" dirty="0" err="1" smtClean="0">
                  <a:ea typeface="ＭＳ Ｐゴシック" pitchFamily="34" charset="-128"/>
                </a:rPr>
                <a:t>piroelectric</a:t>
              </a:r>
              <a:r>
                <a:rPr lang="en-US" altLang="ja-JP" sz="2400" b="0" dirty="0" smtClean="0">
                  <a:ea typeface="ＭＳ Ｐゴシック" pitchFamily="34" charset="-128"/>
                </a:rPr>
                <a:t> state.</a:t>
              </a:r>
              <a:endParaRPr lang="en-US" altLang="ko-KR" sz="2400" b="0" dirty="0">
                <a:ea typeface="굴림" pitchFamily="34" charset="-127"/>
              </a:endParaRPr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1368600" y="14689957"/>
              <a:ext cx="5360987" cy="1008063"/>
              <a:chOff x="839" y="2228"/>
              <a:chExt cx="3377" cy="635"/>
            </a:xfrm>
          </p:grpSpPr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V="1">
                <a:off x="883" y="2306"/>
                <a:ext cx="346" cy="2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1228" y="2306"/>
                <a:ext cx="421" cy="283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 flipV="1">
                <a:off x="1670" y="2306"/>
                <a:ext cx="344" cy="2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1994" y="2306"/>
                <a:ext cx="421" cy="283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 flipV="1">
                <a:off x="2377" y="2306"/>
                <a:ext cx="383" cy="2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2764" y="2306"/>
                <a:ext cx="446" cy="30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1151" y="2274"/>
                <a:ext cx="152" cy="1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1953" y="2273"/>
                <a:ext cx="153" cy="1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auto">
              <a:xfrm>
                <a:off x="2683" y="2274"/>
                <a:ext cx="153" cy="1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19" name="Oval 16"/>
              <p:cNvSpPr>
                <a:spLocks noChangeArrowheads="1"/>
              </p:cNvSpPr>
              <p:nvPr/>
            </p:nvSpPr>
            <p:spPr bwMode="auto">
              <a:xfrm>
                <a:off x="1588" y="2506"/>
                <a:ext cx="153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0" name="Oval 17"/>
              <p:cNvSpPr>
                <a:spLocks noChangeArrowheads="1"/>
              </p:cNvSpPr>
              <p:nvPr/>
            </p:nvSpPr>
            <p:spPr bwMode="auto">
              <a:xfrm>
                <a:off x="2318" y="2539"/>
                <a:ext cx="153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 flipV="1">
                <a:off x="3258" y="2305"/>
                <a:ext cx="383" cy="285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>
                <a:off x="3730" y="2319"/>
                <a:ext cx="422" cy="2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3621" y="2251"/>
                <a:ext cx="153" cy="126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3224" y="2228"/>
                <a:ext cx="0" cy="6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Oval 19"/>
              <p:cNvSpPr>
                <a:spLocks noChangeArrowheads="1"/>
              </p:cNvSpPr>
              <p:nvPr/>
            </p:nvSpPr>
            <p:spPr bwMode="auto">
              <a:xfrm>
                <a:off x="3158" y="2546"/>
                <a:ext cx="152" cy="12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auto">
              <a:xfrm>
                <a:off x="839" y="2546"/>
                <a:ext cx="153" cy="12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" name="Oval 19"/>
              <p:cNvSpPr>
                <a:spLocks noChangeArrowheads="1"/>
              </p:cNvSpPr>
              <p:nvPr/>
            </p:nvSpPr>
            <p:spPr bwMode="auto">
              <a:xfrm>
                <a:off x="4063" y="2556"/>
                <a:ext cx="153" cy="12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8" name="Line 44"/>
              <p:cNvSpPr>
                <a:spLocks noChangeShapeType="1"/>
              </p:cNvSpPr>
              <p:nvPr/>
            </p:nvSpPr>
            <p:spPr bwMode="auto">
              <a:xfrm>
                <a:off x="1215" y="2840"/>
                <a:ext cx="1104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9" name="Line 50"/>
              <p:cNvSpPr>
                <a:spLocks noChangeShapeType="1"/>
              </p:cNvSpPr>
              <p:nvPr/>
            </p:nvSpPr>
            <p:spPr bwMode="auto">
              <a:xfrm flipH="1">
                <a:off x="839" y="2296"/>
                <a:ext cx="226" cy="1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0" name="Line 51"/>
              <p:cNvSpPr>
                <a:spLocks noChangeShapeType="1"/>
              </p:cNvSpPr>
              <p:nvPr/>
            </p:nvSpPr>
            <p:spPr bwMode="auto">
              <a:xfrm>
                <a:off x="1429" y="2273"/>
                <a:ext cx="226" cy="15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9" name="Text Box 52"/>
            <p:cNvSpPr txBox="1">
              <a:spLocks noChangeArrowheads="1"/>
            </p:cNvSpPr>
            <p:nvPr/>
          </p:nvSpPr>
          <p:spPr bwMode="auto">
            <a:xfrm>
              <a:off x="274782" y="15761408"/>
              <a:ext cx="9370621" cy="1941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r>
                <a:rPr lang="en-US" altLang="ko-KR" sz="2400" dirty="0" smtClean="0">
                  <a:ea typeface="굴림" pitchFamily="34" charset="-127"/>
                </a:rPr>
                <a:t>A chain with the double </a:t>
              </a:r>
              <a:r>
                <a:rPr lang="en-US" altLang="ko-KR" sz="2400" dirty="0" err="1" smtClean="0">
                  <a:ea typeface="굴림" pitchFamily="34" charset="-127"/>
                </a:rPr>
                <a:t>dimerization</a:t>
              </a:r>
              <a:r>
                <a:rPr lang="en-US" altLang="ko-KR" sz="2400" dirty="0" smtClean="0">
                  <a:ea typeface="굴림" pitchFamily="34" charset="-127"/>
                </a:rPr>
                <a:t> of sites and bonds.</a:t>
              </a:r>
            </a:p>
            <a:p>
              <a:r>
                <a:rPr lang="en-US" altLang="ko-KR" sz="2400" dirty="0" smtClean="0">
                  <a:solidFill>
                    <a:srgbClr val="C00000"/>
                  </a:solidFill>
                  <a:ea typeface="굴림" pitchFamily="34" charset="-127"/>
                </a:rPr>
                <a:t>Alternation of bonds removes the mirror symmetry,</a:t>
              </a:r>
            </a:p>
            <a:p>
              <a:r>
                <a:rPr lang="en-US" altLang="ko-KR" sz="2400" dirty="0" smtClean="0">
                  <a:solidFill>
                    <a:srgbClr val="C00000"/>
                  </a:solidFill>
                  <a:ea typeface="굴림" pitchFamily="34" charset="-127"/>
                </a:rPr>
                <a:t>Alternation of sites removes the glide plane</a:t>
              </a:r>
              <a:br>
                <a:rPr lang="en-US" altLang="ko-KR" sz="2400" dirty="0" smtClean="0">
                  <a:solidFill>
                    <a:srgbClr val="C00000"/>
                  </a:solidFill>
                  <a:ea typeface="굴림" pitchFamily="34" charset="-127"/>
                </a:rPr>
              </a:br>
              <a:r>
                <a:rPr lang="en-US" altLang="ko-KR" sz="2400" b="0" dirty="0" smtClean="0">
                  <a:solidFill>
                    <a:srgbClr val="002060"/>
                  </a:solidFill>
                  <a:ea typeface="굴림" pitchFamily="34" charset="-127"/>
                </a:rPr>
                <a:t>Local view: Bonds </a:t>
              </a:r>
              <a:r>
                <a:rPr lang="en-US" altLang="ko-KR" sz="2400" b="0" dirty="0">
                  <a:solidFill>
                    <a:srgbClr val="002060"/>
                  </a:solidFill>
                  <a:ea typeface="굴림" pitchFamily="34" charset="-127"/>
                </a:rPr>
                <a:t>are polar because of site </a:t>
              </a:r>
              <a:r>
                <a:rPr lang="en-US" altLang="ko-KR" sz="2400" b="0" dirty="0" err="1" smtClean="0">
                  <a:solidFill>
                    <a:srgbClr val="002060"/>
                  </a:solidFill>
                  <a:ea typeface="굴림" pitchFamily="34" charset="-127"/>
                </a:rPr>
                <a:t>dimerization</a:t>
              </a:r>
              <a:r>
                <a:rPr lang="en-US" altLang="ko-KR" sz="2400" b="0" dirty="0" smtClean="0">
                  <a:solidFill>
                    <a:srgbClr val="002060"/>
                  </a:solidFill>
                  <a:ea typeface="굴림" pitchFamily="34" charset="-127"/>
                </a:rPr>
                <a:t>. </a:t>
              </a:r>
              <a:br>
                <a:rPr lang="en-US" altLang="ko-KR" sz="2400" b="0" dirty="0" smtClean="0">
                  <a:solidFill>
                    <a:srgbClr val="002060"/>
                  </a:solidFill>
                  <a:ea typeface="굴림" pitchFamily="34" charset="-127"/>
                </a:rPr>
              </a:br>
              <a:r>
                <a:rPr lang="en-US" altLang="ko-KR" sz="2400" b="0" dirty="0" smtClean="0">
                  <a:solidFill>
                    <a:srgbClr val="002060"/>
                  </a:solidFill>
                  <a:ea typeface="굴림" pitchFamily="34" charset="-127"/>
                </a:rPr>
                <a:t>Their dipoles </a:t>
              </a:r>
              <a:r>
                <a:rPr lang="en-US" altLang="ko-KR" sz="2400" b="0" dirty="0">
                  <a:solidFill>
                    <a:srgbClr val="002060"/>
                  </a:solidFill>
                  <a:ea typeface="굴림" pitchFamily="34" charset="-127"/>
                </a:rPr>
                <a:t>are not compensated </a:t>
              </a:r>
              <a:r>
                <a:rPr lang="en-US" altLang="ko-KR" sz="2400" dirty="0" smtClean="0">
                  <a:solidFill>
                    <a:srgbClr val="002060"/>
                  </a:solidFill>
                  <a:ea typeface="굴림" pitchFamily="34" charset="-127"/>
                </a:rPr>
                <a:t>since the lengths alternate</a:t>
              </a:r>
              <a:r>
                <a:rPr lang="en-US" altLang="ko-KR" sz="2400" b="0" dirty="0" smtClean="0">
                  <a:solidFill>
                    <a:srgbClr val="002060"/>
                  </a:solidFill>
                  <a:ea typeface="굴림" pitchFamily="34" charset="-127"/>
                </a:rPr>
                <a:t>.</a:t>
              </a:r>
              <a:endParaRPr lang="en-US" altLang="ko-KR" sz="2400" b="0" dirty="0">
                <a:solidFill>
                  <a:srgbClr val="002060"/>
                </a:solidFill>
                <a:ea typeface="굴림" pitchFamily="34" charset="-127"/>
              </a:endParaRP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287524" y="188640"/>
            <a:ext cx="8532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3333FF"/>
                </a:solidFill>
              </a:rPr>
              <a:t>More secure : 	</a:t>
            </a:r>
            <a:r>
              <a:rPr lang="en-US" sz="2200" dirty="0" smtClean="0"/>
              <a:t>symmetry defined approach,</a:t>
            </a:r>
            <a:br>
              <a:rPr lang="en-US" sz="2200" dirty="0" smtClean="0"/>
            </a:br>
            <a:r>
              <a:rPr lang="en-US" sz="2200" dirty="0" smtClean="0"/>
              <a:t> particularly when driven by electronic correlations 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07504" y="68018"/>
            <a:ext cx="9036496" cy="6601342"/>
            <a:chOff x="11449720" y="11905039"/>
            <a:chExt cx="9036496" cy="6601342"/>
          </a:xfrm>
        </p:grpSpPr>
        <p:sp>
          <p:nvSpPr>
            <p:cNvPr id="4" name="ZoneTexte 3"/>
            <p:cNvSpPr txBox="1"/>
            <p:nvPr/>
          </p:nvSpPr>
          <p:spPr>
            <a:xfrm>
              <a:off x="11449720" y="11905039"/>
              <a:ext cx="88579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solidFill>
                    <a:srgbClr val="00B050"/>
                  </a:solidFill>
                </a:rPr>
                <a:t>Both </a:t>
              </a:r>
              <a:r>
                <a:rPr lang="en-US" sz="2000" b="0" dirty="0" err="1" smtClean="0">
                  <a:solidFill>
                    <a:srgbClr val="00B050"/>
                  </a:solidFill>
                </a:rPr>
                <a:t>dimerizations</a:t>
              </a:r>
              <a:r>
                <a:rPr lang="en-US" sz="2000" b="0" dirty="0" smtClean="0">
                  <a:solidFill>
                    <a:srgbClr val="00B050"/>
                  </a:solidFill>
                </a:rPr>
                <a:t> are built in: alternating stacks 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TMTTF</a:t>
              </a:r>
              <a:r>
                <a:rPr lang="en-US" sz="2000" b="1" baseline="-25000" dirty="0" smtClean="0">
                  <a:solidFill>
                    <a:srgbClr val="00B050"/>
                  </a:solidFill>
                </a:rPr>
                <a:t>0.5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TMTST</a:t>
              </a:r>
              <a:r>
                <a:rPr lang="en-US" sz="2000" b="1" baseline="-25000" dirty="0" smtClean="0">
                  <a:solidFill>
                    <a:srgbClr val="00B050"/>
                  </a:solidFill>
                </a:rPr>
                <a:t>0.5</a:t>
              </a:r>
              <a:r>
                <a:rPr lang="en-US" sz="2000" b="0" baseline="-25000" dirty="0" smtClean="0">
                  <a:solidFill>
                    <a:srgbClr val="00B050"/>
                  </a:solidFill>
                </a:rPr>
                <a:t> </a:t>
              </a:r>
              <a:r>
                <a:rPr lang="en-US" sz="2000" b="0" dirty="0" smtClean="0">
                  <a:solidFill>
                    <a:srgbClr val="00B050"/>
                  </a:solidFill>
                </a:rPr>
                <a:t> (</a:t>
              </a:r>
              <a:r>
                <a:rPr lang="en-US" sz="2000" b="0" i="1" dirty="0" err="1" smtClean="0">
                  <a:solidFill>
                    <a:srgbClr val="00B050"/>
                  </a:solidFill>
                </a:rPr>
                <a:t>Pouget</a:t>
              </a:r>
              <a:r>
                <a:rPr lang="en-US" sz="2000" b="0" i="1" dirty="0" smtClean="0">
                  <a:solidFill>
                    <a:srgbClr val="00B050"/>
                  </a:solidFill>
                </a:rPr>
                <a:t> et al</a:t>
              </a:r>
              <a:r>
                <a:rPr lang="en-US" sz="2000" b="0" dirty="0" smtClean="0">
                  <a:solidFill>
                    <a:srgbClr val="00B050"/>
                  </a:solidFill>
                </a:rPr>
                <a:t>) - must be </a:t>
              </a:r>
              <a:r>
                <a:rPr lang="en-US" sz="2000" b="0" dirty="0" err="1" smtClean="0">
                  <a:solidFill>
                    <a:srgbClr val="00B050"/>
                  </a:solidFill>
                </a:rPr>
                <a:t>pyroelectric</a:t>
              </a:r>
              <a:r>
                <a:rPr lang="en-US" sz="2000" dirty="0" smtClean="0">
                  <a:solidFill>
                    <a:srgbClr val="00B050"/>
                  </a:solidFill>
                </a:rPr>
                <a:t>:</a:t>
              </a:r>
              <a:r>
                <a:rPr lang="en-US" sz="2000" b="0" dirty="0" smtClean="0">
                  <a:solidFill>
                    <a:srgbClr val="00B050"/>
                  </a:solidFill>
                </a:rPr>
                <a:t> the polarization is frozen</a:t>
              </a:r>
              <a:endParaRPr lang="en-US" sz="2000" b="0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1449720" y="12709737"/>
              <a:ext cx="86059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FF"/>
                  </a:solidFill>
                </a:rPr>
                <a:t>Any one of two </a:t>
              </a:r>
              <a:r>
                <a:rPr lang="en-US" sz="2000" b="0" dirty="0" err="1" smtClean="0">
                  <a:solidFill>
                    <a:srgbClr val="FF00FF"/>
                  </a:solidFill>
                </a:rPr>
                <a:t>dimerization</a:t>
              </a:r>
              <a:r>
                <a:rPr lang="en-US" sz="2000" b="0" dirty="0" smtClean="0">
                  <a:solidFill>
                    <a:srgbClr val="FF00FF"/>
                  </a:solidFill>
                </a:rPr>
                <a:t> is spontaneous. Direction of polarization can be changed – the ferroelectric state. 	</a:t>
              </a:r>
              <a:r>
                <a:rPr lang="en-US" sz="2000" b="1" dirty="0" smtClean="0">
                  <a:solidFill>
                    <a:srgbClr val="3333FF"/>
                  </a:solidFill>
                </a:rPr>
                <a:t>Its 4 versions</a:t>
              </a:r>
              <a:r>
                <a:rPr lang="en-US" sz="2000" b="0" dirty="0" smtClean="0">
                  <a:solidFill>
                    <a:srgbClr val="3333FF"/>
                  </a:solidFill>
                </a:rPr>
                <a:t>: </a:t>
              </a:r>
              <a:endParaRPr lang="en-US" sz="2000" b="0" dirty="0">
                <a:solidFill>
                  <a:srgbClr val="3333FF"/>
                </a:solidFill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1521728" y="17798495"/>
              <a:ext cx="78138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eriod" startAt="4"/>
              </a:pPr>
              <a:r>
                <a:rPr lang="fr-FR" sz="2000" b="0" i="1" dirty="0" smtClean="0">
                  <a:solidFill>
                    <a:srgbClr val="3333FF"/>
                  </a:solidFill>
                </a:rPr>
                <a:t>Spin- </a:t>
              </a:r>
              <a:r>
                <a:rPr lang="fr-FR" sz="2000" b="0" i="1" dirty="0" err="1" smtClean="0">
                  <a:solidFill>
                    <a:srgbClr val="3333FF"/>
                  </a:solidFill>
                </a:rPr>
                <a:t>Peierls</a:t>
              </a:r>
              <a:r>
                <a:rPr lang="fr-FR" sz="2000" b="0" i="1" dirty="0" smtClean="0">
                  <a:solidFill>
                    <a:srgbClr val="3333FF"/>
                  </a:solidFill>
                </a:rPr>
                <a:t> dimerization: </a:t>
              </a:r>
            </a:p>
            <a:p>
              <a:pPr marL="457200" indent="-457200"/>
              <a:r>
                <a:rPr lang="fr-FR" sz="2000" b="0" dirty="0" err="1" smtClean="0">
                  <a:solidFill>
                    <a:srgbClr val="002060"/>
                  </a:solidFill>
                </a:rPr>
                <a:t>organic</a:t>
              </a:r>
              <a:r>
                <a:rPr lang="fr-FR" sz="2000" b="0" dirty="0" smtClean="0">
                  <a:solidFill>
                    <a:srgbClr val="002060"/>
                  </a:solidFill>
                </a:rPr>
                <a:t> quantum </a:t>
              </a:r>
              <a:r>
                <a:rPr lang="fr-FR" sz="2000" b="0" dirty="0" err="1" smtClean="0">
                  <a:solidFill>
                    <a:srgbClr val="002060"/>
                  </a:solidFill>
                </a:rPr>
                <a:t>magnets</a:t>
              </a:r>
              <a:r>
                <a:rPr lang="fr-FR" sz="2000" b="0" dirty="0" smtClean="0">
                  <a:solidFill>
                    <a:srgbClr val="002060"/>
                  </a:solidFill>
                </a:rPr>
                <a:t>    (F. Kagawa et al, 2010)</a:t>
              </a:r>
              <a:endParaRPr lang="fr-FR" sz="2000" b="0" dirty="0">
                <a:solidFill>
                  <a:srgbClr val="002060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484768" y="13501825"/>
              <a:ext cx="90014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en-US" altLang="ko-KR" sz="2000" b="0" i="1" dirty="0" smtClean="0">
                  <a:solidFill>
                    <a:srgbClr val="0066FF"/>
                  </a:solidFill>
                  <a:latin typeface="+mn-lt"/>
                  <a:ea typeface="굴림" pitchFamily="34" charset="-127"/>
                </a:rPr>
                <a:t>Dimerization </a:t>
              </a:r>
              <a:r>
                <a:rPr lang="en-US" altLang="ko-KR" sz="2000" b="0" i="1" dirty="0" smtClean="0">
                  <a:solidFill>
                    <a:srgbClr val="0066FF"/>
                  </a:solidFill>
                  <a:latin typeface="+mn-lt"/>
                </a:rPr>
                <a:t>of bo</a:t>
              </a:r>
              <a:r>
                <a:rPr lang="en-US" sz="2000" b="0" i="1" dirty="0" smtClean="0">
                  <a:solidFill>
                    <a:srgbClr val="0066FF"/>
                  </a:solidFill>
                  <a:latin typeface="+mn-lt"/>
                </a:rPr>
                <a:t>nds </a:t>
              </a:r>
              <a:r>
                <a:rPr lang="en-US" sz="2000" b="0" dirty="0" smtClean="0">
                  <a:solidFill>
                    <a:srgbClr val="0066FF"/>
                  </a:solidFill>
                  <a:latin typeface="+mn-lt"/>
                </a:rPr>
                <a:t>is built in;</a:t>
              </a:r>
              <a:r>
                <a:rPr lang="en-US" altLang="ko-KR" sz="2000" b="0" i="1" dirty="0" smtClean="0">
                  <a:solidFill>
                    <a:srgbClr val="0066FF"/>
                  </a:solidFill>
                  <a:latin typeface="+mn-lt"/>
                  <a:ea typeface="굴림" pitchFamily="34" charset="-127"/>
                </a:rPr>
                <a:t> dimerization</a:t>
              </a:r>
              <a:r>
                <a:rPr lang="en-US" sz="2000" b="0" i="1" dirty="0" smtClean="0">
                  <a:solidFill>
                    <a:srgbClr val="0066FF"/>
                  </a:solidFill>
                  <a:latin typeface="+mn-lt"/>
                </a:rPr>
                <a:t> of sites </a:t>
              </a:r>
              <a:r>
                <a:rPr lang="en-US" sz="2000" b="0" dirty="0" smtClean="0">
                  <a:solidFill>
                    <a:srgbClr val="0066FF"/>
                  </a:solidFill>
                  <a:latin typeface="+mn-lt"/>
                </a:rPr>
                <a:t>is spontaneous: </a:t>
              </a:r>
              <a:r>
                <a:rPr lang="en-US" sz="2000" b="0" dirty="0" smtClean="0">
                  <a:latin typeface="+mn-lt"/>
                </a:rPr>
                <a:t>organic conductors (</a:t>
              </a:r>
              <a:r>
                <a:rPr lang="en-US" sz="2000" b="0" dirty="0" err="1" smtClean="0">
                  <a:latin typeface="+mn-lt"/>
                </a:rPr>
                <a:t>TMTTF</a:t>
              </a:r>
              <a:r>
                <a:rPr lang="en-US" sz="2000" b="0" dirty="0" smtClean="0">
                  <a:latin typeface="+mn-lt"/>
                </a:rPr>
                <a:t>)</a:t>
              </a:r>
              <a:r>
                <a:rPr lang="en-US" sz="2000" b="0" baseline="-25000" dirty="0" smtClean="0">
                  <a:latin typeface="+mn-lt"/>
                </a:rPr>
                <a:t>2</a:t>
              </a:r>
              <a:r>
                <a:rPr lang="en-US" sz="2000" b="0" dirty="0" smtClean="0">
                  <a:latin typeface="+mn-lt"/>
                </a:rPr>
                <a:t>X. Charge ordering is endorsed by the energy gain from falling to the Mott insulator state: band filling goes from ¼ to ½) (</a:t>
              </a:r>
              <a:r>
                <a:rPr lang="en-US" sz="2000" b="0" i="1" dirty="0" err="1" smtClean="0">
                  <a:latin typeface="+mn-lt"/>
                </a:rPr>
                <a:t>S.Brazovskii</a:t>
              </a:r>
              <a:r>
                <a:rPr lang="en-US" sz="2000" b="0" i="1" dirty="0" smtClean="0">
                  <a:latin typeface="+mn-lt"/>
                </a:rPr>
                <a:t> &amp; </a:t>
              </a:r>
              <a:r>
                <a:rPr lang="en-US" sz="2000" b="0" i="1" dirty="0" err="1" smtClean="0">
                  <a:latin typeface="+mn-lt"/>
                </a:rPr>
                <a:t>Monceau</a:t>
              </a:r>
              <a:r>
                <a:rPr lang="en-US" sz="2000" i="1" dirty="0" err="1" smtClean="0">
                  <a:latin typeface="+mn-lt"/>
                </a:rPr>
                <a:t>in</a:t>
              </a:r>
              <a:r>
                <a:rPr lang="en-US" sz="2000" i="1" dirty="0" smtClean="0">
                  <a:latin typeface="+mn-lt"/>
                </a:rPr>
                <a:t> 2000’s</a:t>
              </a:r>
              <a:r>
                <a:rPr lang="en-US" sz="2000" b="0" dirty="0" smtClean="0">
                  <a:latin typeface="+mn-lt"/>
                </a:rPr>
                <a:t>) </a:t>
              </a:r>
              <a:endParaRPr lang="en-US" sz="2000" b="0" dirty="0">
                <a:latin typeface="+mn-lt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1556776" y="14905981"/>
              <a:ext cx="8533904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lnSpc>
                  <a:spcPct val="130000"/>
                </a:lnSpc>
                <a:buFontTx/>
                <a:buNone/>
              </a:pPr>
              <a:r>
                <a:rPr lang="en-US" altLang="ko-KR" sz="2000" b="0" i="1" dirty="0" smtClean="0">
                  <a:solidFill>
                    <a:srgbClr val="0066FF"/>
                  </a:solidFill>
                  <a:latin typeface="+mj-lt"/>
                  <a:ea typeface="굴림" pitchFamily="34" charset="-127"/>
                </a:rPr>
                <a:t>2.   </a:t>
              </a:r>
              <a:r>
                <a:rPr lang="en-US" altLang="ko-KR" sz="2000" b="0" i="1" dirty="0" smtClean="0">
                  <a:solidFill>
                    <a:srgbClr val="0066FF"/>
                  </a:solidFill>
                  <a:ea typeface="굴림" pitchFamily="34" charset="-127"/>
                </a:rPr>
                <a:t>Dimerization </a:t>
              </a:r>
              <a:r>
                <a:rPr lang="en-US" sz="2000" b="0" i="1" dirty="0" smtClean="0">
                  <a:solidFill>
                    <a:srgbClr val="0066FF"/>
                  </a:solidFill>
                </a:rPr>
                <a:t>of sites is built in; </a:t>
              </a:r>
              <a:r>
                <a:rPr lang="en-US" sz="2000" b="0" i="1" dirty="0" smtClean="0">
                  <a:solidFill>
                    <a:srgbClr val="0066FF"/>
                  </a:solidFill>
                  <a:ea typeface="굴림" pitchFamily="34" charset="-127"/>
                </a:rPr>
                <a:t>d</a:t>
              </a:r>
              <a:r>
                <a:rPr lang="en-US" altLang="ko-KR" sz="2000" b="0" i="1" dirty="0" smtClean="0">
                  <a:solidFill>
                    <a:srgbClr val="0066FF"/>
                  </a:solidFill>
                  <a:ea typeface="굴림" pitchFamily="34" charset="-127"/>
                </a:rPr>
                <a:t>imerization</a:t>
              </a:r>
              <a:r>
                <a:rPr lang="en-US" sz="2000" b="0" i="1" dirty="0" smtClean="0">
                  <a:solidFill>
                    <a:srgbClr val="0066FF"/>
                  </a:solidFill>
                </a:rPr>
                <a:t> of bonds is spontaneous </a:t>
              </a:r>
              <a:r>
                <a:rPr lang="en-US" sz="2000" b="0" dirty="0" smtClean="0">
                  <a:solidFill>
                    <a:srgbClr val="663300"/>
                  </a:solidFill>
                </a:rPr>
                <a:t>– </a:t>
              </a:r>
              <a:r>
                <a:rPr lang="en-US" sz="2000" b="0" dirty="0" smtClean="0"/>
                <a:t>Peierls dimerization: proposal for </a:t>
              </a:r>
              <a:r>
                <a:rPr lang="en-US" altLang="ko-KR" sz="2000" b="0" dirty="0" smtClean="0">
                  <a:ea typeface="굴림" pitchFamily="34" charset="-127"/>
                </a:rPr>
                <a:t>conjugated polymers of the (AB)</a:t>
              </a:r>
              <a:r>
                <a:rPr lang="en-US" altLang="ko-KR" sz="2000" b="0" baseline="-25000" dirty="0" smtClean="0">
                  <a:ea typeface="굴림" pitchFamily="34" charset="-127"/>
                </a:rPr>
                <a:t>x</a:t>
              </a:r>
              <a:r>
                <a:rPr lang="en-US" altLang="ko-KR" sz="2000" b="0" dirty="0" smtClean="0">
                  <a:ea typeface="굴림" pitchFamily="34" charset="-127"/>
                </a:rPr>
                <a:t> type, expected to be seen in substituted polyacetylene (CRCR’)</a:t>
              </a:r>
              <a:r>
                <a:rPr lang="en-US" altLang="ko-KR" sz="2000" b="0" baseline="-25000" dirty="0" smtClean="0">
                  <a:ea typeface="굴림" pitchFamily="34" charset="-127"/>
                </a:rPr>
                <a:t>x</a:t>
              </a:r>
              <a:r>
                <a:rPr lang="en-US" altLang="ko-KR" sz="2000" b="0" dirty="0" smtClean="0">
                  <a:ea typeface="굴림" pitchFamily="34" charset="-127"/>
                </a:rPr>
                <a:t>  </a:t>
              </a:r>
              <a:br>
                <a:rPr lang="en-US" altLang="ko-KR" sz="2000" b="0" dirty="0" smtClean="0">
                  <a:ea typeface="굴림" pitchFamily="34" charset="-127"/>
                </a:rPr>
              </a:br>
              <a:r>
                <a:rPr lang="en-US" altLang="ko-KR" sz="2000" b="0" dirty="0" smtClean="0">
                  <a:ea typeface="굴림" pitchFamily="34" charset="-127"/>
                </a:rPr>
                <a:t>(</a:t>
              </a:r>
              <a:r>
                <a:rPr lang="en-US" altLang="ko-KR" sz="2000" b="0" i="1" dirty="0" err="1" smtClean="0">
                  <a:ea typeface="굴림" pitchFamily="34" charset="-127"/>
                </a:rPr>
                <a:t>S.Brazovskii</a:t>
              </a:r>
              <a:r>
                <a:rPr lang="en-US" altLang="ko-KR" sz="2000" b="0" i="1" dirty="0" smtClean="0">
                  <a:ea typeface="굴림" pitchFamily="34" charset="-127"/>
                </a:rPr>
                <a:t>  &amp; N.K. – 2008</a:t>
              </a:r>
              <a:r>
                <a:rPr lang="en-US" altLang="ko-KR" sz="2000" b="0" dirty="0" smtClean="0">
                  <a:ea typeface="굴림" pitchFamily="34" charset="-127"/>
                </a:rPr>
                <a:t>)</a:t>
              </a:r>
              <a:r>
                <a:rPr lang="en-US" sz="2000" b="0" dirty="0" smtClean="0"/>
                <a:t> </a:t>
              </a:r>
              <a:endParaRPr lang="en-US" sz="2000" b="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1628784" y="16562165"/>
              <a:ext cx="83898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solidFill>
                    <a:srgbClr val="3333FF"/>
                  </a:solidFill>
                </a:rPr>
                <a:t>3.  </a:t>
              </a:r>
              <a:r>
                <a:rPr lang="en-US" sz="2000" b="0" i="1" dirty="0" smtClean="0">
                  <a:solidFill>
                    <a:srgbClr val="3333FF"/>
                  </a:solidFill>
                </a:rPr>
                <a:t>Both sites’ and bonds’ </a:t>
              </a:r>
              <a:r>
                <a:rPr lang="en-US" sz="2000" b="0" i="1" dirty="0" err="1" smtClean="0">
                  <a:solidFill>
                    <a:srgbClr val="3333FF"/>
                  </a:solidFill>
                </a:rPr>
                <a:t>dimerizations</a:t>
              </a:r>
              <a:r>
                <a:rPr lang="en-US" sz="2000" b="0" i="1" dirty="0" smtClean="0">
                  <a:solidFill>
                    <a:srgbClr val="3333FF"/>
                  </a:solidFill>
                </a:rPr>
                <a:t> </a:t>
              </a:r>
              <a:r>
                <a:rPr lang="en-US" sz="2000" b="0" i="1" dirty="0" smtClean="0">
                  <a:solidFill>
                    <a:srgbClr val="0066FF"/>
                  </a:solidFill>
                </a:rPr>
                <a:t>are spontaneous</a:t>
              </a:r>
            </a:p>
            <a:p>
              <a:r>
                <a:rPr lang="en-US" sz="2000" b="0" i="1" dirty="0" smtClean="0"/>
                <a:t> </a:t>
              </a:r>
              <a:r>
                <a:rPr lang="en-US" sz="2000" b="0" dirty="0" smtClean="0"/>
                <a:t>-1st order neutral-ionic transition in charge transfer salts like TTF-CA (</a:t>
              </a:r>
              <a:r>
                <a:rPr lang="en-US" sz="2000" b="0" dirty="0" err="1" smtClean="0"/>
                <a:t>Y.Tokura</a:t>
              </a:r>
              <a:r>
                <a:rPr lang="en-US" sz="2000" b="0" dirty="0" smtClean="0"/>
                <a:t> et al)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088" name="Group 144"/>
          <p:cNvGraphicFramePr>
            <a:graphicFrameLocks noGrp="1"/>
          </p:cNvGraphicFramePr>
          <p:nvPr>
            <p:ph idx="1"/>
          </p:nvPr>
        </p:nvGraphicFramePr>
        <p:xfrm>
          <a:off x="395288" y="116632"/>
          <a:ext cx="8229600" cy="5109217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(AB)</a:t>
                      </a:r>
                      <a:r>
                        <a:rPr kumimoji="0" lang="en-US" altLang="ko-KR" sz="2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x</a:t>
                      </a:r>
                      <a:r>
                        <a:rPr kumimoji="0" lang="en-US" altLang="ko-K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Conducting Polymers</a:t>
                      </a:r>
                      <a:endParaRPr kumimoji="0" lang="fr-FR" altLang="ko-K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Organic Crystals</a:t>
                      </a:r>
                      <a:endParaRPr kumimoji="0" lang="fr-FR" altLang="ko-KR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built-in </a:t>
                      </a:r>
                      <a:r>
                        <a:rPr kumimoji="0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extrinsic (</a:t>
                      </a:r>
                      <a:r>
                        <a:rPr lang="en-US" sz="2000" dirty="0" smtClean="0">
                          <a:solidFill>
                            <a:srgbClr val="A50021"/>
                          </a:solidFill>
                          <a:cs typeface="Arial" charset="0"/>
                        </a:rPr>
                        <a:t>∆</a:t>
                      </a:r>
                      <a:r>
                        <a:rPr lang="en-US" sz="2000" baseline="-25000" dirty="0" smtClean="0">
                          <a:solidFill>
                            <a:srgbClr val="A50021"/>
                          </a:solidFill>
                        </a:rPr>
                        <a:t>e</a:t>
                      </a:r>
                      <a:r>
                        <a:rPr kumimoji="0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)</a:t>
                      </a:r>
                      <a:endParaRPr kumimoji="0" lang="fr-FR" altLang="ko-K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nonequivalence of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sites 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nonequivalence of bonds</a:t>
                      </a:r>
                      <a:endParaRPr kumimoji="0" lang="fr-FR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Spontaneous </a:t>
                      </a:r>
                      <a:r>
                        <a:rPr kumimoji="0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intrinsic (</a:t>
                      </a:r>
                      <a:r>
                        <a:rPr lang="en-US" sz="2000" dirty="0" smtClean="0">
                          <a:solidFill>
                            <a:srgbClr val="A50021"/>
                          </a:solidFill>
                          <a:cs typeface="Arial" charset="0"/>
                        </a:rPr>
                        <a:t>∆</a:t>
                      </a:r>
                      <a:r>
                        <a:rPr lang="en-US" sz="2000" baseline="-25000" dirty="0" err="1" smtClean="0">
                          <a:solidFill>
                            <a:srgbClr val="A50021"/>
                          </a:solidFill>
                        </a:rPr>
                        <a:t>i</a:t>
                      </a:r>
                      <a:r>
                        <a:rPr kumimoji="0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)</a:t>
                      </a:r>
                      <a:endParaRPr kumimoji="0" lang="fr-FR" altLang="ko-K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Peierls</a:t>
                      </a:r>
                      <a:r>
                        <a:rPr kumimoji="0" lang="en-US" altLang="ja-JP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bonds alternation </a:t>
                      </a:r>
                      <a:endParaRPr kumimoji="0" lang="fr-FR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Wigner-Mott-Hubbard charge localization</a:t>
                      </a:r>
                      <a:endParaRPr kumimoji="0" lang="fr-F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i="1" dirty="0" smtClean="0">
                          <a:solidFill>
                            <a:srgbClr val="FF0000"/>
                          </a:solidFill>
                          <a:ea typeface="굴림" pitchFamily="50" charset="-127"/>
                        </a:rPr>
                        <a:t>Threshold effect 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dirty="0" smtClean="0">
                          <a:solidFill>
                            <a:srgbClr val="A50021"/>
                          </a:solidFill>
                          <a:cs typeface="Arial" pitchFamily="34" charset="0"/>
                        </a:rPr>
                        <a:t>∆</a:t>
                      </a:r>
                      <a:r>
                        <a:rPr lang="en-US" sz="2000" baseline="-25000" dirty="0" smtClean="0">
                          <a:solidFill>
                            <a:srgbClr val="A50021"/>
                          </a:solidFill>
                        </a:rPr>
                        <a:t>in</a:t>
                      </a:r>
                      <a:r>
                        <a:rPr lang="en-US" sz="2000" dirty="0" smtClean="0">
                          <a:solidFill>
                            <a:srgbClr val="A50021"/>
                          </a:solidFill>
                        </a:rPr>
                        <a:t> WILL NOT be spontaneously generated </a:t>
                      </a:r>
                      <a:r>
                        <a:rPr lang="en-US" sz="2000" dirty="0" smtClean="0"/>
                        <a:t>– it is a threshold effect -</a:t>
                      </a:r>
                      <a:r>
                        <a:rPr lang="en-US" sz="2000" dirty="0" smtClean="0">
                          <a:solidFill>
                            <a:srgbClr val="A50021"/>
                          </a:solidFill>
                        </a:rPr>
                        <a:t>  </a:t>
                      </a:r>
                      <a:br>
                        <a:rPr lang="en-US" sz="2000" dirty="0" smtClean="0">
                          <a:solidFill>
                            <a:srgbClr val="A50021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A50021"/>
                          </a:solidFill>
                        </a:rPr>
                        <a:t>if </a:t>
                      </a:r>
                      <a:r>
                        <a:rPr lang="en-US" sz="2000" dirty="0" smtClean="0">
                          <a:solidFill>
                            <a:srgbClr val="A50021"/>
                          </a:solidFill>
                          <a:cs typeface="Arial" pitchFamily="34" charset="0"/>
                        </a:rPr>
                        <a:t>∆</a:t>
                      </a:r>
                      <a:r>
                        <a:rPr lang="en-US" sz="2000" baseline="-25000" dirty="0" smtClean="0">
                          <a:solidFill>
                            <a:srgbClr val="A50021"/>
                          </a:solidFill>
                        </a:rPr>
                        <a:t>ex</a:t>
                      </a:r>
                      <a:r>
                        <a:rPr lang="en-US" sz="2000" dirty="0" smtClean="0">
                          <a:solidFill>
                            <a:srgbClr val="A50021"/>
                          </a:solidFill>
                        </a:rPr>
                        <a:t> already exceeds the wanted optimal Peierls gap</a:t>
                      </a:r>
                      <a:r>
                        <a:rPr lang="en-US" sz="2000" dirty="0" smtClean="0">
                          <a:solidFill>
                            <a:srgbClr val="A50021"/>
                          </a:solidFill>
                        </a:rPr>
                        <a:t>.</a:t>
                      </a:r>
                      <a:endParaRPr lang="en-US" sz="2000" dirty="0" smtClean="0">
                        <a:solidFill>
                          <a:srgbClr val="A50021"/>
                        </a:solidFill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8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Lifting of </a:t>
                      </a: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the</a:t>
                      </a:r>
                      <a:r>
                        <a:rPr kumimoji="0" lang="en-US" altLang="ja-JP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inversion symmetry, leading to electric polarization, </a:t>
                      </a:r>
                      <a:br>
                        <a:rPr kumimoji="0" lang="en-US" altLang="ja-JP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altLang="ja-JP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hence the ferroelectricity</a:t>
                      </a:r>
                      <a:r>
                        <a:rPr kumimoji="0" lang="en-US" altLang="ja-JP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1254245" y="2749758"/>
            <a:ext cx="2345647" cy="362093"/>
            <a:chOff x="68" y="1275"/>
            <a:chExt cx="2538" cy="399"/>
          </a:xfrm>
        </p:grpSpPr>
        <p:sp>
          <p:nvSpPr>
            <p:cNvPr id="4146" name="Line 7"/>
            <p:cNvSpPr>
              <a:spLocks noChangeShapeType="1"/>
            </p:cNvSpPr>
            <p:nvPr/>
          </p:nvSpPr>
          <p:spPr bwMode="auto">
            <a:xfrm flipV="1">
              <a:off x="113" y="1308"/>
              <a:ext cx="355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Line 8"/>
            <p:cNvSpPr>
              <a:spLocks noChangeShapeType="1"/>
            </p:cNvSpPr>
            <p:nvPr/>
          </p:nvSpPr>
          <p:spPr bwMode="auto">
            <a:xfrm>
              <a:off x="467" y="1308"/>
              <a:ext cx="433" cy="283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Line 9"/>
            <p:cNvSpPr>
              <a:spLocks noChangeShapeType="1"/>
            </p:cNvSpPr>
            <p:nvPr/>
          </p:nvSpPr>
          <p:spPr bwMode="auto">
            <a:xfrm flipV="1">
              <a:off x="921" y="1308"/>
              <a:ext cx="354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Line 10"/>
            <p:cNvSpPr>
              <a:spLocks noChangeShapeType="1"/>
            </p:cNvSpPr>
            <p:nvPr/>
          </p:nvSpPr>
          <p:spPr bwMode="auto">
            <a:xfrm>
              <a:off x="1254" y="1308"/>
              <a:ext cx="432" cy="283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Line 11"/>
            <p:cNvSpPr>
              <a:spLocks noChangeShapeType="1"/>
            </p:cNvSpPr>
            <p:nvPr/>
          </p:nvSpPr>
          <p:spPr bwMode="auto">
            <a:xfrm flipV="1">
              <a:off x="1647" y="1308"/>
              <a:ext cx="394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Line 12"/>
            <p:cNvSpPr>
              <a:spLocks noChangeShapeType="1"/>
            </p:cNvSpPr>
            <p:nvPr/>
          </p:nvSpPr>
          <p:spPr bwMode="auto">
            <a:xfrm>
              <a:off x="2045" y="1308"/>
              <a:ext cx="458" cy="30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Oval 13"/>
            <p:cNvSpPr>
              <a:spLocks noChangeArrowheads="1"/>
            </p:cNvSpPr>
            <p:nvPr/>
          </p:nvSpPr>
          <p:spPr bwMode="auto">
            <a:xfrm>
              <a:off x="388" y="1276"/>
              <a:ext cx="157" cy="1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  <p:sp>
          <p:nvSpPr>
            <p:cNvPr id="4153" name="Oval 14"/>
            <p:cNvSpPr>
              <a:spLocks noChangeArrowheads="1"/>
            </p:cNvSpPr>
            <p:nvPr/>
          </p:nvSpPr>
          <p:spPr bwMode="auto">
            <a:xfrm>
              <a:off x="1212" y="1275"/>
              <a:ext cx="157" cy="1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  <p:sp>
          <p:nvSpPr>
            <p:cNvPr id="4154" name="Oval 15"/>
            <p:cNvSpPr>
              <a:spLocks noChangeArrowheads="1"/>
            </p:cNvSpPr>
            <p:nvPr/>
          </p:nvSpPr>
          <p:spPr bwMode="auto">
            <a:xfrm>
              <a:off x="1962" y="1276"/>
              <a:ext cx="157" cy="1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  <p:sp>
          <p:nvSpPr>
            <p:cNvPr id="4155" name="Oval 16"/>
            <p:cNvSpPr>
              <a:spLocks noChangeArrowheads="1"/>
            </p:cNvSpPr>
            <p:nvPr/>
          </p:nvSpPr>
          <p:spPr bwMode="auto">
            <a:xfrm>
              <a:off x="837" y="1508"/>
              <a:ext cx="157" cy="1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  <p:sp>
          <p:nvSpPr>
            <p:cNvPr id="4156" name="Oval 17"/>
            <p:cNvSpPr>
              <a:spLocks noChangeArrowheads="1"/>
            </p:cNvSpPr>
            <p:nvPr/>
          </p:nvSpPr>
          <p:spPr bwMode="auto">
            <a:xfrm>
              <a:off x="1587" y="1541"/>
              <a:ext cx="157" cy="1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  <p:sp>
          <p:nvSpPr>
            <p:cNvPr id="4161" name="Oval 19"/>
            <p:cNvSpPr>
              <a:spLocks noChangeArrowheads="1"/>
            </p:cNvSpPr>
            <p:nvPr/>
          </p:nvSpPr>
          <p:spPr bwMode="auto">
            <a:xfrm>
              <a:off x="2449" y="1548"/>
              <a:ext cx="157" cy="12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  <p:sp>
          <p:nvSpPr>
            <p:cNvPr id="4162" name="Oval 19"/>
            <p:cNvSpPr>
              <a:spLocks noChangeArrowheads="1"/>
            </p:cNvSpPr>
            <p:nvPr/>
          </p:nvSpPr>
          <p:spPr bwMode="auto">
            <a:xfrm>
              <a:off x="68" y="1548"/>
              <a:ext cx="157" cy="12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</p:grp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4499992" y="2651001"/>
          <a:ext cx="1589088" cy="561975"/>
        </p:xfrm>
        <a:graphic>
          <a:graphicData uri="http://schemas.openxmlformats.org/presentationml/2006/ole">
            <p:oleObj spid="_x0000_s394242" name="Équation" r:id="rId3" imgW="86328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91B9-1CAA-4D4C-B0FD-C487CEF92393}" type="slidenum">
              <a:rPr lang="fr-FR" altLang="ko-KR" smtClean="0"/>
              <a:pPr/>
              <a:t>14</a:t>
            </a:fld>
            <a:endParaRPr lang="fr-FR" altLang="ko-KR"/>
          </a:p>
        </p:txBody>
      </p:sp>
      <p:sp>
        <p:nvSpPr>
          <p:cNvPr id="3" name="Rectangle 2"/>
          <p:cNvSpPr/>
          <p:nvPr/>
        </p:nvSpPr>
        <p:spPr>
          <a:xfrm>
            <a:off x="683568" y="1804752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2400" b="0" i="1" dirty="0" smtClean="0">
                <a:solidFill>
                  <a:srgbClr val="0066FF"/>
                </a:solidFill>
                <a:ea typeface="굴림" pitchFamily="34" charset="-127"/>
              </a:rPr>
              <a:t>.   Dimerization </a:t>
            </a:r>
            <a:r>
              <a:rPr lang="en-US" sz="2400" b="0" i="1" dirty="0" smtClean="0">
                <a:solidFill>
                  <a:srgbClr val="0066FF"/>
                </a:solidFill>
              </a:rPr>
              <a:t>of sites is built in; </a:t>
            </a:r>
          </a:p>
          <a:p>
            <a:pPr algn="ctr">
              <a:lnSpc>
                <a:spcPct val="200000"/>
              </a:lnSpc>
            </a:pPr>
            <a:r>
              <a:rPr lang="en-US" sz="2400" b="0" i="1" dirty="0" smtClean="0">
                <a:solidFill>
                  <a:srgbClr val="0066FF"/>
                </a:solidFill>
                <a:ea typeface="굴림" pitchFamily="34" charset="-127"/>
              </a:rPr>
              <a:t>d</a:t>
            </a:r>
            <a:r>
              <a:rPr lang="en-US" altLang="ko-KR" sz="2400" b="0" i="1" dirty="0" smtClean="0">
                <a:solidFill>
                  <a:srgbClr val="0066FF"/>
                </a:solidFill>
                <a:ea typeface="굴림" pitchFamily="34" charset="-127"/>
              </a:rPr>
              <a:t>imerization</a:t>
            </a:r>
            <a:r>
              <a:rPr lang="en-US" sz="2400" b="0" i="1" dirty="0" smtClean="0">
                <a:solidFill>
                  <a:srgbClr val="0066FF"/>
                </a:solidFill>
              </a:rPr>
              <a:t> of bonds is spontaneous </a:t>
            </a:r>
            <a:endParaRPr lang="en-US" sz="2400" b="0" dirty="0" smtClean="0">
              <a:solidFill>
                <a:srgbClr val="6633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sz="2400" b="0" dirty="0" smtClean="0">
                <a:solidFill>
                  <a:srgbClr val="663300"/>
                </a:solidFill>
              </a:rPr>
              <a:t>Peierls insulator – conjugated polymers of the (AB)x type like </a:t>
            </a:r>
            <a:r>
              <a:rPr lang="en-US" sz="2400" b="0" dirty="0" err="1" smtClean="0">
                <a:solidFill>
                  <a:srgbClr val="663300"/>
                </a:solidFill>
              </a:rPr>
              <a:t>di</a:t>
            </a:r>
            <a:r>
              <a:rPr lang="en-US" sz="2400" b="0" dirty="0" smtClean="0">
                <a:solidFill>
                  <a:srgbClr val="663300"/>
                </a:solidFill>
              </a:rPr>
              <a:t>-substituted polyacetylene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69"/>
          <p:cNvGrpSpPr/>
          <p:nvPr/>
        </p:nvGrpSpPr>
        <p:grpSpPr>
          <a:xfrm>
            <a:off x="179512" y="1959223"/>
            <a:ext cx="8043738" cy="1397769"/>
            <a:chOff x="179512" y="1772816"/>
            <a:chExt cx="8043738" cy="1397769"/>
          </a:xfrm>
        </p:grpSpPr>
        <p:grpSp>
          <p:nvGrpSpPr>
            <p:cNvPr id="4" name="Groupe 140"/>
            <p:cNvGrpSpPr>
              <a:grpSpLocks/>
            </p:cNvGrpSpPr>
            <p:nvPr/>
          </p:nvGrpSpPr>
          <p:grpSpPr bwMode="auto">
            <a:xfrm>
              <a:off x="179512" y="1772816"/>
              <a:ext cx="3078038" cy="1397769"/>
              <a:chOff x="654176" y="1105786"/>
              <a:chExt cx="3078025" cy="1398557"/>
            </a:xfrm>
          </p:grpSpPr>
          <p:grpSp>
            <p:nvGrpSpPr>
              <p:cNvPr id="5" name="Groupe 123"/>
              <p:cNvGrpSpPr>
                <a:grpSpLocks/>
              </p:cNvGrpSpPr>
              <p:nvPr/>
            </p:nvGrpSpPr>
            <p:grpSpPr bwMode="auto">
              <a:xfrm>
                <a:off x="684214" y="1485902"/>
                <a:ext cx="3047987" cy="631825"/>
                <a:chOff x="684214" y="1485902"/>
                <a:chExt cx="3705222" cy="631825"/>
              </a:xfrm>
            </p:grpSpPr>
            <p:sp>
              <p:nvSpPr>
                <p:cNvPr id="56" name="Line 10"/>
                <p:cNvSpPr>
                  <a:spLocks noChangeShapeType="1"/>
                </p:cNvSpPr>
                <p:nvPr/>
              </p:nvSpPr>
              <p:spPr bwMode="auto">
                <a:xfrm>
                  <a:off x="1286313" y="1530987"/>
                  <a:ext cx="631045" cy="447927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grpSp>
              <p:nvGrpSpPr>
                <p:cNvPr id="7" name="Group 28"/>
                <p:cNvGrpSpPr>
                  <a:grpSpLocks/>
                </p:cNvGrpSpPr>
                <p:nvPr/>
              </p:nvGrpSpPr>
              <p:grpSpPr bwMode="auto">
                <a:xfrm>
                  <a:off x="684214" y="1485902"/>
                  <a:ext cx="3705222" cy="631825"/>
                  <a:chOff x="431" y="936"/>
                  <a:chExt cx="2538" cy="398"/>
                </a:xfrm>
              </p:grpSpPr>
              <p:sp>
                <p:nvSpPr>
                  <p:cNvPr id="58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6" y="968"/>
                    <a:ext cx="355" cy="2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59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4" y="968"/>
                    <a:ext cx="354" cy="2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6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617" y="968"/>
                    <a:ext cx="432" cy="281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en-US" sz="2400"/>
                  </a:p>
                </p:txBody>
              </p:sp>
              <p:sp>
                <p:nvSpPr>
                  <p:cNvPr id="61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0" y="968"/>
                    <a:ext cx="394" cy="2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6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409" y="968"/>
                    <a:ext cx="457" cy="298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en-US" sz="2400"/>
                  </a:p>
                </p:txBody>
              </p:sp>
              <p:sp>
                <p:nvSpPr>
                  <p:cNvPr id="6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751" y="936"/>
                    <a:ext cx="157" cy="12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400" b="0">
                      <a:ea typeface="굴림" pitchFamily="50" charset="-127"/>
                    </a:endParaRPr>
                  </a:p>
                </p:txBody>
              </p:sp>
              <p:sp>
                <p:nvSpPr>
                  <p:cNvPr id="64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570" y="964"/>
                    <a:ext cx="157" cy="12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400" b="0">
                      <a:ea typeface="굴림" pitchFamily="50" charset="-127"/>
                    </a:endParaRPr>
                  </a:p>
                </p:txBody>
              </p:sp>
              <p:sp>
                <p:nvSpPr>
                  <p:cNvPr id="65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325" y="936"/>
                    <a:ext cx="157" cy="12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400" b="0">
                      <a:ea typeface="굴림" pitchFamily="50" charset="-127"/>
                    </a:endParaRPr>
                  </a:p>
                </p:txBody>
              </p:sp>
              <p:sp>
                <p:nvSpPr>
                  <p:cNvPr id="66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68"/>
                    <a:ext cx="157" cy="12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400" b="0">
                      <a:ea typeface="굴림" pitchFamily="50" charset="-127"/>
                    </a:endParaRPr>
                  </a:p>
                </p:txBody>
              </p:sp>
              <p:sp>
                <p:nvSpPr>
                  <p:cNvPr id="67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950" y="1201"/>
                    <a:ext cx="157" cy="12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400" b="0">
                      <a:ea typeface="굴림" pitchFamily="50" charset="-127"/>
                    </a:endParaRPr>
                  </a:p>
                </p:txBody>
              </p:sp>
              <p:sp>
                <p:nvSpPr>
                  <p:cNvPr id="6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2812" y="1208"/>
                    <a:ext cx="157" cy="126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400" b="0">
                      <a:ea typeface="굴림" pitchFamily="50" charset="-127"/>
                    </a:endParaRPr>
                  </a:p>
                </p:txBody>
              </p:sp>
              <p:sp>
                <p:nvSpPr>
                  <p:cNvPr id="69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31" y="1208"/>
                    <a:ext cx="157" cy="126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400" b="0">
                      <a:ea typeface="굴림" pitchFamily="50" charset="-127"/>
                    </a:endParaRPr>
                  </a:p>
                </p:txBody>
              </p:sp>
            </p:grpSp>
          </p:grpSp>
          <p:sp>
            <p:nvSpPr>
              <p:cNvPr id="54" name="ZoneTexte 138"/>
              <p:cNvSpPr txBox="1">
                <a:spLocks noChangeArrowheads="1"/>
              </p:cNvSpPr>
              <p:nvPr/>
            </p:nvSpPr>
            <p:spPr bwMode="auto">
              <a:xfrm>
                <a:off x="1014214" y="1105786"/>
                <a:ext cx="510074" cy="46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400" dirty="0" smtClean="0">
                    <a:ea typeface="굴림" pitchFamily="50" charset="-127"/>
                  </a:rPr>
                  <a:t>R`</a:t>
                </a:r>
                <a:endParaRPr lang="en-US" altLang="ko-KR" sz="2400" dirty="0">
                  <a:ea typeface="굴림" pitchFamily="50" charset="-127"/>
                </a:endParaRPr>
              </a:p>
            </p:txBody>
          </p:sp>
          <p:sp>
            <p:nvSpPr>
              <p:cNvPr id="55" name="ZoneTexte 139"/>
              <p:cNvSpPr txBox="1">
                <a:spLocks noChangeArrowheads="1"/>
              </p:cNvSpPr>
              <p:nvPr/>
            </p:nvSpPr>
            <p:spPr bwMode="auto">
              <a:xfrm>
                <a:off x="654176" y="2042418"/>
                <a:ext cx="407482" cy="46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400" dirty="0">
                    <a:ea typeface="굴림" pitchFamily="50" charset="-127"/>
                  </a:rPr>
                  <a:t>R</a:t>
                </a:r>
              </a:p>
            </p:txBody>
          </p:sp>
        </p:grpSp>
        <p:grpSp>
          <p:nvGrpSpPr>
            <p:cNvPr id="9" name="Groupe 143"/>
            <p:cNvGrpSpPr>
              <a:grpSpLocks/>
            </p:cNvGrpSpPr>
            <p:nvPr/>
          </p:nvGrpSpPr>
          <p:grpSpPr bwMode="auto">
            <a:xfrm>
              <a:off x="5148064" y="1772816"/>
              <a:ext cx="3075186" cy="1397769"/>
              <a:chOff x="5257611" y="1142294"/>
              <a:chExt cx="3075227" cy="1398593"/>
            </a:xfrm>
          </p:grpSpPr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5265747" y="1484313"/>
                <a:ext cx="3067091" cy="633412"/>
                <a:chOff x="431" y="935"/>
                <a:chExt cx="2538" cy="399"/>
              </a:xfrm>
            </p:grpSpPr>
            <p:sp>
              <p:nvSpPr>
                <p:cNvPr id="4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76" y="968"/>
                  <a:ext cx="355" cy="2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1" name="Line 8"/>
                <p:cNvSpPr>
                  <a:spLocks noChangeShapeType="1"/>
                </p:cNvSpPr>
                <p:nvPr/>
              </p:nvSpPr>
              <p:spPr bwMode="auto">
                <a:xfrm>
                  <a:off x="830" y="968"/>
                  <a:ext cx="433" cy="283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2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284" y="968"/>
                  <a:ext cx="354" cy="2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3" name="Line 10"/>
                <p:cNvSpPr>
                  <a:spLocks noChangeShapeType="1"/>
                </p:cNvSpPr>
                <p:nvPr/>
              </p:nvSpPr>
              <p:spPr bwMode="auto">
                <a:xfrm>
                  <a:off x="1617" y="968"/>
                  <a:ext cx="432" cy="283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010" y="968"/>
                  <a:ext cx="394" cy="2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5" name="Line 12"/>
                <p:cNvSpPr>
                  <a:spLocks noChangeShapeType="1"/>
                </p:cNvSpPr>
                <p:nvPr/>
              </p:nvSpPr>
              <p:spPr bwMode="auto">
                <a:xfrm>
                  <a:off x="2408" y="968"/>
                  <a:ext cx="458" cy="300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6" name="Oval 13"/>
                <p:cNvSpPr>
                  <a:spLocks noChangeArrowheads="1"/>
                </p:cNvSpPr>
                <p:nvPr/>
              </p:nvSpPr>
              <p:spPr bwMode="auto">
                <a:xfrm>
                  <a:off x="751" y="936"/>
                  <a:ext cx="157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400" b="0">
                    <a:ea typeface="굴림" pitchFamily="50" charset="-127"/>
                  </a:endParaRPr>
                </a:p>
              </p:txBody>
            </p:sp>
            <p:sp>
              <p:nvSpPr>
                <p:cNvPr id="47" name="Oval 14"/>
                <p:cNvSpPr>
                  <a:spLocks noChangeArrowheads="1"/>
                </p:cNvSpPr>
                <p:nvPr/>
              </p:nvSpPr>
              <p:spPr bwMode="auto">
                <a:xfrm>
                  <a:off x="1575" y="935"/>
                  <a:ext cx="157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400" b="0">
                    <a:ea typeface="굴림" pitchFamily="50" charset="-127"/>
                  </a:endParaRPr>
                </a:p>
              </p:txBody>
            </p:sp>
            <p:sp>
              <p:nvSpPr>
                <p:cNvPr id="48" name="Oval 15"/>
                <p:cNvSpPr>
                  <a:spLocks noChangeArrowheads="1"/>
                </p:cNvSpPr>
                <p:nvPr/>
              </p:nvSpPr>
              <p:spPr bwMode="auto">
                <a:xfrm>
                  <a:off x="2325" y="936"/>
                  <a:ext cx="157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400" b="0">
                    <a:ea typeface="굴림" pitchFamily="50" charset="-127"/>
                  </a:endParaRPr>
                </a:p>
              </p:txBody>
            </p:sp>
            <p:sp>
              <p:nvSpPr>
                <p:cNvPr id="49" name="Oval 16"/>
                <p:cNvSpPr>
                  <a:spLocks noChangeArrowheads="1"/>
                </p:cNvSpPr>
                <p:nvPr/>
              </p:nvSpPr>
              <p:spPr bwMode="auto">
                <a:xfrm>
                  <a:off x="1200" y="1168"/>
                  <a:ext cx="157" cy="12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400" b="0">
                    <a:ea typeface="굴림" pitchFamily="50" charset="-127"/>
                  </a:endParaRPr>
                </a:p>
              </p:txBody>
            </p:sp>
            <p:sp>
              <p:nvSpPr>
                <p:cNvPr id="50" name="Oval 17"/>
                <p:cNvSpPr>
                  <a:spLocks noChangeArrowheads="1"/>
                </p:cNvSpPr>
                <p:nvPr/>
              </p:nvSpPr>
              <p:spPr bwMode="auto">
                <a:xfrm>
                  <a:off x="1950" y="1201"/>
                  <a:ext cx="157" cy="12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400" b="0">
                    <a:ea typeface="굴림" pitchFamily="50" charset="-127"/>
                  </a:endParaRPr>
                </a:p>
              </p:txBody>
            </p:sp>
            <p:sp>
              <p:nvSpPr>
                <p:cNvPr id="51" name="Oval 19"/>
                <p:cNvSpPr>
                  <a:spLocks noChangeArrowheads="1"/>
                </p:cNvSpPr>
                <p:nvPr/>
              </p:nvSpPr>
              <p:spPr bwMode="auto">
                <a:xfrm>
                  <a:off x="2812" y="1208"/>
                  <a:ext cx="157" cy="12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400" b="0">
                    <a:ea typeface="굴림" pitchFamily="50" charset="-127"/>
                  </a:endParaRPr>
                </a:p>
              </p:txBody>
            </p:sp>
            <p:sp>
              <p:nvSpPr>
                <p:cNvPr id="52" name="Oval 19"/>
                <p:cNvSpPr>
                  <a:spLocks noChangeArrowheads="1"/>
                </p:cNvSpPr>
                <p:nvPr/>
              </p:nvSpPr>
              <p:spPr bwMode="auto">
                <a:xfrm>
                  <a:off x="431" y="1208"/>
                  <a:ext cx="157" cy="12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400" b="0">
                    <a:ea typeface="굴림" pitchFamily="50" charset="-127"/>
                  </a:endParaRPr>
                </a:p>
              </p:txBody>
            </p:sp>
          </p:grpSp>
          <p:sp>
            <p:nvSpPr>
              <p:cNvPr id="38" name="ZoneTexte 141"/>
              <p:cNvSpPr txBox="1">
                <a:spLocks noChangeArrowheads="1"/>
              </p:cNvSpPr>
              <p:nvPr/>
            </p:nvSpPr>
            <p:spPr bwMode="auto">
              <a:xfrm>
                <a:off x="5473638" y="1142294"/>
                <a:ext cx="510083" cy="461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400" dirty="0">
                    <a:ea typeface="굴림" pitchFamily="50" charset="-127"/>
                  </a:rPr>
                  <a:t>R`</a:t>
                </a:r>
              </a:p>
            </p:txBody>
          </p:sp>
          <p:sp>
            <p:nvSpPr>
              <p:cNvPr id="39" name="ZoneTexte 142"/>
              <p:cNvSpPr txBox="1">
                <a:spLocks noChangeArrowheads="1"/>
              </p:cNvSpPr>
              <p:nvPr/>
            </p:nvSpPr>
            <p:spPr bwMode="auto">
              <a:xfrm flipH="1">
                <a:off x="5257611" y="2078950"/>
                <a:ext cx="255590" cy="461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 sz="2400" dirty="0">
                    <a:ea typeface="굴림" pitchFamily="50" charset="-127"/>
                  </a:rPr>
                  <a:t>R</a:t>
                </a:r>
              </a:p>
            </p:txBody>
          </p:sp>
        </p:grpSp>
        <p:sp>
          <p:nvSpPr>
            <p:cNvPr id="8" name="Flèche droite 7"/>
            <p:cNvSpPr/>
            <p:nvPr/>
          </p:nvSpPr>
          <p:spPr bwMode="auto">
            <a:xfrm>
              <a:off x="3779912" y="2348880"/>
              <a:ext cx="978408" cy="36004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297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" name="Groupe 70"/>
          <p:cNvGrpSpPr/>
          <p:nvPr/>
        </p:nvGrpSpPr>
        <p:grpSpPr>
          <a:xfrm>
            <a:off x="41598" y="98629"/>
            <a:ext cx="8814878" cy="6538968"/>
            <a:chOff x="41598" y="98629"/>
            <a:chExt cx="8814878" cy="6538968"/>
          </a:xfrm>
        </p:grpSpPr>
        <p:sp>
          <p:nvSpPr>
            <p:cNvPr id="3" name="ZoneTexte 94"/>
            <p:cNvSpPr txBox="1">
              <a:spLocks noChangeArrowheads="1"/>
            </p:cNvSpPr>
            <p:nvPr/>
          </p:nvSpPr>
          <p:spPr bwMode="auto">
            <a:xfrm>
              <a:off x="41598" y="98629"/>
              <a:ext cx="870686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20000"/>
                </a:spcBef>
              </a:pPr>
              <a:r>
                <a:rPr lang="en-US" altLang="ko-KR" sz="2000" b="1" i="1" dirty="0">
                  <a:solidFill>
                    <a:srgbClr val="FF00FF"/>
                  </a:solidFill>
                  <a:ea typeface="굴림" pitchFamily="50" charset="-127"/>
                </a:rPr>
                <a:t>Combined </a:t>
              </a:r>
              <a:r>
                <a:rPr lang="en-US" altLang="ko-KR" sz="2000" b="1" i="1" dirty="0" err="1">
                  <a:solidFill>
                    <a:srgbClr val="FF00FF"/>
                  </a:solidFill>
                  <a:ea typeface="굴림" pitchFamily="50" charset="-127"/>
                </a:rPr>
                <a:t>Peiels</a:t>
              </a:r>
              <a:r>
                <a:rPr lang="en-US" altLang="ko-KR" sz="2000" b="1" i="1" dirty="0">
                  <a:solidFill>
                    <a:srgbClr val="FF00FF"/>
                  </a:solidFill>
                  <a:ea typeface="굴림" pitchFamily="50" charset="-127"/>
                </a:rPr>
                <a:t> effect in  diatomic linear chain polymer (C</a:t>
              </a:r>
              <a:r>
                <a:rPr lang="en-US" altLang="ko-KR" sz="2000" b="1" i="1" baseline="-25000" dirty="0">
                  <a:solidFill>
                    <a:srgbClr val="FF00FF"/>
                  </a:solidFill>
                  <a:ea typeface="굴림" pitchFamily="50" charset="-127"/>
                </a:rPr>
                <a:t>2</a:t>
              </a:r>
              <a:r>
                <a:rPr lang="en-US" altLang="ko-KR" sz="2000" b="1" i="1" dirty="0">
                  <a:solidFill>
                    <a:srgbClr val="FF00FF"/>
                  </a:solidFill>
                  <a:ea typeface="굴림" pitchFamily="50" charset="-127"/>
                </a:rPr>
                <a:t>RR`)x </a:t>
              </a:r>
              <a:endParaRPr lang="en-US" altLang="ko-KR" sz="2000" b="1" i="1" dirty="0" smtClean="0">
                <a:solidFill>
                  <a:srgbClr val="FF00FF"/>
                </a:solidFill>
                <a:ea typeface="굴림" pitchFamily="50" charset="-127"/>
              </a:endParaRPr>
            </a:p>
            <a:p>
              <a:pPr>
                <a:lnSpc>
                  <a:spcPct val="130000"/>
                </a:lnSpc>
                <a:spcBef>
                  <a:spcPct val="20000"/>
                </a:spcBef>
              </a:pPr>
              <a:r>
                <a:rPr lang="en-US" altLang="ko-KR" sz="2000" b="1" i="1" dirty="0" smtClean="0">
                  <a:solidFill>
                    <a:srgbClr val="FF00FF"/>
                  </a:solidFill>
                  <a:ea typeface="굴림" pitchFamily="50" charset="-127"/>
                </a:rPr>
                <a:t>(Theories: S.B. </a:t>
              </a:r>
              <a:r>
                <a:rPr lang="en-US" altLang="ko-KR" sz="2000" b="1" i="1" dirty="0">
                  <a:solidFill>
                    <a:srgbClr val="FF00FF"/>
                  </a:solidFill>
                  <a:ea typeface="굴림" pitchFamily="50" charset="-127"/>
                </a:rPr>
                <a:t>&amp; N.K. 1981, </a:t>
              </a:r>
              <a:r>
                <a:rPr lang="en-US" sz="2000" b="1" i="1" dirty="0" err="1" smtClean="0">
                  <a:solidFill>
                    <a:srgbClr val="FF00FF"/>
                  </a:solidFill>
                </a:rPr>
                <a:t>M.Rice&amp;E.Mele</a:t>
              </a:r>
              <a:r>
                <a:rPr lang="en-US" sz="2000" b="1" i="1" dirty="0" smtClean="0">
                  <a:solidFill>
                    <a:srgbClr val="FF00FF"/>
                  </a:solidFill>
                </a:rPr>
                <a:t> 1982</a:t>
              </a:r>
              <a:r>
                <a:rPr lang="en-US" altLang="ko-KR" sz="2000" b="1" i="1" dirty="0" smtClean="0">
                  <a:solidFill>
                    <a:srgbClr val="CC00CC"/>
                  </a:solidFill>
                  <a:ea typeface="굴림" pitchFamily="50" charset="-127"/>
                </a:rPr>
                <a:t>) </a:t>
              </a:r>
              <a:endParaRPr lang="en-US" altLang="ko-KR" sz="2000" b="1" i="1" dirty="0">
                <a:solidFill>
                  <a:srgbClr val="CC00CC"/>
                </a:solidFill>
                <a:ea typeface="굴림" pitchFamily="50" charset="-127"/>
              </a:endParaRPr>
            </a:p>
          </p:txBody>
        </p:sp>
        <p:sp>
          <p:nvSpPr>
            <p:cNvPr id="6" name="ZoneTexte 176"/>
            <p:cNvSpPr txBox="1">
              <a:spLocks noChangeArrowheads="1"/>
            </p:cNvSpPr>
            <p:nvPr/>
          </p:nvSpPr>
          <p:spPr bwMode="auto">
            <a:xfrm>
              <a:off x="251520" y="1101897"/>
              <a:ext cx="8604956" cy="850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2000" b="0" dirty="0">
                  <a:ea typeface="굴림" pitchFamily="50" charset="-127"/>
                </a:rPr>
                <a:t>∆</a:t>
              </a:r>
              <a:r>
                <a:rPr lang="en-US" altLang="ko-KR" sz="2000" b="0" baseline="-25000" dirty="0">
                  <a:ea typeface="굴림" pitchFamily="50" charset="-127"/>
                </a:rPr>
                <a:t>e</a:t>
              </a:r>
              <a:r>
                <a:rPr lang="en-US" altLang="ko-KR" sz="2000" b="0" dirty="0">
                  <a:ea typeface="굴림" pitchFamily="50" charset="-127"/>
                </a:rPr>
                <a:t> comes from the build-in site </a:t>
              </a:r>
              <a:r>
                <a:rPr lang="en-US" altLang="ko-KR" b="0" dirty="0" err="1">
                  <a:ea typeface="굴림" pitchFamily="50" charset="-127"/>
                </a:rPr>
                <a:t>dimerization</a:t>
              </a:r>
              <a:r>
                <a:rPr lang="en-US" altLang="ko-KR" sz="2000" b="0" dirty="0">
                  <a:ea typeface="굴림" pitchFamily="50" charset="-127"/>
                </a:rPr>
                <a:t> –  non-equivalence of </a:t>
              </a:r>
              <a:r>
                <a:rPr lang="en-US" altLang="ko-KR" sz="2000" b="0" dirty="0" smtClean="0">
                  <a:ea typeface="굴림" pitchFamily="50" charset="-127"/>
                </a:rPr>
                <a:t>sites.</a:t>
              </a:r>
              <a:endParaRPr lang="en-US" altLang="ko-KR" sz="2000" b="0" dirty="0">
                <a:ea typeface="굴림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2000" b="0" dirty="0">
                  <a:ea typeface="굴림" pitchFamily="50" charset="-127"/>
                </a:rPr>
                <a:t>∆</a:t>
              </a:r>
              <a:r>
                <a:rPr lang="en-US" altLang="ko-KR" sz="2000" b="0" baseline="-25000" dirty="0" err="1">
                  <a:ea typeface="굴림" pitchFamily="50" charset="-127"/>
                </a:rPr>
                <a:t>i</a:t>
              </a:r>
              <a:r>
                <a:rPr lang="en-US" altLang="ko-KR" sz="2000" b="0" dirty="0">
                  <a:ea typeface="굴림" pitchFamily="50" charset="-127"/>
                </a:rPr>
                <a:t> comes from </a:t>
              </a:r>
              <a:r>
                <a:rPr lang="en-US" altLang="ko-KR" sz="2000" b="0" dirty="0" smtClean="0">
                  <a:ea typeface="굴림" pitchFamily="50" charset="-127"/>
                </a:rPr>
                <a:t>the spontaneous </a:t>
              </a:r>
              <a:r>
                <a:rPr lang="en-US" altLang="ko-KR" sz="2000" b="0" dirty="0" err="1">
                  <a:ea typeface="굴림" pitchFamily="50" charset="-127"/>
                </a:rPr>
                <a:t>dimerization</a:t>
              </a:r>
              <a:r>
                <a:rPr lang="en-US" altLang="ko-KR" sz="2000" b="0" dirty="0">
                  <a:ea typeface="굴림" pitchFamily="50" charset="-127"/>
                </a:rPr>
                <a:t> of bonds, the </a:t>
              </a:r>
              <a:r>
                <a:rPr lang="en-US" altLang="ko-KR" sz="2000" b="0" dirty="0" err="1">
                  <a:ea typeface="굴림" pitchFamily="50" charset="-127"/>
                </a:rPr>
                <a:t>Peierls</a:t>
              </a:r>
              <a:r>
                <a:rPr lang="en-US" altLang="ko-KR" sz="2000" b="0" dirty="0">
                  <a:ea typeface="굴림" pitchFamily="50" charset="-127"/>
                </a:rPr>
                <a:t> effect.</a:t>
              </a:r>
            </a:p>
          </p:txBody>
        </p:sp>
        <p:grpSp>
          <p:nvGrpSpPr>
            <p:cNvPr id="20" name="Groupe 426"/>
            <p:cNvGrpSpPr/>
            <p:nvPr/>
          </p:nvGrpSpPr>
          <p:grpSpPr>
            <a:xfrm>
              <a:off x="107504" y="3284982"/>
              <a:ext cx="3409047" cy="1930372"/>
              <a:chOff x="21818871" y="22439359"/>
              <a:chExt cx="3409047" cy="1930372"/>
            </a:xfrm>
          </p:grpSpPr>
          <p:grpSp>
            <p:nvGrpSpPr>
              <p:cNvPr id="24" name="Groupe 145"/>
              <p:cNvGrpSpPr>
                <a:grpSpLocks/>
              </p:cNvGrpSpPr>
              <p:nvPr/>
            </p:nvGrpSpPr>
            <p:grpSpPr bwMode="auto">
              <a:xfrm>
                <a:off x="21818871" y="22439359"/>
                <a:ext cx="3118296" cy="1930372"/>
                <a:chOff x="5383453" y="4341825"/>
                <a:chExt cx="3117554" cy="1930702"/>
              </a:xfrm>
            </p:grpSpPr>
            <p:sp>
              <p:nvSpPr>
                <p:cNvPr id="16" name="Text Box 1080"/>
                <p:cNvSpPr txBox="1">
                  <a:spLocks noChangeArrowheads="1"/>
                </p:cNvSpPr>
                <p:nvPr/>
              </p:nvSpPr>
              <p:spPr bwMode="auto">
                <a:xfrm>
                  <a:off x="7031500" y="4341825"/>
                  <a:ext cx="270532" cy="2343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altLang="ko-KR" sz="2400" b="0" dirty="0">
                      <a:ea typeface="굴림" pitchFamily="50" charset="-127"/>
                    </a:rPr>
                    <a:t>E</a:t>
                  </a:r>
                </a:p>
              </p:txBody>
            </p:sp>
            <p:sp>
              <p:nvSpPr>
                <p:cNvPr id="17" name="Line 1095"/>
                <p:cNvSpPr>
                  <a:spLocks noChangeShapeType="1"/>
                </p:cNvSpPr>
                <p:nvPr/>
              </p:nvSpPr>
              <p:spPr bwMode="auto">
                <a:xfrm>
                  <a:off x="6200219" y="4913960"/>
                  <a:ext cx="0" cy="901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8" name="Line 1096"/>
                <p:cNvSpPr>
                  <a:spLocks noChangeShapeType="1"/>
                </p:cNvSpPr>
                <p:nvPr/>
              </p:nvSpPr>
              <p:spPr bwMode="auto">
                <a:xfrm flipV="1">
                  <a:off x="5929687" y="5128590"/>
                  <a:ext cx="1893721" cy="63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grpSp>
              <p:nvGrpSpPr>
                <p:cNvPr id="25" name="Group 1097"/>
                <p:cNvGrpSpPr>
                  <a:grpSpLocks/>
                </p:cNvGrpSpPr>
                <p:nvPr/>
              </p:nvGrpSpPr>
              <p:grpSpPr bwMode="auto">
                <a:xfrm flipH="1" flipV="1">
                  <a:off x="7724340" y="4497400"/>
                  <a:ext cx="776667" cy="450850"/>
                  <a:chOff x="11786" y="9235"/>
                  <a:chExt cx="2929" cy="1037"/>
                </a:xfrm>
              </p:grpSpPr>
              <p:sp>
                <p:nvSpPr>
                  <p:cNvPr id="35" name="Arc 1098"/>
                  <p:cNvSpPr>
                    <a:spLocks/>
                  </p:cNvSpPr>
                  <p:nvPr/>
                </p:nvSpPr>
                <p:spPr bwMode="auto">
                  <a:xfrm flipV="1">
                    <a:off x="11786" y="9656"/>
                    <a:ext cx="1577" cy="616"/>
                  </a:xfrm>
                  <a:custGeom>
                    <a:avLst/>
                    <a:gdLst>
                      <a:gd name="T0" fmla="*/ 0 w 21419"/>
                      <a:gd name="T1" fmla="*/ 0 h 21600"/>
                      <a:gd name="T2" fmla="*/ 9 w 21419"/>
                      <a:gd name="T3" fmla="*/ 0 h 21600"/>
                      <a:gd name="T4" fmla="*/ 0 w 21419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419"/>
                      <a:gd name="T10" fmla="*/ 0 h 21600"/>
                      <a:gd name="T11" fmla="*/ 21419 w 2141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19" h="21600" fill="none" extrusionOk="0">
                        <a:moveTo>
                          <a:pt x="-1" y="0"/>
                        </a:moveTo>
                        <a:cubicBezTo>
                          <a:pt x="10850" y="0"/>
                          <a:pt x="20016" y="8049"/>
                          <a:pt x="21418" y="18809"/>
                        </a:cubicBezTo>
                      </a:path>
                      <a:path w="21419" h="21600" stroke="0" extrusionOk="0">
                        <a:moveTo>
                          <a:pt x="-1" y="0"/>
                        </a:moveTo>
                        <a:cubicBezTo>
                          <a:pt x="10850" y="0"/>
                          <a:pt x="20016" y="8049"/>
                          <a:pt x="21418" y="1880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ko-KR" sz="2400">
                      <a:ea typeface="굴림" pitchFamily="50" charset="-127"/>
                    </a:endParaRPr>
                  </a:p>
                </p:txBody>
              </p:sp>
              <p:sp>
                <p:nvSpPr>
                  <p:cNvPr id="36" name="Arc 1099"/>
                  <p:cNvSpPr>
                    <a:spLocks/>
                  </p:cNvSpPr>
                  <p:nvPr/>
                </p:nvSpPr>
                <p:spPr bwMode="auto">
                  <a:xfrm rot="5400000" flipH="1" flipV="1">
                    <a:off x="13679" y="8904"/>
                    <a:ext cx="705" cy="1367"/>
                  </a:xfrm>
                  <a:custGeom>
                    <a:avLst/>
                    <a:gdLst>
                      <a:gd name="T0" fmla="*/ 0 w 21589"/>
                      <a:gd name="T1" fmla="*/ 0 h 21215"/>
                      <a:gd name="T2" fmla="*/ 1 w 21589"/>
                      <a:gd name="T3" fmla="*/ 5 h 21215"/>
                      <a:gd name="T4" fmla="*/ 0 w 21589"/>
                      <a:gd name="T5" fmla="*/ 6 h 21215"/>
                      <a:gd name="T6" fmla="*/ 0 60000 65536"/>
                      <a:gd name="T7" fmla="*/ 0 60000 65536"/>
                      <a:gd name="T8" fmla="*/ 0 60000 65536"/>
                      <a:gd name="T9" fmla="*/ 0 w 21589"/>
                      <a:gd name="T10" fmla="*/ 0 h 21215"/>
                      <a:gd name="T11" fmla="*/ 21589 w 21589"/>
                      <a:gd name="T12" fmla="*/ 21215 h 2121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89" h="21215" fill="none" extrusionOk="0">
                        <a:moveTo>
                          <a:pt x="4062" y="0"/>
                        </a:moveTo>
                        <a:cubicBezTo>
                          <a:pt x="13988" y="1901"/>
                          <a:pt x="21269" y="10430"/>
                          <a:pt x="21589" y="20530"/>
                        </a:cubicBezTo>
                      </a:path>
                      <a:path w="21589" h="21215" stroke="0" extrusionOk="0">
                        <a:moveTo>
                          <a:pt x="4062" y="0"/>
                        </a:moveTo>
                        <a:cubicBezTo>
                          <a:pt x="13988" y="1901"/>
                          <a:pt x="21269" y="10430"/>
                          <a:pt x="21589" y="20530"/>
                        </a:cubicBezTo>
                        <a:lnTo>
                          <a:pt x="0" y="212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ko-KR" sz="2400">
                      <a:ea typeface="굴림" pitchFamily="50" charset="-127"/>
                    </a:endParaRPr>
                  </a:p>
                </p:txBody>
              </p:sp>
            </p:grpSp>
            <p:grpSp>
              <p:nvGrpSpPr>
                <p:cNvPr id="37" name="Group 1100"/>
                <p:cNvGrpSpPr>
                  <a:grpSpLocks/>
                </p:cNvGrpSpPr>
                <p:nvPr/>
              </p:nvGrpSpPr>
              <p:grpSpPr bwMode="auto">
                <a:xfrm flipV="1">
                  <a:off x="5502933" y="4497400"/>
                  <a:ext cx="711892" cy="465455"/>
                  <a:chOff x="11786" y="9235"/>
                  <a:chExt cx="2929" cy="1037"/>
                </a:xfrm>
              </p:grpSpPr>
              <p:sp>
                <p:nvSpPr>
                  <p:cNvPr id="33" name="Arc 1101"/>
                  <p:cNvSpPr>
                    <a:spLocks/>
                  </p:cNvSpPr>
                  <p:nvPr/>
                </p:nvSpPr>
                <p:spPr bwMode="auto">
                  <a:xfrm flipV="1">
                    <a:off x="11786" y="9656"/>
                    <a:ext cx="1577" cy="616"/>
                  </a:xfrm>
                  <a:custGeom>
                    <a:avLst/>
                    <a:gdLst>
                      <a:gd name="T0" fmla="*/ 0 w 21419"/>
                      <a:gd name="T1" fmla="*/ 0 h 21600"/>
                      <a:gd name="T2" fmla="*/ 9 w 21419"/>
                      <a:gd name="T3" fmla="*/ 0 h 21600"/>
                      <a:gd name="T4" fmla="*/ 0 w 21419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419"/>
                      <a:gd name="T10" fmla="*/ 0 h 21600"/>
                      <a:gd name="T11" fmla="*/ 21419 w 2141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19" h="21600" fill="none" extrusionOk="0">
                        <a:moveTo>
                          <a:pt x="-1" y="0"/>
                        </a:moveTo>
                        <a:cubicBezTo>
                          <a:pt x="10850" y="0"/>
                          <a:pt x="20016" y="8049"/>
                          <a:pt x="21418" y="18809"/>
                        </a:cubicBezTo>
                      </a:path>
                      <a:path w="21419" h="21600" stroke="0" extrusionOk="0">
                        <a:moveTo>
                          <a:pt x="-1" y="0"/>
                        </a:moveTo>
                        <a:cubicBezTo>
                          <a:pt x="10850" y="0"/>
                          <a:pt x="20016" y="8049"/>
                          <a:pt x="21418" y="1880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ko-KR" sz="2400">
                      <a:ea typeface="굴림" pitchFamily="50" charset="-127"/>
                    </a:endParaRPr>
                  </a:p>
                </p:txBody>
              </p:sp>
              <p:sp>
                <p:nvSpPr>
                  <p:cNvPr id="34" name="Arc 1102"/>
                  <p:cNvSpPr>
                    <a:spLocks/>
                  </p:cNvSpPr>
                  <p:nvPr/>
                </p:nvSpPr>
                <p:spPr bwMode="auto">
                  <a:xfrm rot="5400000" flipH="1" flipV="1">
                    <a:off x="13679" y="8904"/>
                    <a:ext cx="705" cy="1367"/>
                  </a:xfrm>
                  <a:custGeom>
                    <a:avLst/>
                    <a:gdLst>
                      <a:gd name="T0" fmla="*/ 0 w 21589"/>
                      <a:gd name="T1" fmla="*/ 0 h 21215"/>
                      <a:gd name="T2" fmla="*/ 1 w 21589"/>
                      <a:gd name="T3" fmla="*/ 5 h 21215"/>
                      <a:gd name="T4" fmla="*/ 0 w 21589"/>
                      <a:gd name="T5" fmla="*/ 6 h 21215"/>
                      <a:gd name="T6" fmla="*/ 0 60000 65536"/>
                      <a:gd name="T7" fmla="*/ 0 60000 65536"/>
                      <a:gd name="T8" fmla="*/ 0 60000 65536"/>
                      <a:gd name="T9" fmla="*/ 0 w 21589"/>
                      <a:gd name="T10" fmla="*/ 0 h 21215"/>
                      <a:gd name="T11" fmla="*/ 21589 w 21589"/>
                      <a:gd name="T12" fmla="*/ 21215 h 2121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89" h="21215" fill="none" extrusionOk="0">
                        <a:moveTo>
                          <a:pt x="4062" y="0"/>
                        </a:moveTo>
                        <a:cubicBezTo>
                          <a:pt x="13988" y="1901"/>
                          <a:pt x="21269" y="10430"/>
                          <a:pt x="21589" y="20530"/>
                        </a:cubicBezTo>
                      </a:path>
                      <a:path w="21589" h="21215" stroke="0" extrusionOk="0">
                        <a:moveTo>
                          <a:pt x="4062" y="0"/>
                        </a:moveTo>
                        <a:cubicBezTo>
                          <a:pt x="13988" y="1901"/>
                          <a:pt x="21269" y="10430"/>
                          <a:pt x="21589" y="20530"/>
                        </a:cubicBezTo>
                        <a:lnTo>
                          <a:pt x="0" y="212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ko-KR" sz="2400">
                      <a:ea typeface="굴림" pitchFamily="50" charset="-127"/>
                    </a:endParaRPr>
                  </a:p>
                </p:txBody>
              </p:sp>
            </p:grpSp>
            <p:sp>
              <p:nvSpPr>
                <p:cNvPr id="21" name="Text Box 1103"/>
                <p:cNvSpPr txBox="1">
                  <a:spLocks noChangeArrowheads="1"/>
                </p:cNvSpPr>
                <p:nvPr/>
              </p:nvSpPr>
              <p:spPr bwMode="auto">
                <a:xfrm>
                  <a:off x="7588494" y="5796081"/>
                  <a:ext cx="530612" cy="41827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altLang="ko-KR" sz="1800" b="0" dirty="0" smtClean="0">
                      <a:ea typeface="굴림" pitchFamily="50" charset="-127"/>
                    </a:rPr>
                    <a:t>k</a:t>
                  </a:r>
                  <a:r>
                    <a:rPr lang="it-IT" altLang="ko-KR" sz="1800" b="0" baseline="-25000" dirty="0" smtClean="0">
                      <a:ea typeface="굴림" pitchFamily="50" charset="-127"/>
                    </a:rPr>
                    <a:t>F</a:t>
                  </a:r>
                  <a:r>
                    <a:rPr lang="it-IT" altLang="ko-KR" sz="2400" b="0" dirty="0" smtClean="0">
                      <a:ea typeface="굴림" pitchFamily="50" charset="-127"/>
                    </a:rPr>
                    <a:t> </a:t>
                  </a:r>
                  <a:endParaRPr lang="it-IT" altLang="ko-KR" sz="2400" b="0" dirty="0">
                    <a:ea typeface="굴림" pitchFamily="50" charset="-127"/>
                  </a:endParaRPr>
                </a:p>
              </p:txBody>
            </p:sp>
            <p:sp>
              <p:nvSpPr>
                <p:cNvPr id="22" name="Text Box 1104"/>
                <p:cNvSpPr txBox="1">
                  <a:spLocks noChangeArrowheads="1"/>
                </p:cNvSpPr>
                <p:nvPr/>
              </p:nvSpPr>
              <p:spPr bwMode="auto">
                <a:xfrm>
                  <a:off x="6031371" y="5854254"/>
                  <a:ext cx="497256" cy="41827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altLang="ko-KR" sz="1800" b="0" dirty="0">
                      <a:ea typeface="굴림" pitchFamily="50" charset="-127"/>
                    </a:rPr>
                    <a:t>-k</a:t>
                  </a:r>
                  <a:r>
                    <a:rPr lang="it-IT" altLang="ko-KR" sz="1800" b="0" baseline="-25000" dirty="0">
                      <a:ea typeface="굴림" pitchFamily="50" charset="-127"/>
                    </a:rPr>
                    <a:t>F</a:t>
                  </a:r>
                  <a:endParaRPr lang="it-IT" altLang="ko-KR" sz="1800" b="0" dirty="0">
                    <a:ea typeface="굴림" pitchFamily="50" charset="-127"/>
                  </a:endParaRPr>
                </a:p>
              </p:txBody>
            </p:sp>
            <p:sp>
              <p:nvSpPr>
                <p:cNvPr id="23" name="Text Box 1105"/>
                <p:cNvSpPr txBox="1">
                  <a:spLocks noChangeArrowheads="1"/>
                </p:cNvSpPr>
                <p:nvPr/>
              </p:nvSpPr>
              <p:spPr bwMode="auto">
                <a:xfrm>
                  <a:off x="5383453" y="4945452"/>
                  <a:ext cx="493485" cy="50134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altLang="ko-KR" sz="2000" b="1" dirty="0" smtClean="0">
                      <a:solidFill>
                        <a:srgbClr val="C00000"/>
                      </a:solidFill>
                      <a:ea typeface="굴림" pitchFamily="50" charset="-127"/>
                      <a:sym typeface="Symbol" pitchFamily="18" charset="2"/>
                    </a:rPr>
                    <a:t></a:t>
                  </a:r>
                  <a:r>
                    <a:rPr lang="it-IT" altLang="ko-KR" sz="2000" b="1" baseline="-25000" dirty="0" smtClean="0">
                      <a:solidFill>
                        <a:srgbClr val="C00000"/>
                      </a:solidFill>
                      <a:ea typeface="굴림" pitchFamily="50" charset="-127"/>
                    </a:rPr>
                    <a:t>F</a:t>
                  </a:r>
                  <a:endParaRPr lang="it-IT" altLang="ko-KR" sz="2000" b="1" baseline="-25000" dirty="0">
                    <a:solidFill>
                      <a:srgbClr val="C00000"/>
                    </a:solidFill>
                    <a:ea typeface="굴림" pitchFamily="50" charset="-127"/>
                  </a:endParaRPr>
                </a:p>
                <a:p>
                  <a:pPr eaLnBrk="0" hangingPunct="0"/>
                  <a:endParaRPr lang="it-IT" altLang="ko-KR" sz="1800" b="0" dirty="0">
                    <a:ea typeface="굴림" pitchFamily="50" charset="-127"/>
                  </a:endParaRPr>
                </a:p>
              </p:txBody>
            </p:sp>
            <p:grpSp>
              <p:nvGrpSpPr>
                <p:cNvPr id="53" name="Group 1106"/>
                <p:cNvGrpSpPr>
                  <a:grpSpLocks/>
                </p:cNvGrpSpPr>
                <p:nvPr/>
              </p:nvGrpSpPr>
              <p:grpSpPr bwMode="auto">
                <a:xfrm>
                  <a:off x="6214825" y="5305755"/>
                  <a:ext cx="685855" cy="571500"/>
                  <a:chOff x="11241" y="9365"/>
                  <a:chExt cx="1170" cy="899"/>
                </a:xfrm>
              </p:grpSpPr>
              <p:sp>
                <p:nvSpPr>
                  <p:cNvPr id="31" name="Arc 1107"/>
                  <p:cNvSpPr>
                    <a:spLocks/>
                  </p:cNvSpPr>
                  <p:nvPr/>
                </p:nvSpPr>
                <p:spPr bwMode="auto">
                  <a:xfrm flipH="1" flipV="1">
                    <a:off x="11601" y="9564"/>
                    <a:ext cx="810" cy="700"/>
                  </a:xfrm>
                  <a:custGeom>
                    <a:avLst/>
                    <a:gdLst>
                      <a:gd name="T0" fmla="*/ 0 w 21600"/>
                      <a:gd name="T1" fmla="*/ 0 h 22380"/>
                      <a:gd name="T2" fmla="*/ 1 w 21600"/>
                      <a:gd name="T3" fmla="*/ 1 h 22380"/>
                      <a:gd name="T4" fmla="*/ 0 w 21600"/>
                      <a:gd name="T5" fmla="*/ 1 h 2238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2380"/>
                      <a:gd name="T11" fmla="*/ 21600 w 21600"/>
                      <a:gd name="T12" fmla="*/ 22380 h 223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238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60"/>
                          <a:pt x="21595" y="22120"/>
                          <a:pt x="21585" y="22379"/>
                        </a:cubicBezTo>
                      </a:path>
                      <a:path w="21600" h="2238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60"/>
                          <a:pt x="21595" y="22120"/>
                          <a:pt x="21585" y="2237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ko-KR" sz="2400">
                      <a:ea typeface="굴림" pitchFamily="50" charset="-127"/>
                    </a:endParaRPr>
                  </a:p>
                </p:txBody>
              </p:sp>
              <p:sp>
                <p:nvSpPr>
                  <p:cNvPr id="32" name="Arc 1108"/>
                  <p:cNvSpPr>
                    <a:spLocks/>
                  </p:cNvSpPr>
                  <p:nvPr/>
                </p:nvSpPr>
                <p:spPr bwMode="auto">
                  <a:xfrm>
                    <a:off x="11241" y="9365"/>
                    <a:ext cx="360" cy="242"/>
                  </a:xfrm>
                  <a:custGeom>
                    <a:avLst/>
                    <a:gdLst>
                      <a:gd name="T0" fmla="*/ 0 w 21600"/>
                      <a:gd name="T1" fmla="*/ 0 h 23178"/>
                      <a:gd name="T2" fmla="*/ 0 w 21600"/>
                      <a:gd name="T3" fmla="*/ 0 h 23178"/>
                      <a:gd name="T4" fmla="*/ 0 w 21600"/>
                      <a:gd name="T5" fmla="*/ 0 h 23178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3178"/>
                      <a:gd name="T11" fmla="*/ 21600 w 21600"/>
                      <a:gd name="T12" fmla="*/ 23178 h 2317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317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2126"/>
                          <a:pt x="21580" y="22652"/>
                          <a:pt x="21542" y="23178"/>
                        </a:cubicBezTo>
                      </a:path>
                      <a:path w="21600" h="2317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2126"/>
                          <a:pt x="21580" y="22652"/>
                          <a:pt x="21542" y="23178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ko-KR" sz="2400">
                      <a:ea typeface="굴림" pitchFamily="50" charset="-127"/>
                    </a:endParaRPr>
                  </a:p>
                </p:txBody>
              </p:sp>
            </p:grpSp>
            <p:grpSp>
              <p:nvGrpSpPr>
                <p:cNvPr id="57" name="Group 1109"/>
                <p:cNvGrpSpPr>
                  <a:grpSpLocks/>
                </p:cNvGrpSpPr>
                <p:nvPr/>
              </p:nvGrpSpPr>
              <p:grpSpPr bwMode="auto">
                <a:xfrm>
                  <a:off x="6900680" y="5305755"/>
                  <a:ext cx="800164" cy="569595"/>
                  <a:chOff x="12321" y="9364"/>
                  <a:chExt cx="1260" cy="897"/>
                </a:xfrm>
              </p:grpSpPr>
              <p:sp>
                <p:nvSpPr>
                  <p:cNvPr id="29" name="Arc 1110"/>
                  <p:cNvSpPr>
                    <a:spLocks/>
                  </p:cNvSpPr>
                  <p:nvPr/>
                </p:nvSpPr>
                <p:spPr bwMode="auto">
                  <a:xfrm flipV="1">
                    <a:off x="12321" y="9538"/>
                    <a:ext cx="897" cy="723"/>
                  </a:xfrm>
                  <a:custGeom>
                    <a:avLst/>
                    <a:gdLst>
                      <a:gd name="T0" fmla="*/ 0 w 21516"/>
                      <a:gd name="T1" fmla="*/ 0 h 21600"/>
                      <a:gd name="T2" fmla="*/ 2 w 21516"/>
                      <a:gd name="T3" fmla="*/ 1 h 21600"/>
                      <a:gd name="T4" fmla="*/ 0 w 21516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516"/>
                      <a:gd name="T10" fmla="*/ 0 h 21600"/>
                      <a:gd name="T11" fmla="*/ 21516 w 2151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16" h="21600" fill="none" extrusionOk="0">
                        <a:moveTo>
                          <a:pt x="-1" y="0"/>
                        </a:moveTo>
                        <a:cubicBezTo>
                          <a:pt x="11192" y="0"/>
                          <a:pt x="20530" y="8549"/>
                          <a:pt x="21516" y="19697"/>
                        </a:cubicBezTo>
                      </a:path>
                      <a:path w="21516" h="21600" stroke="0" extrusionOk="0">
                        <a:moveTo>
                          <a:pt x="-1" y="0"/>
                        </a:moveTo>
                        <a:cubicBezTo>
                          <a:pt x="11192" y="0"/>
                          <a:pt x="20530" y="8549"/>
                          <a:pt x="21516" y="1969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ko-KR" sz="2400">
                      <a:ea typeface="굴림" pitchFamily="50" charset="-127"/>
                    </a:endParaRPr>
                  </a:p>
                </p:txBody>
              </p:sp>
              <p:sp>
                <p:nvSpPr>
                  <p:cNvPr id="30" name="Arc 1111"/>
                  <p:cNvSpPr>
                    <a:spLocks/>
                  </p:cNvSpPr>
                  <p:nvPr/>
                </p:nvSpPr>
                <p:spPr bwMode="auto">
                  <a:xfrm flipH="1">
                    <a:off x="13221" y="9364"/>
                    <a:ext cx="360" cy="309"/>
                  </a:xfrm>
                  <a:custGeom>
                    <a:avLst/>
                    <a:gdLst>
                      <a:gd name="T0" fmla="*/ 0 w 21600"/>
                      <a:gd name="T1" fmla="*/ 0 h 29582"/>
                      <a:gd name="T2" fmla="*/ 0 w 21600"/>
                      <a:gd name="T3" fmla="*/ 0 h 29582"/>
                      <a:gd name="T4" fmla="*/ 0 w 21600"/>
                      <a:gd name="T5" fmla="*/ 0 h 29582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9582"/>
                      <a:gd name="T11" fmla="*/ 21600 w 21600"/>
                      <a:gd name="T12" fmla="*/ 29582 h 2958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9582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4333"/>
                          <a:pt x="21081" y="27042"/>
                          <a:pt x="20071" y="29582"/>
                        </a:cubicBezTo>
                      </a:path>
                      <a:path w="21600" h="29582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4333"/>
                          <a:pt x="21081" y="27042"/>
                          <a:pt x="20071" y="2958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ko-KR" sz="2400">
                      <a:ea typeface="굴림" pitchFamily="50" charset="-127"/>
                    </a:endParaRPr>
                  </a:p>
                </p:txBody>
              </p:sp>
            </p:grpSp>
            <p:sp>
              <p:nvSpPr>
                <p:cNvPr id="26" name="Line 1112"/>
                <p:cNvSpPr>
                  <a:spLocks noChangeShapeType="1"/>
                </p:cNvSpPr>
                <p:nvPr/>
              </p:nvSpPr>
              <p:spPr bwMode="auto">
                <a:xfrm>
                  <a:off x="5757589" y="5877255"/>
                  <a:ext cx="274341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7" name="Line 1113"/>
                <p:cNvSpPr>
                  <a:spLocks noChangeShapeType="1"/>
                </p:cNvSpPr>
                <p:nvPr/>
              </p:nvSpPr>
              <p:spPr bwMode="auto">
                <a:xfrm flipV="1">
                  <a:off x="6900680" y="4391355"/>
                  <a:ext cx="0" cy="1485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8" name="Line 1114"/>
                <p:cNvSpPr>
                  <a:spLocks noChangeShapeType="1"/>
                </p:cNvSpPr>
                <p:nvPr/>
              </p:nvSpPr>
              <p:spPr bwMode="auto">
                <a:xfrm>
                  <a:off x="7700843" y="4962855"/>
                  <a:ext cx="0" cy="901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15" name="ZoneTexte 14"/>
              <p:cNvSpPr txBox="1"/>
              <p:nvPr/>
            </p:nvSpPr>
            <p:spPr>
              <a:xfrm>
                <a:off x="24123128" y="22951713"/>
                <a:ext cx="11047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}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E</a:t>
                </a:r>
                <a:r>
                  <a:rPr lang="en-US" sz="2000" baseline="-25000" dirty="0" err="1" smtClean="0"/>
                  <a:t>g</a:t>
                </a:r>
                <a:r>
                  <a:rPr lang="en-US" sz="2000" dirty="0" smtClean="0"/>
                  <a:t>=2</a:t>
                </a:r>
                <a:r>
                  <a:rPr lang="el-GR" sz="2000" dirty="0" smtClean="0"/>
                  <a:t>Δ</a:t>
                </a:r>
                <a:endParaRPr lang="en-US" sz="2000" dirty="0"/>
              </a:p>
            </p:txBody>
          </p:sp>
        </p:grpSp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6012160" y="3947145"/>
            <a:ext cx="1587500" cy="561975"/>
          </p:xfrm>
          <a:graphic>
            <a:graphicData uri="http://schemas.openxmlformats.org/presentationml/2006/ole">
              <p:oleObj spid="_x0000_s395266" name="Équation" r:id="rId3" imgW="863280" imgH="291960" progId="Equation.3">
                <p:embed/>
              </p:oleObj>
            </a:graphicData>
          </a:graphic>
        </p:graphicFrame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3995936" y="4019153"/>
            <a:ext cx="817562" cy="439737"/>
          </p:xfrm>
          <a:graphic>
            <a:graphicData uri="http://schemas.openxmlformats.org/presentationml/2006/ole">
              <p:oleObj spid="_x0000_s395267" name="Équation" r:id="rId4" imgW="444240" imgH="228600" progId="Equation.3">
                <p:embed/>
              </p:oleObj>
            </a:graphicData>
          </a:graphic>
        </p:graphicFrame>
        <p:sp>
          <p:nvSpPr>
            <p:cNvPr id="12" name="Flèche droite 11"/>
            <p:cNvSpPr/>
            <p:nvPr/>
          </p:nvSpPr>
          <p:spPr bwMode="auto">
            <a:xfrm>
              <a:off x="5076056" y="4091161"/>
              <a:ext cx="474352" cy="216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297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583668" y="5157192"/>
              <a:ext cx="6994287" cy="1480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ko-KR" sz="2000" b="1" dirty="0" smtClean="0">
                  <a:solidFill>
                    <a:srgbClr val="FF0000"/>
                  </a:solidFill>
                  <a:latin typeface="Arial"/>
                  <a:ea typeface="굴림" pitchFamily="50" charset="-127"/>
                </a:rPr>
                <a:t>This is a threshold effect !</a:t>
              </a:r>
            </a:p>
            <a:p>
              <a:pPr lvl="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A50021"/>
                  </a:solidFill>
                  <a:latin typeface="Arial"/>
                  <a:cs typeface="Arial" pitchFamily="34" charset="0"/>
                </a:rPr>
                <a:t>∆</a:t>
              </a:r>
              <a:r>
                <a:rPr lang="en-US" baseline="-25000" dirty="0" smtClean="0">
                  <a:solidFill>
                    <a:srgbClr val="A50021"/>
                  </a:solidFill>
                  <a:latin typeface="Arial"/>
                </a:rPr>
                <a:t>in</a:t>
              </a:r>
              <a:r>
                <a:rPr lang="en-US" dirty="0" smtClean="0">
                  <a:solidFill>
                    <a:srgbClr val="A50021"/>
                  </a:solidFill>
                  <a:latin typeface="Arial"/>
                </a:rPr>
                <a:t> WILL NOT be spontaneously generated </a:t>
              </a:r>
              <a:br>
                <a:rPr lang="en-US" dirty="0" smtClean="0">
                  <a:solidFill>
                    <a:srgbClr val="A50021"/>
                  </a:solidFill>
                  <a:latin typeface="Arial"/>
                </a:rPr>
              </a:br>
              <a:r>
                <a:rPr lang="en-US" dirty="0" smtClean="0">
                  <a:solidFill>
                    <a:srgbClr val="A50021"/>
                  </a:solidFill>
                  <a:latin typeface="Arial"/>
                </a:rPr>
                <a:t>if </a:t>
              </a:r>
              <a:r>
                <a:rPr lang="en-US" dirty="0" smtClean="0">
                  <a:solidFill>
                    <a:srgbClr val="A50021"/>
                  </a:solidFill>
                  <a:latin typeface="Arial"/>
                  <a:cs typeface="Arial" pitchFamily="34" charset="0"/>
                </a:rPr>
                <a:t>∆</a:t>
              </a:r>
              <a:r>
                <a:rPr lang="en-US" baseline="-25000" dirty="0" smtClean="0">
                  <a:solidFill>
                    <a:srgbClr val="A50021"/>
                  </a:solidFill>
                  <a:latin typeface="Arial"/>
                </a:rPr>
                <a:t>ex</a:t>
              </a:r>
              <a:r>
                <a:rPr lang="en-US" dirty="0" smtClean="0">
                  <a:solidFill>
                    <a:srgbClr val="A50021"/>
                  </a:solidFill>
                  <a:latin typeface="Arial"/>
                </a:rPr>
                <a:t> already exceeds the wanted optimal </a:t>
              </a:r>
              <a:r>
                <a:rPr lang="en-US" dirty="0" err="1" smtClean="0">
                  <a:solidFill>
                    <a:srgbClr val="A50021"/>
                  </a:solidFill>
                  <a:latin typeface="Arial"/>
                </a:rPr>
                <a:t>Peierls</a:t>
              </a:r>
              <a:r>
                <a:rPr lang="en-US" dirty="0" smtClean="0">
                  <a:solidFill>
                    <a:srgbClr val="A50021"/>
                  </a:solidFill>
                  <a:latin typeface="Arial"/>
                </a:rPr>
                <a:t> gap </a:t>
              </a:r>
              <a:r>
                <a:rPr lang="en-US" dirty="0" smtClean="0">
                  <a:solidFill>
                    <a:srgbClr val="A50021"/>
                  </a:solidFill>
                  <a:latin typeface="Arial"/>
                  <a:cs typeface="Arial" pitchFamily="34" charset="0"/>
                </a:rPr>
                <a:t>∆</a:t>
              </a:r>
              <a:r>
                <a:rPr lang="en-US" baseline="-25000" dirty="0" smtClean="0">
                  <a:solidFill>
                    <a:srgbClr val="A50021"/>
                  </a:solidFill>
                  <a:latin typeface="Arial"/>
                </a:rPr>
                <a:t>0</a:t>
              </a:r>
              <a:r>
                <a:rPr lang="en-US" dirty="0" smtClean="0">
                  <a:solidFill>
                    <a:srgbClr val="A50021"/>
                  </a:solidFill>
                  <a:latin typeface="Arial"/>
                </a:rPr>
                <a:t> .</a:t>
              </a:r>
            </a:p>
            <a:p>
              <a:pPr lvl="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A50021"/>
                  </a:solidFill>
                  <a:latin typeface="Arial"/>
                </a:rPr>
                <a:t>Chemistry precaution: make a small difference of </a:t>
              </a:r>
              <a:r>
                <a:rPr lang="en-US" dirty="0" err="1" smtClean="0">
                  <a:solidFill>
                    <a:srgbClr val="A50021"/>
                  </a:solidFill>
                  <a:latin typeface="Arial"/>
                </a:rPr>
                <a:t>ligands</a:t>
              </a:r>
              <a:r>
                <a:rPr lang="en-US" dirty="0" smtClean="0">
                  <a:solidFill>
                    <a:srgbClr val="A50021"/>
                  </a:solidFill>
                  <a:latin typeface="Arial"/>
                </a:rPr>
                <a:t> R and R’ 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423749-4EF9-4775-9DFF-469869228D9E}" type="slidenum">
              <a:rPr lang="fr-FR" altLang="ko-KR"/>
              <a:pPr/>
              <a:t>16</a:t>
            </a:fld>
            <a:endParaRPr lang="fr-FR" altLang="ko-KR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>
            <a:lum bright="-34000" contrast="80000"/>
          </a:blip>
          <a:srcRect/>
          <a:stretch>
            <a:fillRect/>
          </a:stretch>
        </p:blipFill>
        <p:spPr bwMode="auto">
          <a:xfrm>
            <a:off x="6012160" y="548680"/>
            <a:ext cx="2916324" cy="26282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468313" y="6083300"/>
            <a:ext cx="455612" cy="92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none" lIns="90000" tIns="46800" rIns="90000" bIns="46800">
            <a:spAutoFit/>
          </a:bodyPr>
          <a:lstStyle/>
          <a:p>
            <a:endParaRPr lang="en-US" altLang="ko-KR" b="0">
              <a:ea typeface="굴림" pitchFamily="34" charset="-127"/>
            </a:endParaRP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0" y="584684"/>
            <a:ext cx="5940425" cy="24951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000" b="0" dirty="0">
                <a:ea typeface="굴림" pitchFamily="34" charset="-127"/>
              </a:rPr>
              <a:t>“</a:t>
            </a:r>
            <a:r>
              <a:rPr lang="en-US" altLang="ko-KR" sz="2000" b="0" dirty="0">
                <a:solidFill>
                  <a:srgbClr val="3333CC"/>
                </a:solidFill>
                <a:ea typeface="굴림" pitchFamily="34" charset="-127"/>
              </a:rPr>
              <a:t>Accidental” origin of the success </a:t>
            </a:r>
            <a:r>
              <a:rPr lang="en-US" altLang="ko-KR" sz="2000" b="0" dirty="0" smtClean="0">
                <a:solidFill>
                  <a:srgbClr val="3333CC"/>
                </a:solidFill>
                <a:ea typeface="굴림" pitchFamily="34" charset="-127"/>
              </a:rPr>
              <a:t>to </a:t>
            </a:r>
            <a:r>
              <a:rPr lang="en-US" altLang="ko-KR" sz="2000" b="0" dirty="0">
                <a:solidFill>
                  <a:srgbClr val="3333CC"/>
                </a:solidFill>
                <a:ea typeface="굴림" pitchFamily="34" charset="-127"/>
              </a:rPr>
              <a:t>get the </a:t>
            </a:r>
            <a:r>
              <a:rPr lang="en-US" altLang="ko-KR" sz="2000" b="0" dirty="0" smtClean="0">
                <a:solidFill>
                  <a:srgbClr val="3333CC"/>
                </a:solidFill>
                <a:ea typeface="굴림" pitchFamily="34" charset="-127"/>
              </a:rPr>
              <a:t>Peierls</a:t>
            </a:r>
            <a:r>
              <a:rPr lang="en-US" altLang="ko-KR" sz="2000" b="0" dirty="0">
                <a:solidFill>
                  <a:srgbClr val="3333CC"/>
                </a:solidFill>
                <a:ea typeface="굴림" pitchFamily="34" charset="-127"/>
              </a:rPr>
              <a:t> </a:t>
            </a:r>
            <a:r>
              <a:rPr lang="en-US" altLang="ko-KR" sz="2000" b="0" dirty="0" smtClean="0">
                <a:solidFill>
                  <a:srgbClr val="3333CC"/>
                </a:solidFill>
                <a:ea typeface="굴림" pitchFamily="34" charset="-127"/>
              </a:rPr>
              <a:t>effect </a:t>
            </a:r>
            <a:r>
              <a:rPr lang="en-US" altLang="ko-KR" sz="2000" b="0" dirty="0">
                <a:solidFill>
                  <a:srgbClr val="3333CC"/>
                </a:solidFill>
                <a:ea typeface="굴림" pitchFamily="34" charset="-127"/>
              </a:rPr>
              <a:t>of bonds </a:t>
            </a:r>
            <a:r>
              <a:rPr lang="en-US" altLang="ko-KR" sz="2000" b="0" dirty="0" smtClean="0">
                <a:solidFill>
                  <a:srgbClr val="3333CC"/>
                </a:solidFill>
                <a:ea typeface="굴림" pitchFamily="34" charset="-127"/>
              </a:rPr>
              <a:t>dimerization:  </a:t>
            </a:r>
            <a:endParaRPr lang="en-US" altLang="ko-KR" sz="2000" b="0" dirty="0" smtClean="0">
              <a:solidFill>
                <a:srgbClr val="3333CC"/>
              </a:solidFill>
              <a:ea typeface="굴림" pitchFamily="34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2000" b="0" dirty="0" smtClean="0">
                <a:solidFill>
                  <a:srgbClr val="3333CC"/>
                </a:solidFill>
                <a:ea typeface="굴림" pitchFamily="34" charset="-127"/>
              </a:rPr>
              <a:t>weak </a:t>
            </a:r>
            <a:r>
              <a:rPr lang="en-US" altLang="ko-KR" sz="2000" b="0" dirty="0">
                <a:solidFill>
                  <a:srgbClr val="3333CC"/>
                </a:solidFill>
                <a:ea typeface="굴림" pitchFamily="34" charset="-127"/>
              </a:rPr>
              <a:t>difference </a:t>
            </a:r>
            <a:r>
              <a:rPr lang="en-US" altLang="ko-KR" sz="2000" b="0" dirty="0" smtClean="0">
                <a:solidFill>
                  <a:srgbClr val="3333CC"/>
                </a:solidFill>
                <a:ea typeface="굴림" pitchFamily="34" charset="-127"/>
              </a:rPr>
              <a:t>of </a:t>
            </a:r>
            <a:r>
              <a:rPr lang="en-US" altLang="ko-KR" sz="2000" b="0" dirty="0">
                <a:solidFill>
                  <a:srgbClr val="3333CC"/>
                </a:solidFill>
                <a:ea typeface="굴림" pitchFamily="34" charset="-127"/>
              </a:rPr>
              <a:t>radicals </a:t>
            </a:r>
            <a:r>
              <a:rPr lang="en-US" altLang="ko-KR" sz="2000" b="0" dirty="0" smtClean="0">
                <a:solidFill>
                  <a:srgbClr val="3333CC"/>
                </a:solidFill>
                <a:ea typeface="굴림" pitchFamily="34" charset="-127"/>
              </a:rPr>
              <a:t>– </a:t>
            </a:r>
            <a:endParaRPr lang="en-US" altLang="ko-KR" sz="2000" b="0" dirty="0" smtClean="0">
              <a:solidFill>
                <a:srgbClr val="3333CC"/>
              </a:solidFill>
              <a:ea typeface="굴림" pitchFamily="34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2000" b="0" dirty="0" smtClean="0">
                <a:solidFill>
                  <a:srgbClr val="3333CC"/>
                </a:solidFill>
                <a:ea typeface="굴림" pitchFamily="34" charset="-127"/>
              </a:rPr>
              <a:t>only </a:t>
            </a:r>
            <a:r>
              <a:rPr lang="en-US" altLang="ko-KR" sz="2000" b="0" dirty="0">
                <a:solidFill>
                  <a:srgbClr val="3333CC"/>
                </a:solidFill>
                <a:ea typeface="굴림" pitchFamily="34" charset="-127"/>
              </a:rPr>
              <a:t>by a distant side group.</a:t>
            </a:r>
            <a:br>
              <a:rPr lang="en-US" altLang="ko-KR" sz="2000" b="0" dirty="0">
                <a:solidFill>
                  <a:srgbClr val="3333CC"/>
                </a:solidFill>
                <a:ea typeface="굴림" pitchFamily="34" charset="-127"/>
              </a:rPr>
            </a:br>
            <a:r>
              <a:rPr lang="en-US" altLang="ko-KR" sz="2000" b="0" dirty="0">
                <a:solidFill>
                  <a:srgbClr val="3333CC"/>
                </a:solidFill>
                <a:ea typeface="굴림" pitchFamily="34" charset="-127"/>
              </a:rPr>
              <a:t>Small site </a:t>
            </a:r>
            <a:r>
              <a:rPr lang="en-US" altLang="ko-KR" sz="2000" b="0" dirty="0" smtClean="0">
                <a:solidFill>
                  <a:srgbClr val="3333CC"/>
                </a:solidFill>
                <a:ea typeface="굴림" pitchFamily="34" charset="-127"/>
              </a:rPr>
              <a:t>dimerization </a:t>
            </a:r>
            <a:r>
              <a:rPr lang="en-US" altLang="ko-KR" sz="2000" b="0" dirty="0">
                <a:solidFill>
                  <a:srgbClr val="3333CC"/>
                </a:solidFill>
                <a:ea typeface="굴림" pitchFamily="34" charset="-127"/>
              </a:rPr>
              <a:t>gap </a:t>
            </a:r>
            <a:r>
              <a:rPr lang="en-US" altLang="ko-KR" sz="2000" b="0" dirty="0" smtClean="0">
                <a:solidFill>
                  <a:srgbClr val="3333CC"/>
                </a:solidFill>
                <a:ea typeface="굴림" pitchFamily="34" charset="-127"/>
              </a:rPr>
              <a:t>leaves a space </a:t>
            </a:r>
            <a:endParaRPr lang="en-US" altLang="ko-KR" sz="2000" b="0" dirty="0" smtClean="0">
              <a:solidFill>
                <a:srgbClr val="3333CC"/>
              </a:solidFill>
              <a:ea typeface="굴림" pitchFamily="34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2000" b="0" dirty="0" smtClean="0">
                <a:solidFill>
                  <a:srgbClr val="3333CC"/>
                </a:solidFill>
                <a:ea typeface="굴림" pitchFamily="34" charset="-127"/>
              </a:rPr>
              <a:t>to </a:t>
            </a:r>
            <a:r>
              <a:rPr lang="en-US" altLang="ko-KR" sz="2000" b="0" dirty="0">
                <a:solidFill>
                  <a:srgbClr val="3333CC"/>
                </a:solidFill>
                <a:ea typeface="굴림" pitchFamily="34" charset="-127"/>
              </a:rPr>
              <a:t>add the bond </a:t>
            </a:r>
            <a:r>
              <a:rPr lang="en-US" altLang="ko-KR" sz="2000" b="0" dirty="0" smtClean="0">
                <a:solidFill>
                  <a:srgbClr val="3333CC"/>
                </a:solidFill>
                <a:ea typeface="굴림" pitchFamily="34" charset="-127"/>
              </a:rPr>
              <a:t>dimerization </a:t>
            </a:r>
            <a:r>
              <a:rPr lang="en-US" altLang="ko-KR" sz="2000" b="0" dirty="0">
                <a:solidFill>
                  <a:srgbClr val="3333CC"/>
                </a:solidFill>
                <a:ea typeface="굴림" pitchFamily="34" charset="-127"/>
              </a:rPr>
              <a:t>gap.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3429000"/>
            <a:ext cx="8345488" cy="7100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ko-KR" sz="2000" i="1" dirty="0">
                <a:solidFill>
                  <a:schemeClr val="accent2"/>
                </a:solidFill>
                <a:ea typeface="굴림" pitchFamily="34" charset="-127"/>
              </a:rPr>
              <a:t>Still a missing link :</a:t>
            </a:r>
            <a:r>
              <a:rPr lang="en-US" altLang="ko-KR" sz="2000" b="0" dirty="0">
                <a:solidFill>
                  <a:schemeClr val="accent2"/>
                </a:solidFill>
                <a:ea typeface="굴림" pitchFamily="34" charset="-127"/>
              </a:rPr>
              <a:t> no </a:t>
            </a:r>
            <a:r>
              <a:rPr lang="en-US" altLang="ko-KR" sz="2000" b="0" dirty="0" smtClean="0">
                <a:solidFill>
                  <a:schemeClr val="accent2"/>
                </a:solidFill>
                <a:ea typeface="굴림" pitchFamily="34" charset="-127"/>
              </a:rPr>
              <a:t>attempts </a:t>
            </a:r>
            <a:r>
              <a:rPr lang="en-US" altLang="ko-KR" sz="2000" b="0" dirty="0">
                <a:solidFill>
                  <a:schemeClr val="accent2"/>
                </a:solidFill>
                <a:ea typeface="굴림" pitchFamily="34" charset="-127"/>
              </a:rPr>
              <a:t>to check for the Ferroelectricity:</a:t>
            </a:r>
          </a:p>
          <a:p>
            <a:r>
              <a:rPr lang="en-US" altLang="ko-KR" sz="2000" b="0" dirty="0">
                <a:solidFill>
                  <a:schemeClr val="accent2"/>
                </a:solidFill>
                <a:ea typeface="굴림" pitchFamily="34" charset="-127"/>
              </a:rPr>
              <a:t>To be tried ? and discovered </a:t>
            </a:r>
            <a:r>
              <a:rPr lang="en-US" altLang="ko-KR" sz="2000" b="0" dirty="0" smtClean="0">
                <a:solidFill>
                  <a:schemeClr val="accent2"/>
                </a:solidFill>
                <a:ea typeface="굴림" pitchFamily="34" charset="-127"/>
              </a:rPr>
              <a:t>! By whom, in which country?</a:t>
            </a:r>
            <a:endParaRPr lang="en-US" altLang="ko-KR" sz="2000" b="0" dirty="0">
              <a:solidFill>
                <a:schemeClr val="accent2"/>
              </a:solidFill>
              <a:ea typeface="굴림" pitchFamily="34" charset="-127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9840" y="4761148"/>
            <a:ext cx="802655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How do we know that polarization is present (X-rays are no good, q=0)?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00FF"/>
                </a:solidFill>
              </a:rPr>
              <a:t>From identification of physics of solitons.</a:t>
            </a:r>
            <a:endParaRPr lang="en-US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07504" y="116632"/>
            <a:ext cx="8805361" cy="6475496"/>
            <a:chOff x="11521728" y="19730517"/>
            <a:chExt cx="9017944" cy="6475496"/>
          </a:xfrm>
        </p:grpSpPr>
        <p:graphicFrame>
          <p:nvGraphicFramePr>
            <p:cNvPr id="4" name="Object 4"/>
            <p:cNvGraphicFramePr>
              <a:graphicFrameLocks noChangeAspect="1"/>
            </p:cNvGraphicFramePr>
            <p:nvPr/>
          </p:nvGraphicFramePr>
          <p:xfrm>
            <a:off x="18217704" y="20522605"/>
            <a:ext cx="1589088" cy="561975"/>
          </p:xfrm>
          <a:graphic>
            <a:graphicData uri="http://schemas.openxmlformats.org/presentationml/2006/ole">
              <p:oleObj spid="_x0000_s398338" name="Équation" r:id="rId3" imgW="863280" imgH="291960" progId="Equation.3">
                <p:embed/>
              </p:oleObj>
            </a:graphicData>
          </a:graphic>
        </p:graphicFrame>
        <p:grpSp>
          <p:nvGrpSpPr>
            <p:cNvPr id="3" name="Groupe 71"/>
            <p:cNvGrpSpPr>
              <a:grpSpLocks/>
            </p:cNvGrpSpPr>
            <p:nvPr/>
          </p:nvGrpSpPr>
          <p:grpSpPr bwMode="auto">
            <a:xfrm>
              <a:off x="13609192" y="20702017"/>
              <a:ext cx="6679447" cy="3238500"/>
              <a:chOff x="363538" y="836613"/>
              <a:chExt cx="8121972" cy="3348037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363538" y="836613"/>
                <a:ext cx="4427537" cy="1008062"/>
                <a:chOff x="68" y="1230"/>
                <a:chExt cx="3468" cy="635"/>
              </a:xfrm>
            </p:grpSpPr>
            <p:sp>
              <p:nvSpPr>
                <p:cNvPr id="9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3" y="1308"/>
                  <a:ext cx="355" cy="2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8"/>
                <p:cNvSpPr>
                  <a:spLocks noChangeShapeType="1"/>
                </p:cNvSpPr>
                <p:nvPr/>
              </p:nvSpPr>
              <p:spPr bwMode="auto">
                <a:xfrm>
                  <a:off x="467" y="1308"/>
                  <a:ext cx="433" cy="283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921" y="1308"/>
                  <a:ext cx="354" cy="2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0"/>
                <p:cNvSpPr>
                  <a:spLocks noChangeShapeType="1"/>
                </p:cNvSpPr>
                <p:nvPr/>
              </p:nvSpPr>
              <p:spPr bwMode="auto">
                <a:xfrm>
                  <a:off x="1254" y="1308"/>
                  <a:ext cx="432" cy="283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647" y="1308"/>
                  <a:ext cx="394" cy="2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2"/>
                <p:cNvSpPr>
                  <a:spLocks noChangeShapeType="1"/>
                </p:cNvSpPr>
                <p:nvPr/>
              </p:nvSpPr>
              <p:spPr bwMode="auto">
                <a:xfrm>
                  <a:off x="2045" y="1308"/>
                  <a:ext cx="458" cy="300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Oval 13"/>
                <p:cNvSpPr>
                  <a:spLocks noChangeArrowheads="1"/>
                </p:cNvSpPr>
                <p:nvPr/>
              </p:nvSpPr>
              <p:spPr bwMode="auto">
                <a:xfrm>
                  <a:off x="388" y="1276"/>
                  <a:ext cx="157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Gulim" pitchFamily="34" charset="-127"/>
                  </a:endParaRPr>
                </a:p>
              </p:txBody>
            </p:sp>
            <p:sp>
              <p:nvSpPr>
                <p:cNvPr id="98" name="Oval 14"/>
                <p:cNvSpPr>
                  <a:spLocks noChangeArrowheads="1"/>
                </p:cNvSpPr>
                <p:nvPr/>
              </p:nvSpPr>
              <p:spPr bwMode="auto">
                <a:xfrm>
                  <a:off x="1212" y="1275"/>
                  <a:ext cx="157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Gulim" pitchFamily="34" charset="-127"/>
                  </a:endParaRPr>
                </a:p>
              </p:txBody>
            </p:sp>
            <p:sp>
              <p:nvSpPr>
                <p:cNvPr id="99" name="Oval 15"/>
                <p:cNvSpPr>
                  <a:spLocks noChangeArrowheads="1"/>
                </p:cNvSpPr>
                <p:nvPr/>
              </p:nvSpPr>
              <p:spPr bwMode="auto">
                <a:xfrm>
                  <a:off x="1962" y="1276"/>
                  <a:ext cx="157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Gulim" pitchFamily="34" charset="-127"/>
                  </a:endParaRPr>
                </a:p>
              </p:txBody>
            </p:sp>
            <p:sp>
              <p:nvSpPr>
                <p:cNvPr id="100" name="Oval 16"/>
                <p:cNvSpPr>
                  <a:spLocks noChangeArrowheads="1"/>
                </p:cNvSpPr>
                <p:nvPr/>
              </p:nvSpPr>
              <p:spPr bwMode="auto">
                <a:xfrm>
                  <a:off x="837" y="1508"/>
                  <a:ext cx="157" cy="12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Gulim" pitchFamily="34" charset="-127"/>
                  </a:endParaRPr>
                </a:p>
              </p:txBody>
            </p:sp>
            <p:sp>
              <p:nvSpPr>
                <p:cNvPr id="101" name="Oval 17"/>
                <p:cNvSpPr>
                  <a:spLocks noChangeArrowheads="1"/>
                </p:cNvSpPr>
                <p:nvPr/>
              </p:nvSpPr>
              <p:spPr bwMode="auto">
                <a:xfrm>
                  <a:off x="1587" y="1541"/>
                  <a:ext cx="157" cy="12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Gulim" pitchFamily="34" charset="-127"/>
                  </a:endParaRPr>
                </a:p>
              </p:txBody>
            </p:sp>
            <p:sp>
              <p:nvSpPr>
                <p:cNvPr id="10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552" y="1307"/>
                  <a:ext cx="394" cy="285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21"/>
                <p:cNvSpPr>
                  <a:spLocks noChangeShapeType="1"/>
                </p:cNvSpPr>
                <p:nvPr/>
              </p:nvSpPr>
              <p:spPr bwMode="auto">
                <a:xfrm>
                  <a:off x="3037" y="1321"/>
                  <a:ext cx="433" cy="28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Oval 22"/>
                <p:cNvSpPr>
                  <a:spLocks noChangeArrowheads="1"/>
                </p:cNvSpPr>
                <p:nvPr/>
              </p:nvSpPr>
              <p:spPr bwMode="auto">
                <a:xfrm>
                  <a:off x="2925" y="1253"/>
                  <a:ext cx="157" cy="12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Gulim" pitchFamily="34" charset="-127"/>
                  </a:endParaRPr>
                </a:p>
              </p:txBody>
            </p:sp>
            <p:sp>
              <p:nvSpPr>
                <p:cNvPr id="105" name="Line 23"/>
                <p:cNvSpPr>
                  <a:spLocks noChangeShapeType="1"/>
                </p:cNvSpPr>
                <p:nvPr/>
              </p:nvSpPr>
              <p:spPr bwMode="auto">
                <a:xfrm>
                  <a:off x="2517" y="1230"/>
                  <a:ext cx="0" cy="63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Oval 19"/>
                <p:cNvSpPr>
                  <a:spLocks noChangeArrowheads="1"/>
                </p:cNvSpPr>
                <p:nvPr/>
              </p:nvSpPr>
              <p:spPr bwMode="auto">
                <a:xfrm>
                  <a:off x="2449" y="1548"/>
                  <a:ext cx="157" cy="12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Gulim" pitchFamily="34" charset="-127"/>
                  </a:endParaRPr>
                </a:p>
              </p:txBody>
            </p:sp>
            <p:sp>
              <p:nvSpPr>
                <p:cNvPr id="107" name="Oval 19"/>
                <p:cNvSpPr>
                  <a:spLocks noChangeArrowheads="1"/>
                </p:cNvSpPr>
                <p:nvPr/>
              </p:nvSpPr>
              <p:spPr bwMode="auto">
                <a:xfrm>
                  <a:off x="68" y="1548"/>
                  <a:ext cx="157" cy="12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Gulim" pitchFamily="34" charset="-127"/>
                  </a:endParaRPr>
                </a:p>
              </p:txBody>
            </p:sp>
            <p:sp>
              <p:nvSpPr>
                <p:cNvPr id="108" name="Oval 19"/>
                <p:cNvSpPr>
                  <a:spLocks noChangeArrowheads="1"/>
                </p:cNvSpPr>
                <p:nvPr/>
              </p:nvSpPr>
              <p:spPr bwMode="auto">
                <a:xfrm>
                  <a:off x="3379" y="1558"/>
                  <a:ext cx="157" cy="12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Gulim" pitchFamily="34" charset="-127"/>
                  </a:endParaRPr>
                </a:p>
              </p:txBody>
            </p:sp>
          </p:grpSp>
          <p:grpSp>
            <p:nvGrpSpPr>
              <p:cNvPr id="7" name="Group 86"/>
              <p:cNvGrpSpPr>
                <a:grpSpLocks/>
              </p:cNvGrpSpPr>
              <p:nvPr/>
            </p:nvGrpSpPr>
            <p:grpSpPr bwMode="auto">
              <a:xfrm>
                <a:off x="398463" y="1881188"/>
                <a:ext cx="4611687" cy="1008062"/>
                <a:chOff x="90" y="1275"/>
                <a:chExt cx="3468" cy="635"/>
              </a:xfrm>
            </p:grpSpPr>
            <p:sp>
              <p:nvSpPr>
                <p:cNvPr id="71" name="Line 23"/>
                <p:cNvSpPr>
                  <a:spLocks noChangeShapeType="1"/>
                </p:cNvSpPr>
                <p:nvPr/>
              </p:nvSpPr>
              <p:spPr bwMode="auto">
                <a:xfrm>
                  <a:off x="2064" y="1275"/>
                  <a:ext cx="0" cy="63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" name="Group 66"/>
                <p:cNvGrpSpPr>
                  <a:grpSpLocks/>
                </p:cNvGrpSpPr>
                <p:nvPr/>
              </p:nvGrpSpPr>
              <p:grpSpPr bwMode="auto">
                <a:xfrm>
                  <a:off x="90" y="1389"/>
                  <a:ext cx="3468" cy="431"/>
                  <a:chOff x="90" y="1389"/>
                  <a:chExt cx="3468" cy="431"/>
                </a:xfrm>
              </p:grpSpPr>
              <p:sp>
                <p:nvSpPr>
                  <p:cNvPr id="73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5" y="1444"/>
                    <a:ext cx="355" cy="2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489" y="1444"/>
                    <a:ext cx="433" cy="283"/>
                  </a:xfrm>
                  <a:prstGeom prst="line">
                    <a:avLst/>
                  </a:prstGeom>
                  <a:noFill/>
                  <a:ln w="38100" cmpd="dbl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43" y="1444"/>
                    <a:ext cx="354" cy="2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444"/>
                    <a:ext cx="432" cy="283"/>
                  </a:xfrm>
                  <a:prstGeom prst="line">
                    <a:avLst/>
                  </a:prstGeom>
                  <a:noFill/>
                  <a:ln w="38100" cmpd="dbl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69" y="1444"/>
                    <a:ext cx="394" cy="28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10" y="1412"/>
                    <a:ext cx="157" cy="12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800" b="0">
                      <a:ea typeface="Gulim" pitchFamily="34" charset="-127"/>
                    </a:endParaRPr>
                  </a:p>
                </p:txBody>
              </p:sp>
              <p:sp>
                <p:nvSpPr>
                  <p:cNvPr id="79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234" y="1411"/>
                    <a:ext cx="157" cy="12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800" b="0">
                      <a:ea typeface="Gulim" pitchFamily="34" charset="-127"/>
                    </a:endParaRPr>
                  </a:p>
                </p:txBody>
              </p:sp>
              <p:sp>
                <p:nvSpPr>
                  <p:cNvPr id="80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984" y="1412"/>
                    <a:ext cx="157" cy="12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800" b="0">
                      <a:ea typeface="Gulim" pitchFamily="34" charset="-127"/>
                    </a:endParaRPr>
                  </a:p>
                </p:txBody>
              </p:sp>
              <p:sp>
                <p:nvSpPr>
                  <p:cNvPr id="81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859" y="1644"/>
                    <a:ext cx="157" cy="12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800" b="0">
                      <a:ea typeface="Gulim" pitchFamily="34" charset="-127"/>
                    </a:endParaRPr>
                  </a:p>
                </p:txBody>
              </p:sp>
              <p:sp>
                <p:nvSpPr>
                  <p:cNvPr id="82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609" y="1677"/>
                    <a:ext cx="157" cy="12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800" b="0">
                      <a:ea typeface="Gulim" pitchFamily="34" charset="-127"/>
                    </a:endParaRPr>
                  </a:p>
                </p:txBody>
              </p:sp>
              <p:sp>
                <p:nvSpPr>
                  <p:cNvPr id="83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74" y="1443"/>
                    <a:ext cx="394" cy="285"/>
                  </a:xfrm>
                  <a:prstGeom prst="line">
                    <a:avLst/>
                  </a:prstGeom>
                  <a:noFill/>
                  <a:ln w="38100" cmpd="dbl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059" y="1457"/>
                    <a:ext cx="433" cy="28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2947" y="1389"/>
                    <a:ext cx="157" cy="126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800" b="0">
                      <a:ea typeface="Gulim" pitchFamily="34" charset="-127"/>
                    </a:endParaRPr>
                  </a:p>
                </p:txBody>
              </p:sp>
              <p:sp>
                <p:nvSpPr>
                  <p:cNvPr id="86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2471" y="1684"/>
                    <a:ext cx="157" cy="126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800" b="0">
                      <a:ea typeface="Gulim" pitchFamily="34" charset="-127"/>
                    </a:endParaRPr>
                  </a:p>
                </p:txBody>
              </p:sp>
              <p:sp>
                <p:nvSpPr>
                  <p:cNvPr id="87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90" y="1684"/>
                    <a:ext cx="157" cy="126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800" b="0">
                      <a:ea typeface="Gulim" pitchFamily="34" charset="-127"/>
                    </a:endParaRPr>
                  </a:p>
                </p:txBody>
              </p:sp>
              <p:sp>
                <p:nvSpPr>
                  <p:cNvPr id="8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401" y="1694"/>
                    <a:ext cx="157" cy="126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800" b="0">
                      <a:ea typeface="Gulim" pitchFamily="34" charset="-127"/>
                    </a:endParaRPr>
                  </a:p>
                </p:txBody>
              </p:sp>
              <p:sp>
                <p:nvSpPr>
                  <p:cNvPr id="89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2132" y="1502"/>
                    <a:ext cx="362" cy="227"/>
                  </a:xfrm>
                  <a:prstGeom prst="lin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132" y="1502"/>
                    <a:ext cx="362" cy="22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" name="Group 96"/>
              <p:cNvGrpSpPr>
                <a:grpSpLocks/>
              </p:cNvGrpSpPr>
              <p:nvPr/>
            </p:nvGrpSpPr>
            <p:grpSpPr bwMode="auto">
              <a:xfrm>
                <a:off x="438150" y="3176588"/>
                <a:ext cx="4681538" cy="1008062"/>
                <a:chOff x="115" y="2341"/>
                <a:chExt cx="3468" cy="635"/>
              </a:xfrm>
            </p:grpSpPr>
            <p:sp>
              <p:nvSpPr>
                <p:cNvPr id="50" name="Line 87"/>
                <p:cNvSpPr>
                  <a:spLocks noChangeShapeType="1"/>
                </p:cNvSpPr>
                <p:nvPr/>
              </p:nvSpPr>
              <p:spPr bwMode="auto">
                <a:xfrm>
                  <a:off x="2084" y="2341"/>
                  <a:ext cx="2" cy="63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1" name="Group 67"/>
                <p:cNvGrpSpPr>
                  <a:grpSpLocks/>
                </p:cNvGrpSpPr>
                <p:nvPr/>
              </p:nvGrpSpPr>
              <p:grpSpPr bwMode="auto">
                <a:xfrm>
                  <a:off x="115" y="2500"/>
                  <a:ext cx="3468" cy="431"/>
                  <a:chOff x="90" y="1389"/>
                  <a:chExt cx="3468" cy="431"/>
                </a:xfrm>
              </p:grpSpPr>
              <p:sp>
                <p:nvSpPr>
                  <p:cNvPr id="53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5" y="1444"/>
                    <a:ext cx="355" cy="2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489" y="1444"/>
                    <a:ext cx="433" cy="283"/>
                  </a:xfrm>
                  <a:prstGeom prst="line">
                    <a:avLst/>
                  </a:prstGeom>
                  <a:noFill/>
                  <a:ln w="38100" cmpd="dbl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43" y="1444"/>
                    <a:ext cx="354" cy="2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444"/>
                    <a:ext cx="432" cy="283"/>
                  </a:xfrm>
                  <a:prstGeom prst="line">
                    <a:avLst/>
                  </a:prstGeom>
                  <a:noFill/>
                  <a:ln w="38100" cmpd="dbl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69" y="1444"/>
                    <a:ext cx="394" cy="28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10" y="1412"/>
                    <a:ext cx="157" cy="12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800" b="0">
                      <a:ea typeface="Gulim" pitchFamily="34" charset="-127"/>
                    </a:endParaRPr>
                  </a:p>
                </p:txBody>
              </p:sp>
              <p:sp>
                <p:nvSpPr>
                  <p:cNvPr id="59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234" y="1411"/>
                    <a:ext cx="157" cy="12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800" b="0">
                      <a:ea typeface="Gulim" pitchFamily="34" charset="-127"/>
                    </a:endParaRPr>
                  </a:p>
                </p:txBody>
              </p:sp>
              <p:sp>
                <p:nvSpPr>
                  <p:cNvPr id="60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984" y="1412"/>
                    <a:ext cx="157" cy="12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800" b="0">
                      <a:ea typeface="Gulim" pitchFamily="34" charset="-127"/>
                    </a:endParaRPr>
                  </a:p>
                </p:txBody>
              </p:sp>
              <p:sp>
                <p:nvSpPr>
                  <p:cNvPr id="61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859" y="1644"/>
                    <a:ext cx="157" cy="12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800" b="0">
                      <a:ea typeface="Gulim" pitchFamily="34" charset="-127"/>
                    </a:endParaRPr>
                  </a:p>
                </p:txBody>
              </p:sp>
              <p:sp>
                <p:nvSpPr>
                  <p:cNvPr id="62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609" y="1677"/>
                    <a:ext cx="157" cy="12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800" b="0">
                      <a:ea typeface="Gulim" pitchFamily="34" charset="-127"/>
                    </a:endParaRPr>
                  </a:p>
                </p:txBody>
              </p:sp>
              <p:sp>
                <p:nvSpPr>
                  <p:cNvPr id="63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74" y="1443"/>
                    <a:ext cx="394" cy="285"/>
                  </a:xfrm>
                  <a:prstGeom prst="line">
                    <a:avLst/>
                  </a:prstGeom>
                  <a:noFill/>
                  <a:ln w="38100" cmpd="dbl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059" y="1457"/>
                    <a:ext cx="433" cy="28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2947" y="1389"/>
                    <a:ext cx="157" cy="126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800" b="0">
                      <a:ea typeface="Gulim" pitchFamily="34" charset="-127"/>
                    </a:endParaRPr>
                  </a:p>
                </p:txBody>
              </p:sp>
              <p:sp>
                <p:nvSpPr>
                  <p:cNvPr id="66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2471" y="1684"/>
                    <a:ext cx="157" cy="126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800" b="0">
                      <a:ea typeface="Gulim" pitchFamily="34" charset="-127"/>
                    </a:endParaRPr>
                  </a:p>
                </p:txBody>
              </p:sp>
              <p:sp>
                <p:nvSpPr>
                  <p:cNvPr id="67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90" y="1684"/>
                    <a:ext cx="157" cy="126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800" b="0">
                      <a:ea typeface="Gulim" pitchFamily="34" charset="-127"/>
                    </a:endParaRPr>
                  </a:p>
                </p:txBody>
              </p:sp>
              <p:sp>
                <p:nvSpPr>
                  <p:cNvPr id="6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401" y="1694"/>
                    <a:ext cx="157" cy="126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en-US" altLang="ko-KR" sz="2800" b="0">
                      <a:ea typeface="Gulim" pitchFamily="34" charset="-127"/>
                    </a:endParaRPr>
                  </a:p>
                </p:txBody>
              </p:sp>
              <p:sp>
                <p:nvSpPr>
                  <p:cNvPr id="69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2132" y="1502"/>
                    <a:ext cx="362" cy="227"/>
                  </a:xfrm>
                  <a:prstGeom prst="lin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2132" y="1502"/>
                    <a:ext cx="362" cy="22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" name="Arc 88"/>
                <p:cNvSpPr>
                  <a:spLocks/>
                </p:cNvSpPr>
                <p:nvPr/>
              </p:nvSpPr>
              <p:spPr bwMode="auto">
                <a:xfrm>
                  <a:off x="1882" y="2704"/>
                  <a:ext cx="408" cy="114"/>
                </a:xfrm>
                <a:custGeom>
                  <a:avLst/>
                  <a:gdLst>
                    <a:gd name="T0" fmla="*/ 0 w 43200"/>
                    <a:gd name="T1" fmla="*/ 0 h 23139"/>
                    <a:gd name="T2" fmla="*/ 0 w 43200"/>
                    <a:gd name="T3" fmla="*/ 0 h 23139"/>
                    <a:gd name="T4" fmla="*/ 0 w 43200"/>
                    <a:gd name="T5" fmla="*/ 0 h 2313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3139"/>
                    <a:gd name="T11" fmla="*/ 43200 w 43200"/>
                    <a:gd name="T12" fmla="*/ 23139 h 2313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3139" fill="none" extrusionOk="0">
                      <a:moveTo>
                        <a:pt x="54" y="23139"/>
                      </a:moveTo>
                      <a:cubicBezTo>
                        <a:pt x="18" y="22626"/>
                        <a:pt x="0" y="2211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3139" stroke="0" extrusionOk="0">
                      <a:moveTo>
                        <a:pt x="54" y="23139"/>
                      </a:moveTo>
                      <a:cubicBezTo>
                        <a:pt x="18" y="22626"/>
                        <a:pt x="0" y="2211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C00CC"/>
                  </a:solidFill>
                  <a:prstDash val="dash"/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en-US" altLang="ko-KR">
                    <a:ea typeface="Gulim" pitchFamily="34" charset="-127"/>
                  </a:endParaRPr>
                </a:p>
              </p:txBody>
            </p:sp>
          </p:grpSp>
          <p:sp>
            <p:nvSpPr>
              <p:cNvPr id="46" name="Text Box 89"/>
              <p:cNvSpPr txBox="1">
                <a:spLocks noChangeArrowheads="1"/>
              </p:cNvSpPr>
              <p:nvPr/>
            </p:nvSpPr>
            <p:spPr bwMode="auto">
              <a:xfrm>
                <a:off x="5352708" y="1749949"/>
                <a:ext cx="727802" cy="3840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fr-FR" altLang="ko-KR" sz="1800" b="0" dirty="0">
                    <a:ea typeface="Gulim" pitchFamily="34" charset="-127"/>
                  </a:rPr>
                  <a:t>S=0</a:t>
                </a:r>
              </a:p>
            </p:txBody>
          </p:sp>
          <p:sp>
            <p:nvSpPr>
              <p:cNvPr id="47" name="Text Box 90"/>
              <p:cNvSpPr txBox="1">
                <a:spLocks noChangeArrowheads="1"/>
              </p:cNvSpPr>
              <p:nvPr/>
            </p:nvSpPr>
            <p:spPr bwMode="auto">
              <a:xfrm>
                <a:off x="3250050" y="3182214"/>
                <a:ext cx="961705" cy="3840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fr-FR" altLang="ko-KR" sz="1800" b="0" dirty="0">
                    <a:ea typeface="Gulim" pitchFamily="34" charset="-127"/>
                  </a:rPr>
                  <a:t>S=1/2</a:t>
                </a:r>
              </a:p>
            </p:txBody>
          </p:sp>
          <p:graphicFrame>
            <p:nvGraphicFramePr>
              <p:cNvPr id="48" name="Object 92"/>
              <p:cNvGraphicFramePr>
                <a:graphicFrameLocks noChangeAspect="1"/>
              </p:cNvGraphicFramePr>
              <p:nvPr/>
            </p:nvGraphicFramePr>
            <p:xfrm>
              <a:off x="6328468" y="1708370"/>
              <a:ext cx="1588674" cy="431634"/>
            </p:xfrm>
            <a:graphic>
              <a:graphicData uri="http://schemas.openxmlformats.org/presentationml/2006/ole">
                <p:oleObj spid="_x0000_s398339" name="Équation" r:id="rId4" imgW="888840" imgH="241200" progId="Equation.3">
                  <p:embed/>
                </p:oleObj>
              </a:graphicData>
            </a:graphic>
          </p:graphicFrame>
          <p:graphicFrame>
            <p:nvGraphicFramePr>
              <p:cNvPr id="49" name="Object 93"/>
              <p:cNvGraphicFramePr>
                <a:graphicFrameLocks noChangeAspect="1"/>
              </p:cNvGraphicFramePr>
              <p:nvPr/>
            </p:nvGraphicFramePr>
            <p:xfrm>
              <a:off x="6071658" y="3166392"/>
              <a:ext cx="2413852" cy="686019"/>
            </p:xfrm>
            <a:graphic>
              <a:graphicData uri="http://schemas.openxmlformats.org/presentationml/2006/ole">
                <p:oleObj spid="_x0000_s398340" name="Équation" r:id="rId5" imgW="1384200" imgH="393480" progId="Equation.3">
                  <p:embed/>
                </p:oleObj>
              </a:graphicData>
            </a:graphic>
          </p:graphicFrame>
        </p:grpSp>
        <p:sp>
          <p:nvSpPr>
            <p:cNvPr id="6" name="Text Box 94"/>
            <p:cNvSpPr txBox="1">
              <a:spLocks noChangeArrowheads="1"/>
            </p:cNvSpPr>
            <p:nvPr/>
          </p:nvSpPr>
          <p:spPr bwMode="auto">
            <a:xfrm>
              <a:off x="11736984" y="19730517"/>
              <a:ext cx="8802688" cy="7100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r>
                <a:rPr lang="en-US" altLang="ja-JP" sz="2000" dirty="0">
                  <a:solidFill>
                    <a:srgbClr val="FF00FF"/>
                  </a:solidFill>
                  <a:ea typeface="ＭＳ Ｐゴシック" pitchFamily="34" charset="-128"/>
                </a:rPr>
                <a:t>Solitons with non integer </a:t>
              </a:r>
              <a:r>
                <a:rPr lang="en-US" altLang="ja-JP" sz="2000" dirty="0" smtClean="0">
                  <a:solidFill>
                    <a:srgbClr val="FF00FF"/>
                  </a:solidFill>
                  <a:ea typeface="ＭＳ Ｐゴシック" pitchFamily="34" charset="-128"/>
                </a:rPr>
                <a:t>variable charge</a:t>
              </a:r>
              <a:r>
                <a:rPr lang="en-US" altLang="ja-JP" sz="2000" dirty="0">
                  <a:solidFill>
                    <a:srgbClr val="FF00FF"/>
                  </a:solidFill>
                  <a:ea typeface="ＭＳ Ｐゴシック" pitchFamily="34" charset="-128"/>
                </a:rPr>
                <a:t> </a:t>
              </a:r>
              <a:r>
                <a:rPr lang="en-US" altLang="ja-JP" sz="2000" b="0" dirty="0" smtClean="0">
                  <a:ea typeface="ＭＳ Ｐゴシック" pitchFamily="34" charset="-128"/>
                </a:rPr>
                <a:t>(</a:t>
              </a:r>
              <a:r>
                <a:rPr lang="en-US" sz="2000" b="0" i="1" kern="0" dirty="0" err="1" smtClean="0"/>
                <a:t>S.B.</a:t>
              </a:r>
              <a:r>
                <a:rPr lang="en-US" sz="2000" b="0" i="1" kern="0" dirty="0" smtClean="0"/>
                <a:t>&amp; </a:t>
              </a:r>
              <a:r>
                <a:rPr lang="en-US" sz="2000" b="0" i="1" kern="0" dirty="0" err="1" smtClean="0"/>
                <a:t>N.K.</a:t>
              </a:r>
              <a:r>
                <a:rPr lang="en-US" sz="2000" b="0" i="1" kern="0" dirty="0" smtClean="0"/>
                <a:t>, </a:t>
              </a:r>
              <a:r>
                <a:rPr lang="en-US" sz="2000" b="0" i="1" kern="0" dirty="0" err="1" smtClean="0"/>
                <a:t>M.Rice&amp;J.Mele</a:t>
              </a:r>
              <a:r>
                <a:rPr lang="en-US" altLang="ja-JP" sz="2000" b="0" dirty="0" smtClean="0">
                  <a:ea typeface="ＭＳ Ｐゴシック" pitchFamily="34" charset="-128"/>
                </a:rPr>
                <a:t>)</a:t>
              </a:r>
            </a:p>
            <a:p>
              <a:r>
                <a:rPr lang="en-US" altLang="ja-JP" sz="2000" b="0" dirty="0" smtClean="0">
                  <a:ea typeface="ＭＳ Ｐゴシック" pitchFamily="34" charset="-128"/>
                </a:rPr>
                <a:t>Breaking of the charge-conjugation symmetry</a:t>
              </a:r>
              <a:r>
                <a:rPr lang="en-US" altLang="ja-JP" sz="2000" b="0" dirty="0" smtClean="0">
                  <a:ea typeface="ＭＳ Ｐゴシック" pitchFamily="34" charset="-128"/>
                </a:rPr>
                <a:t> </a:t>
              </a:r>
              <a:endParaRPr lang="fr-FR" altLang="ko-KR" sz="2000" b="0" dirty="0">
                <a:ea typeface="Gulim" pitchFamily="34" charset="-127"/>
              </a:endParaRPr>
            </a:p>
          </p:txBody>
        </p:sp>
        <p:grpSp>
          <p:nvGrpSpPr>
            <p:cNvPr id="14" name="Groupe 140"/>
            <p:cNvGrpSpPr/>
            <p:nvPr/>
          </p:nvGrpSpPr>
          <p:grpSpPr>
            <a:xfrm>
              <a:off x="11701361" y="20522605"/>
              <a:ext cx="1654920" cy="1296144"/>
              <a:chOff x="6398110" y="1520788"/>
              <a:chExt cx="2238686" cy="1367331"/>
            </a:xfrm>
          </p:grpSpPr>
          <p:grpSp>
            <p:nvGrpSpPr>
              <p:cNvPr id="22" name="그룹 74"/>
              <p:cNvGrpSpPr>
                <a:grpSpLocks/>
              </p:cNvGrpSpPr>
              <p:nvPr/>
            </p:nvGrpSpPr>
            <p:grpSpPr bwMode="auto">
              <a:xfrm>
                <a:off x="6409850" y="1720763"/>
                <a:ext cx="1872672" cy="952153"/>
                <a:chOff x="226584" y="2296470"/>
                <a:chExt cx="2509027" cy="1065505"/>
              </a:xfrm>
            </p:grpSpPr>
            <p:cxnSp>
              <p:nvCxnSpPr>
                <p:cNvPr id="38" name="직선 연결선 75"/>
                <p:cNvCxnSpPr/>
                <p:nvPr/>
              </p:nvCxnSpPr>
              <p:spPr bwMode="auto">
                <a:xfrm flipV="1">
                  <a:off x="226584" y="2296470"/>
                  <a:ext cx="1934703" cy="0"/>
                </a:xfrm>
                <a:prstGeom prst="line">
                  <a:avLst/>
                </a:prstGeom>
                <a:ln w="38100">
                  <a:solidFill>
                    <a:srgbClr val="3333FF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직선 연결선 76"/>
                <p:cNvCxnSpPr/>
                <p:nvPr/>
              </p:nvCxnSpPr>
              <p:spPr bwMode="auto">
                <a:xfrm flipV="1">
                  <a:off x="226584" y="3361975"/>
                  <a:ext cx="1934702" cy="0"/>
                </a:xfrm>
                <a:prstGeom prst="line">
                  <a:avLst/>
                </a:prstGeom>
                <a:ln w="38100">
                  <a:solidFill>
                    <a:srgbClr val="3333FF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80"/>
                <p:cNvSpPr txBox="1">
                  <a:spLocks noChangeArrowheads="1"/>
                </p:cNvSpPr>
                <p:nvPr/>
              </p:nvSpPr>
              <p:spPr bwMode="auto">
                <a:xfrm>
                  <a:off x="2168493" y="2552688"/>
                  <a:ext cx="567118" cy="4988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800" dirty="0">
                      <a:ea typeface="굴림" pitchFamily="34" charset="-127"/>
                    </a:rPr>
                    <a:t>0</a:t>
                  </a:r>
                  <a:endParaRPr lang="ko-KR" altLang="en-US" sz="1800" dirty="0">
                    <a:ea typeface="굴림" pitchFamily="34" charset="-127"/>
                  </a:endParaRPr>
                </a:p>
              </p:txBody>
            </p:sp>
            <p:cxnSp>
              <p:nvCxnSpPr>
                <p:cNvPr id="41" name="직선 화살표 연결선 82"/>
                <p:cNvCxnSpPr/>
                <p:nvPr/>
              </p:nvCxnSpPr>
              <p:spPr bwMode="auto">
                <a:xfrm rot="5400000">
                  <a:off x="1028697" y="3062042"/>
                  <a:ext cx="293120" cy="1966"/>
                </a:xfrm>
                <a:prstGeom prst="straightConnector1">
                  <a:avLst/>
                </a:prstGeom>
                <a:ln w="38100">
                  <a:headEnd type="none" w="med" len="med"/>
                  <a:tailEnd type="arrow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직선 화살표 연결선 83"/>
                <p:cNvCxnSpPr/>
                <p:nvPr/>
              </p:nvCxnSpPr>
              <p:spPr bwMode="auto">
                <a:xfrm rot="16200000" flipV="1">
                  <a:off x="1211549" y="3062042"/>
                  <a:ext cx="293120" cy="1967"/>
                </a:xfrm>
                <a:prstGeom prst="straightConnector1">
                  <a:avLst/>
                </a:prstGeom>
                <a:ln w="38100">
                  <a:headEnd type="none" w="med" len="med"/>
                  <a:tailEnd type="arrow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직선 연결선 84"/>
              <p:cNvCxnSpPr/>
              <p:nvPr/>
            </p:nvCxnSpPr>
            <p:spPr bwMode="auto">
              <a:xfrm flipV="1">
                <a:off x="6398110" y="2456892"/>
                <a:ext cx="144401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85"/>
              <p:cNvCxnSpPr/>
              <p:nvPr/>
            </p:nvCxnSpPr>
            <p:spPr bwMode="auto">
              <a:xfrm flipV="1">
                <a:off x="6425992" y="2144626"/>
                <a:ext cx="1444012" cy="0"/>
              </a:xfrm>
              <a:prstGeom prst="line">
                <a:avLst/>
              </a:prstGeom>
              <a:ln w="38100">
                <a:solidFill>
                  <a:srgbClr val="3333FF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TextBox 89"/>
              <p:cNvSpPr txBox="1">
                <a:spLocks noChangeArrowheads="1"/>
              </p:cNvSpPr>
              <p:nvPr/>
            </p:nvSpPr>
            <p:spPr bwMode="auto">
              <a:xfrm>
                <a:off x="7957635" y="2226350"/>
                <a:ext cx="679161" cy="445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800" b="0" i="1" dirty="0">
                    <a:solidFill>
                      <a:srgbClr val="FF0000"/>
                    </a:solidFill>
                    <a:ea typeface="굴림" pitchFamily="34" charset="-127"/>
                  </a:rPr>
                  <a:t>-</a:t>
                </a:r>
                <a:r>
                  <a:rPr lang="el-GR" altLang="ko-KR" sz="1800" b="0" i="1" dirty="0">
                    <a:solidFill>
                      <a:srgbClr val="FF0000"/>
                    </a:solidFill>
                  </a:rPr>
                  <a:t>Δ</a:t>
                </a:r>
                <a:r>
                  <a:rPr lang="en-US" altLang="ko-KR" sz="1800" b="0" i="1" baseline="-25000" dirty="0">
                    <a:solidFill>
                      <a:srgbClr val="FF0000"/>
                    </a:solidFill>
                    <a:ea typeface="굴림" pitchFamily="34" charset="-127"/>
                  </a:rPr>
                  <a:t>e</a:t>
                </a:r>
                <a:endParaRPr lang="ko-KR" altLang="en-US" sz="1800" b="0" i="1" baseline="-25000" dirty="0">
                  <a:solidFill>
                    <a:srgbClr val="FF0000"/>
                  </a:solidFill>
                  <a:ea typeface="굴림" pitchFamily="34" charset="-127"/>
                </a:endParaRPr>
              </a:p>
            </p:txBody>
          </p:sp>
          <p:sp>
            <p:nvSpPr>
              <p:cNvPr id="36" name="TextBox 89"/>
              <p:cNvSpPr txBox="1">
                <a:spLocks noChangeArrowheads="1"/>
              </p:cNvSpPr>
              <p:nvPr/>
            </p:nvSpPr>
            <p:spPr bwMode="auto">
              <a:xfrm>
                <a:off x="7859242" y="1520788"/>
                <a:ext cx="575074" cy="445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altLang="ko-KR" sz="1800" b="0" i="1" dirty="0" smtClean="0">
                    <a:solidFill>
                      <a:srgbClr val="3333CC"/>
                    </a:solidFill>
                  </a:rPr>
                  <a:t>Δ</a:t>
                </a:r>
                <a:r>
                  <a:rPr lang="en-US" altLang="ko-KR" sz="1800" b="0" i="1" baseline="-25000" dirty="0" smtClean="0">
                    <a:solidFill>
                      <a:srgbClr val="3333CC"/>
                    </a:solidFill>
                    <a:ea typeface="굴림" pitchFamily="34" charset="-127"/>
                  </a:rPr>
                  <a:t>0</a:t>
                </a:r>
                <a:endParaRPr lang="ko-KR" altLang="en-US" sz="1800" b="0" i="1" baseline="-25000" dirty="0">
                  <a:solidFill>
                    <a:srgbClr val="3333CC"/>
                  </a:solidFill>
                  <a:ea typeface="굴림" pitchFamily="34" charset="-127"/>
                </a:endParaRPr>
              </a:p>
            </p:txBody>
          </p:sp>
          <p:sp>
            <p:nvSpPr>
              <p:cNvPr id="37" name="TextBox 89"/>
              <p:cNvSpPr txBox="1">
                <a:spLocks noChangeArrowheads="1"/>
              </p:cNvSpPr>
              <p:nvPr/>
            </p:nvSpPr>
            <p:spPr bwMode="auto">
              <a:xfrm>
                <a:off x="7956646" y="2442374"/>
                <a:ext cx="679161" cy="445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800" b="0" i="1" dirty="0" smtClean="0">
                    <a:solidFill>
                      <a:srgbClr val="3333CC"/>
                    </a:solidFill>
                    <a:ea typeface="굴림" pitchFamily="34" charset="-127"/>
                  </a:rPr>
                  <a:t>-</a:t>
                </a:r>
                <a:r>
                  <a:rPr lang="el-GR" altLang="ko-KR" sz="1800" b="0" i="1" dirty="0" smtClean="0">
                    <a:solidFill>
                      <a:srgbClr val="3333CC"/>
                    </a:solidFill>
                  </a:rPr>
                  <a:t>Δ</a:t>
                </a:r>
                <a:r>
                  <a:rPr lang="en-US" altLang="ko-KR" sz="1800" b="0" i="1" baseline="-25000" dirty="0" smtClean="0">
                    <a:solidFill>
                      <a:srgbClr val="3333CC"/>
                    </a:solidFill>
                    <a:ea typeface="굴림" pitchFamily="34" charset="-127"/>
                  </a:rPr>
                  <a:t>0</a:t>
                </a:r>
                <a:endParaRPr lang="ko-KR" altLang="en-US" sz="1800" b="0" i="1" baseline="-25000" dirty="0">
                  <a:solidFill>
                    <a:srgbClr val="3333CC"/>
                  </a:solidFill>
                  <a:ea typeface="굴림" pitchFamily="34" charset="-127"/>
                </a:endParaRPr>
              </a:p>
            </p:txBody>
          </p:sp>
        </p:grpSp>
        <p:grpSp>
          <p:nvGrpSpPr>
            <p:cNvPr id="26" name="Groupe 120"/>
            <p:cNvGrpSpPr/>
            <p:nvPr/>
          </p:nvGrpSpPr>
          <p:grpSpPr>
            <a:xfrm>
              <a:off x="11593350" y="21854754"/>
              <a:ext cx="1505960" cy="1116123"/>
              <a:chOff x="6444209" y="2996952"/>
              <a:chExt cx="1976572" cy="1265074"/>
            </a:xfrm>
          </p:grpSpPr>
          <p:grpSp>
            <p:nvGrpSpPr>
              <p:cNvPr id="32" name="그룹 90"/>
              <p:cNvGrpSpPr>
                <a:grpSpLocks/>
              </p:cNvGrpSpPr>
              <p:nvPr/>
            </p:nvGrpSpPr>
            <p:grpSpPr bwMode="auto">
              <a:xfrm>
                <a:off x="6444209" y="3176971"/>
                <a:ext cx="1816976" cy="844647"/>
                <a:chOff x="5776542" y="2130061"/>
                <a:chExt cx="2434405" cy="1115849"/>
              </a:xfrm>
            </p:grpSpPr>
            <p:grpSp>
              <p:nvGrpSpPr>
                <p:cNvPr id="43" name="그룹 74"/>
                <p:cNvGrpSpPr>
                  <a:grpSpLocks/>
                </p:cNvGrpSpPr>
                <p:nvPr/>
              </p:nvGrpSpPr>
              <p:grpSpPr bwMode="auto">
                <a:xfrm>
                  <a:off x="5792270" y="2130061"/>
                  <a:ext cx="2418677" cy="1115849"/>
                  <a:chOff x="226583" y="2166573"/>
                  <a:chExt cx="2418677" cy="1115849"/>
                </a:xfrm>
              </p:grpSpPr>
              <p:cxnSp>
                <p:nvCxnSpPr>
                  <p:cNvPr id="29" name="직선 연결선 75"/>
                  <p:cNvCxnSpPr/>
                  <p:nvPr/>
                </p:nvCxnSpPr>
                <p:spPr bwMode="auto">
                  <a:xfrm flipV="1">
                    <a:off x="226583" y="2166573"/>
                    <a:ext cx="1934703" cy="0"/>
                  </a:xfrm>
                  <a:prstGeom prst="line">
                    <a:avLst/>
                  </a:prstGeom>
                  <a:ln w="38100">
                    <a:solidFill>
                      <a:srgbClr val="3333FF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직선 연결선 76"/>
                  <p:cNvCxnSpPr/>
                  <p:nvPr/>
                </p:nvCxnSpPr>
                <p:spPr bwMode="auto">
                  <a:xfrm flipV="1">
                    <a:off x="226584" y="3282422"/>
                    <a:ext cx="1934703" cy="0"/>
                  </a:xfrm>
                  <a:prstGeom prst="line">
                    <a:avLst/>
                  </a:prstGeom>
                  <a:ln w="38100">
                    <a:solidFill>
                      <a:srgbClr val="3333FF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Text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73561" y="2552687"/>
                    <a:ext cx="471699" cy="5489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ko-KR" sz="1200" dirty="0">
                        <a:ea typeface="굴림" pitchFamily="34" charset="-127"/>
                      </a:rPr>
                      <a:t>0</a:t>
                    </a:r>
                    <a:endParaRPr lang="ko-KR" altLang="en-US" sz="1200" dirty="0">
                      <a:ea typeface="굴림" pitchFamily="34" charset="-127"/>
                    </a:endParaRPr>
                  </a:p>
                </p:txBody>
              </p:sp>
            </p:grpSp>
            <p:cxnSp>
              <p:nvCxnSpPr>
                <p:cNvPr id="27" name="직선 연결선 84"/>
                <p:cNvCxnSpPr/>
                <p:nvPr/>
              </p:nvCxnSpPr>
              <p:spPr bwMode="auto">
                <a:xfrm flipV="1">
                  <a:off x="5776542" y="2463011"/>
                  <a:ext cx="1934702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직선 연결선 85"/>
                <p:cNvCxnSpPr/>
                <p:nvPr/>
              </p:nvCxnSpPr>
              <p:spPr bwMode="auto">
                <a:xfrm flipV="1">
                  <a:off x="5813899" y="2734281"/>
                  <a:ext cx="1934703" cy="0"/>
                </a:xfrm>
                <a:prstGeom prst="line">
                  <a:avLst/>
                </a:prstGeom>
                <a:ln w="38100">
                  <a:solidFill>
                    <a:srgbClr val="3333FF"/>
                  </a:solidFill>
                  <a:prstDash val="dash"/>
                  <a:headEnd type="none" w="med" len="med"/>
                  <a:tailEnd type="non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89"/>
              <p:cNvSpPr txBox="1">
                <a:spLocks noChangeArrowheads="1"/>
              </p:cNvSpPr>
              <p:nvPr/>
            </p:nvSpPr>
            <p:spPr bwMode="auto">
              <a:xfrm>
                <a:off x="7861869" y="3266980"/>
                <a:ext cx="452768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altLang="ko-KR" sz="1200" b="0" i="1" dirty="0" smtClean="0">
                    <a:solidFill>
                      <a:srgbClr val="FF0000"/>
                    </a:solidFill>
                  </a:rPr>
                  <a:t>Δ</a:t>
                </a:r>
                <a:r>
                  <a:rPr lang="en-US" altLang="ko-KR" sz="1200" b="0" i="1" baseline="-25000" dirty="0">
                    <a:solidFill>
                      <a:srgbClr val="FF0000"/>
                    </a:solidFill>
                    <a:ea typeface="굴림" pitchFamily="34" charset="-127"/>
                  </a:rPr>
                  <a:t>e</a:t>
                </a:r>
                <a:endParaRPr lang="ko-KR" altLang="en-US" sz="1200" b="0" i="1" baseline="-25000" dirty="0">
                  <a:solidFill>
                    <a:srgbClr val="FF0000"/>
                  </a:solidFill>
                  <a:ea typeface="굴림" pitchFamily="34" charset="-127"/>
                </a:endParaRPr>
              </a:p>
            </p:txBody>
          </p:sp>
          <p:sp>
            <p:nvSpPr>
              <p:cNvPr id="24" name="TextBox 89"/>
              <p:cNvSpPr txBox="1">
                <a:spLocks noChangeArrowheads="1"/>
              </p:cNvSpPr>
              <p:nvPr/>
            </p:nvSpPr>
            <p:spPr bwMode="auto">
              <a:xfrm>
                <a:off x="7968013" y="2996952"/>
                <a:ext cx="452768" cy="415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altLang="ko-KR" sz="1200" b="0" i="1" dirty="0" smtClean="0">
                    <a:solidFill>
                      <a:srgbClr val="3333CC"/>
                    </a:solidFill>
                  </a:rPr>
                  <a:t>Δ</a:t>
                </a:r>
                <a:r>
                  <a:rPr lang="en-US" altLang="ko-KR" sz="1200" b="0" i="1" baseline="-25000" dirty="0" smtClean="0">
                    <a:solidFill>
                      <a:srgbClr val="3333CC"/>
                    </a:solidFill>
                    <a:ea typeface="굴림" pitchFamily="34" charset="-127"/>
                  </a:rPr>
                  <a:t>0</a:t>
                </a:r>
                <a:endParaRPr lang="ko-KR" altLang="en-US" sz="1200" b="0" i="1" baseline="-25000" dirty="0">
                  <a:solidFill>
                    <a:srgbClr val="3333CC"/>
                  </a:solidFill>
                  <a:ea typeface="굴림" pitchFamily="34" charset="-127"/>
                </a:endParaRPr>
              </a:p>
            </p:txBody>
          </p:sp>
          <p:sp>
            <p:nvSpPr>
              <p:cNvPr id="25" name="TextBox 89"/>
              <p:cNvSpPr txBox="1">
                <a:spLocks noChangeArrowheads="1"/>
              </p:cNvSpPr>
              <p:nvPr/>
            </p:nvSpPr>
            <p:spPr bwMode="auto">
              <a:xfrm>
                <a:off x="7814611" y="3846528"/>
                <a:ext cx="520094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200" b="0" i="1" dirty="0" smtClean="0">
                    <a:solidFill>
                      <a:srgbClr val="3333CC"/>
                    </a:solidFill>
                    <a:ea typeface="굴림" pitchFamily="34" charset="-127"/>
                  </a:rPr>
                  <a:t>-</a:t>
                </a:r>
                <a:r>
                  <a:rPr lang="el-GR" altLang="ko-KR" sz="1200" b="0" i="1" dirty="0" smtClean="0">
                    <a:solidFill>
                      <a:srgbClr val="3333CC"/>
                    </a:solidFill>
                  </a:rPr>
                  <a:t>Δ</a:t>
                </a:r>
                <a:r>
                  <a:rPr lang="en-US" altLang="ko-KR" sz="1200" i="1" baseline="-25000" dirty="0" smtClean="0">
                    <a:solidFill>
                      <a:srgbClr val="3333CC"/>
                    </a:solidFill>
                    <a:ea typeface="굴림" pitchFamily="34" charset="-127"/>
                  </a:rPr>
                  <a:t>0</a:t>
                </a:r>
                <a:endParaRPr lang="ko-KR" altLang="en-US" sz="1200" b="0" i="1" baseline="-25000" dirty="0">
                  <a:solidFill>
                    <a:srgbClr val="3333CC"/>
                  </a:solidFill>
                  <a:ea typeface="굴림" pitchFamily="34" charset="-127"/>
                </a:endParaRPr>
              </a:p>
            </p:txBody>
          </p:sp>
        </p:grpSp>
        <p:grpSp>
          <p:nvGrpSpPr>
            <p:cNvPr id="44" name="Groupe 119"/>
            <p:cNvGrpSpPr/>
            <p:nvPr/>
          </p:nvGrpSpPr>
          <p:grpSpPr>
            <a:xfrm>
              <a:off x="11701366" y="23064348"/>
              <a:ext cx="1539042" cy="1130665"/>
              <a:chOff x="6572163" y="5178678"/>
              <a:chExt cx="1840795" cy="1144481"/>
            </a:xfrm>
          </p:grpSpPr>
          <p:grpSp>
            <p:nvGrpSpPr>
              <p:cNvPr id="45" name="그룹 119"/>
              <p:cNvGrpSpPr>
                <a:grpSpLocks/>
              </p:cNvGrpSpPr>
              <p:nvPr/>
            </p:nvGrpSpPr>
            <p:grpSpPr bwMode="auto">
              <a:xfrm>
                <a:off x="6572163" y="5367341"/>
                <a:ext cx="1840795" cy="833969"/>
                <a:chOff x="5662245" y="4780001"/>
                <a:chExt cx="2613231" cy="1127347"/>
              </a:xfrm>
            </p:grpSpPr>
            <p:grpSp>
              <p:nvGrpSpPr>
                <p:cNvPr id="51" name="그룹 117"/>
                <p:cNvGrpSpPr>
                  <a:grpSpLocks/>
                </p:cNvGrpSpPr>
                <p:nvPr/>
              </p:nvGrpSpPr>
              <p:grpSpPr bwMode="auto">
                <a:xfrm>
                  <a:off x="5662245" y="4780001"/>
                  <a:ext cx="2613231" cy="1127347"/>
                  <a:chOff x="5662245" y="4780001"/>
                  <a:chExt cx="2613231" cy="1127347"/>
                </a:xfrm>
              </p:grpSpPr>
              <p:cxnSp>
                <p:nvCxnSpPr>
                  <p:cNvPr id="16" name="직선 연결선 107"/>
                  <p:cNvCxnSpPr/>
                  <p:nvPr/>
                </p:nvCxnSpPr>
                <p:spPr bwMode="auto">
                  <a:xfrm flipV="1">
                    <a:off x="5662245" y="4780001"/>
                    <a:ext cx="1934688" cy="0"/>
                  </a:xfrm>
                  <a:prstGeom prst="line">
                    <a:avLst/>
                  </a:prstGeom>
                  <a:ln w="38100">
                    <a:solidFill>
                      <a:srgbClr val="3333FF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직선 연결선 108"/>
                  <p:cNvCxnSpPr/>
                  <p:nvPr/>
                </p:nvCxnSpPr>
                <p:spPr bwMode="auto">
                  <a:xfrm flipV="1">
                    <a:off x="5662245" y="5907348"/>
                    <a:ext cx="1934688" cy="0"/>
                  </a:xfrm>
                  <a:prstGeom prst="line">
                    <a:avLst/>
                  </a:prstGeom>
                  <a:ln w="38100">
                    <a:solidFill>
                      <a:srgbClr val="3333FF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Text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07248" y="5035573"/>
                    <a:ext cx="457814" cy="3790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ko-KR" sz="1200" dirty="0">
                        <a:ea typeface="굴림" pitchFamily="34" charset="-127"/>
                      </a:rPr>
                      <a:t>0</a:t>
                    </a:r>
                    <a:endParaRPr lang="ko-KR" altLang="en-US" sz="1200" dirty="0">
                      <a:ea typeface="굴림" pitchFamily="34" charset="-127"/>
                    </a:endParaRPr>
                  </a:p>
                </p:txBody>
              </p:sp>
              <p:cxnSp>
                <p:nvCxnSpPr>
                  <p:cNvPr id="19" name="직선 화살표 연결선 110"/>
                  <p:cNvCxnSpPr/>
                  <p:nvPr/>
                </p:nvCxnSpPr>
                <p:spPr bwMode="auto">
                  <a:xfrm rot="5400000">
                    <a:off x="6214631" y="5624691"/>
                    <a:ext cx="293161" cy="1966"/>
                  </a:xfrm>
                  <a:prstGeom prst="straightConnector1">
                    <a:avLst/>
                  </a:prstGeom>
                  <a:ln w="38100">
                    <a:headEnd type="none" w="med" len="med"/>
                    <a:tailEnd type="arrow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직선 연결선 113"/>
                  <p:cNvCxnSpPr/>
                  <p:nvPr/>
                </p:nvCxnSpPr>
                <p:spPr bwMode="auto">
                  <a:xfrm flipV="1">
                    <a:off x="5681907" y="5254391"/>
                    <a:ext cx="1936655" cy="0"/>
                  </a:xfrm>
                  <a:prstGeom prst="line">
                    <a:avLst/>
                  </a:prstGeom>
                  <a:ln w="38100">
                    <a:solidFill>
                      <a:srgbClr val="3333FF"/>
                    </a:solidFill>
                    <a:prstDash val="dash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TextBox 1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02639" y="5393349"/>
                    <a:ext cx="672837" cy="3790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ko-KR" sz="1200" b="0" i="1" dirty="0" smtClean="0">
                        <a:solidFill>
                          <a:srgbClr val="FF0066"/>
                        </a:solidFill>
                      </a:rPr>
                      <a:t>-</a:t>
                    </a:r>
                    <a:r>
                      <a:rPr lang="el-GR" altLang="ko-KR" sz="1200" b="0" i="1" dirty="0" smtClean="0">
                        <a:solidFill>
                          <a:srgbClr val="FF0066"/>
                        </a:solidFill>
                      </a:rPr>
                      <a:t>Δ</a:t>
                    </a:r>
                    <a:r>
                      <a:rPr lang="en-US" altLang="ko-KR" sz="1200" b="0" i="1" baseline="-25000" dirty="0">
                        <a:solidFill>
                          <a:srgbClr val="FF0066"/>
                        </a:solidFill>
                        <a:ea typeface="굴림" pitchFamily="34" charset="-127"/>
                      </a:rPr>
                      <a:t>e</a:t>
                    </a:r>
                    <a:endParaRPr lang="ko-KR" altLang="en-US" sz="1200" b="0" i="1" baseline="-25000" dirty="0">
                      <a:solidFill>
                        <a:srgbClr val="FF0066"/>
                      </a:solidFill>
                      <a:ea typeface="굴림" pitchFamily="34" charset="-127"/>
                    </a:endParaRPr>
                  </a:p>
                </p:txBody>
              </p:sp>
            </p:grpSp>
            <p:cxnSp>
              <p:nvCxnSpPr>
                <p:cNvPr id="15" name="직선 연결선 118"/>
                <p:cNvCxnSpPr/>
                <p:nvPr/>
              </p:nvCxnSpPr>
              <p:spPr bwMode="auto">
                <a:xfrm flipV="1">
                  <a:off x="5666179" y="5589251"/>
                  <a:ext cx="1936655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89"/>
              <p:cNvSpPr txBox="1">
                <a:spLocks noChangeArrowheads="1"/>
              </p:cNvSpPr>
              <p:nvPr/>
            </p:nvSpPr>
            <p:spPr bwMode="auto">
              <a:xfrm>
                <a:off x="7907119" y="5178678"/>
                <a:ext cx="412602" cy="280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altLang="ko-KR" sz="1200" b="0" i="1" dirty="0" smtClean="0">
                    <a:solidFill>
                      <a:srgbClr val="3333CC"/>
                    </a:solidFill>
                  </a:rPr>
                  <a:t>Δ</a:t>
                </a:r>
                <a:r>
                  <a:rPr lang="en-US" altLang="ko-KR" sz="1200" b="0" i="1" baseline="-25000" dirty="0" smtClean="0">
                    <a:solidFill>
                      <a:srgbClr val="3333CC"/>
                    </a:solidFill>
                    <a:ea typeface="굴림" pitchFamily="34" charset="-127"/>
                  </a:rPr>
                  <a:t>0</a:t>
                </a:r>
                <a:endParaRPr lang="ko-KR" altLang="en-US" sz="1200" b="0" i="1" baseline="-25000" dirty="0">
                  <a:solidFill>
                    <a:srgbClr val="3333CC"/>
                  </a:solidFill>
                  <a:ea typeface="굴림" pitchFamily="34" charset="-127"/>
                </a:endParaRPr>
              </a:p>
            </p:txBody>
          </p:sp>
          <p:sp>
            <p:nvSpPr>
              <p:cNvPr id="13" name="TextBox 89"/>
              <p:cNvSpPr txBox="1">
                <a:spLocks noChangeArrowheads="1"/>
              </p:cNvSpPr>
              <p:nvPr/>
            </p:nvSpPr>
            <p:spPr bwMode="auto">
              <a:xfrm>
                <a:off x="7872346" y="6042775"/>
                <a:ext cx="508467" cy="280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200" b="0" i="1" dirty="0" smtClean="0">
                    <a:solidFill>
                      <a:srgbClr val="3333CC"/>
                    </a:solidFill>
                    <a:ea typeface="굴림" pitchFamily="34" charset="-127"/>
                  </a:rPr>
                  <a:t>-</a:t>
                </a:r>
                <a:r>
                  <a:rPr lang="el-GR" altLang="ko-KR" sz="1200" b="0" i="1" dirty="0" smtClean="0">
                    <a:solidFill>
                      <a:srgbClr val="3333CC"/>
                    </a:solidFill>
                  </a:rPr>
                  <a:t>Δ</a:t>
                </a:r>
                <a:r>
                  <a:rPr lang="en-US" altLang="ko-KR" sz="1200" b="0" i="1" baseline="-25000" dirty="0" smtClean="0">
                    <a:solidFill>
                      <a:srgbClr val="3333CC"/>
                    </a:solidFill>
                    <a:ea typeface="굴림" pitchFamily="34" charset="-127"/>
                  </a:rPr>
                  <a:t>0 </a:t>
                </a:r>
                <a:endParaRPr lang="ko-KR" altLang="en-US" sz="1200" b="0" i="1" baseline="-25000" dirty="0">
                  <a:solidFill>
                    <a:srgbClr val="3333CC"/>
                  </a:solidFill>
                  <a:ea typeface="굴림" pitchFamily="34" charset="-127"/>
                </a:endParaRPr>
              </a:p>
            </p:txBody>
          </p:sp>
        </p:grpSp>
        <p:sp>
          <p:nvSpPr>
            <p:cNvPr id="10" name="ZoneTexte 9"/>
            <p:cNvSpPr txBox="1"/>
            <p:nvPr/>
          </p:nvSpPr>
          <p:spPr>
            <a:xfrm>
              <a:off x="11521728" y="24267021"/>
              <a:ext cx="871296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002060"/>
                  </a:solidFill>
                </a:rPr>
                <a:t>All solitons play multiple roles.</a:t>
              </a:r>
              <a:r>
                <a:rPr lang="en-US" sz="2000" dirty="0" smtClean="0"/>
                <a:t> They are:    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sz="2000" dirty="0" smtClean="0"/>
                <a:t>Defects of </a:t>
              </a:r>
              <a:r>
                <a:rPr lang="en-US" sz="2000" dirty="0" err="1" smtClean="0"/>
                <a:t>dimerization</a:t>
              </a:r>
              <a:r>
                <a:rPr lang="en-US" sz="2000" dirty="0" smtClean="0"/>
                <a:t> 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sz="2000" dirty="0" smtClean="0"/>
                <a:t>Supporters of one intra-gap split-off state –  at </a:t>
              </a:r>
              <a:r>
                <a:rPr lang="el-GR" sz="2000" dirty="0" smtClean="0"/>
                <a:t>Δ</a:t>
              </a:r>
              <a:r>
                <a:rPr lang="en-US" sz="2000" baseline="-25000" dirty="0" smtClean="0"/>
                <a:t>e</a:t>
              </a:r>
              <a:r>
                <a:rPr lang="en-US" sz="2000" dirty="0" smtClean="0"/>
                <a:t> ≠0,</a:t>
              </a:r>
            </a:p>
            <a:p>
              <a:pPr marL="266700" indent="-266700">
                <a:buFont typeface="Wingdings" pitchFamily="2" charset="2"/>
                <a:buChar char="Ø"/>
              </a:pPr>
              <a:r>
                <a:rPr lang="en-US" sz="2000" dirty="0" smtClean="0"/>
                <a:t>The walls separating domains with opposite FE polarizations</a:t>
              </a:r>
              <a:br>
                <a:rPr lang="en-US" sz="2000" dirty="0" smtClean="0"/>
              </a:br>
              <a:r>
                <a:rPr lang="en-US" sz="2000" dirty="0" smtClean="0"/>
                <a:t>have spin-carrying and charge-only forms.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sz="2000" dirty="0" smtClean="0"/>
                <a:t>Even spin solitons carry the charge – small as </a:t>
              </a:r>
              <a:r>
                <a:rPr lang="en-US" sz="2000" i="1" dirty="0" smtClean="0"/>
                <a:t>e</a:t>
              </a:r>
              <a:r>
                <a:rPr lang="el-GR" sz="2000" i="1" dirty="0" smtClean="0"/>
                <a:t>Δ</a:t>
              </a:r>
              <a:r>
                <a:rPr lang="en-US" sz="2000" i="1" baseline="-25000" dirty="0" smtClean="0"/>
                <a:t>e</a:t>
              </a:r>
              <a:r>
                <a:rPr lang="en-US" sz="2000" i="1" dirty="0" smtClean="0"/>
                <a:t>/</a:t>
              </a:r>
              <a:r>
                <a:rPr lang="el-GR" sz="2000" i="1" dirty="0" smtClean="0"/>
                <a:t>Δ</a:t>
              </a:r>
              <a:r>
                <a:rPr lang="en-US" sz="2000" i="1" dirty="0" smtClean="0"/>
                <a:t>.</a:t>
              </a:r>
              <a:endParaRPr lang="en-US" sz="2000" i="1"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342669"/>
            <a:ext cx="9144000" cy="6326691"/>
            <a:chOff x="22071408" y="19884546"/>
            <a:chExt cx="9144000" cy="6326691"/>
          </a:xfrm>
        </p:grpSpPr>
        <p:grpSp>
          <p:nvGrpSpPr>
            <p:cNvPr id="3" name="Groupe 467"/>
            <p:cNvGrpSpPr/>
            <p:nvPr/>
          </p:nvGrpSpPr>
          <p:grpSpPr>
            <a:xfrm>
              <a:off x="22071408" y="19884546"/>
              <a:ext cx="9144000" cy="6326691"/>
              <a:chOff x="22071408" y="19884546"/>
              <a:chExt cx="9144000" cy="6326691"/>
            </a:xfrm>
          </p:grpSpPr>
          <p:grpSp>
            <p:nvGrpSpPr>
              <p:cNvPr id="4" name="Groupe 454"/>
              <p:cNvGrpSpPr/>
              <p:nvPr/>
            </p:nvGrpSpPr>
            <p:grpSpPr>
              <a:xfrm>
                <a:off x="22071408" y="19884546"/>
                <a:ext cx="9144000" cy="6326691"/>
                <a:chOff x="829048" y="35941610"/>
                <a:chExt cx="9144000" cy="6326691"/>
              </a:xfrm>
            </p:grpSpPr>
            <p:pic>
              <p:nvPicPr>
                <p:cNvPr id="13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-13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911676" y="37083725"/>
                  <a:ext cx="4273347" cy="367240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13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5257032" y="37011717"/>
                  <a:ext cx="4392488" cy="313749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450906" y="40652327"/>
                  <a:ext cx="2964571" cy="37151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lang="en-US" altLang="ko-KR" dirty="0" smtClean="0">
                      <a:ea typeface="굴림" pitchFamily="34" charset="-127"/>
                    </a:rPr>
                    <a:t>Features in </a:t>
                  </a:r>
                  <a:r>
                    <a:rPr lang="en-US" altLang="ko-KR" dirty="0" err="1" smtClean="0">
                      <a:ea typeface="굴림" pitchFamily="34" charset="-127"/>
                    </a:rPr>
                    <a:t>IR</a:t>
                  </a:r>
                  <a:r>
                    <a:rPr lang="en-US" altLang="ko-KR" dirty="0" smtClean="0">
                      <a:ea typeface="굴림" pitchFamily="34" charset="-127"/>
                    </a:rPr>
                    <a:t> and visible</a:t>
                  </a:r>
                  <a:endParaRPr lang="en-US" altLang="ko-KR" b="0" dirty="0">
                    <a:ea typeface="굴림" pitchFamily="34" charset="-127"/>
                  </a:endParaRPr>
                </a:p>
              </p:txBody>
            </p:sp>
            <p:sp>
              <p:nvSpPr>
                <p:cNvPr id="1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152093" y="35941610"/>
                  <a:ext cx="6705339" cy="71006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lang="en-US" altLang="ko-KR" sz="2000" dirty="0">
                      <a:solidFill>
                        <a:srgbClr val="FF00FF"/>
                      </a:solidFill>
                      <a:ea typeface="굴림" pitchFamily="34" charset="-127"/>
                    </a:rPr>
                    <a:t>Proof for spontaneous </a:t>
                  </a:r>
                  <a:r>
                    <a:rPr lang="en-US" altLang="ko-KR" sz="2000" dirty="0" err="1">
                      <a:solidFill>
                        <a:srgbClr val="FF00FF"/>
                      </a:solidFill>
                      <a:ea typeface="굴림" pitchFamily="34" charset="-127"/>
                    </a:rPr>
                    <a:t>dimerization</a:t>
                  </a:r>
                  <a:r>
                    <a:rPr lang="en-US" altLang="ko-KR" sz="2000" dirty="0">
                      <a:solidFill>
                        <a:srgbClr val="FF00FF"/>
                      </a:solidFill>
                      <a:ea typeface="굴림" pitchFamily="34" charset="-127"/>
                    </a:rPr>
                    <a:t> </a:t>
                  </a:r>
                  <a:r>
                    <a:rPr lang="en-US" altLang="ko-KR" sz="2000" dirty="0" smtClean="0">
                      <a:solidFill>
                        <a:srgbClr val="FF00FF"/>
                      </a:solidFill>
                      <a:ea typeface="굴림" pitchFamily="34" charset="-127"/>
                    </a:rPr>
                    <a:t>via </a:t>
                  </a:r>
                  <a:r>
                    <a:rPr lang="en-US" altLang="ko-KR" sz="2000" dirty="0">
                      <a:solidFill>
                        <a:srgbClr val="FF00FF"/>
                      </a:solidFill>
                      <a:ea typeface="굴림" pitchFamily="34" charset="-127"/>
                    </a:rPr>
                    <a:t>existence of </a:t>
                  </a:r>
                  <a:r>
                    <a:rPr lang="en-US" altLang="ko-KR" sz="2000" dirty="0" smtClean="0">
                      <a:solidFill>
                        <a:srgbClr val="FF00FF"/>
                      </a:solidFill>
                      <a:ea typeface="굴림" pitchFamily="34" charset="-127"/>
                    </a:rPr>
                    <a:t>solitons.</a:t>
                  </a:r>
                </a:p>
                <a:p>
                  <a:r>
                    <a:rPr lang="en-US" altLang="ko-KR" sz="2000" dirty="0" smtClean="0">
                      <a:ea typeface="굴림" pitchFamily="34" charset="-127"/>
                    </a:rPr>
                    <a:t>Optical results by </a:t>
                  </a:r>
                  <a:r>
                    <a:rPr lang="en-US" altLang="ko-KR" sz="2000" dirty="0" err="1" smtClean="0">
                      <a:ea typeface="굴림" pitchFamily="34" charset="-127"/>
                    </a:rPr>
                    <a:t>Vardeny</a:t>
                  </a:r>
                  <a:r>
                    <a:rPr lang="en-US" altLang="ko-KR" sz="2000" dirty="0" smtClean="0">
                      <a:ea typeface="굴림" pitchFamily="34" charset="-127"/>
                    </a:rPr>
                    <a:t> group, Utah. Solitons’ identification:</a:t>
                  </a:r>
                </a:p>
              </p:txBody>
            </p:sp>
            <p:sp>
              <p:nvSpPr>
                <p:cNvPr id="17" name="ZoneTexte 16"/>
                <p:cNvSpPr txBox="1"/>
                <p:nvPr/>
              </p:nvSpPr>
              <p:spPr>
                <a:xfrm>
                  <a:off x="829048" y="41252638"/>
                  <a:ext cx="9144000" cy="1015663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 smtClean="0">
                      <a:solidFill>
                        <a:schemeClr val="bg1"/>
                      </a:solidFill>
                    </a:rPr>
                    <a:t>Combined ESR - optics </a:t>
                  </a:r>
                  <a:r>
                    <a:rPr lang="en-US" sz="2000" dirty="0" smtClean="0">
                      <a:solidFill>
                        <a:schemeClr val="bg1"/>
                      </a:solidFill>
                    </a:rPr>
                    <a:t>experiments  and  </a:t>
                  </a:r>
                  <a:r>
                    <a:rPr lang="en-US" sz="2000" dirty="0" err="1" smtClean="0">
                      <a:solidFill>
                        <a:schemeClr val="bg1"/>
                      </a:solidFill>
                    </a:rPr>
                    <a:t>IRAV</a:t>
                  </a:r>
                  <a:r>
                    <a:rPr lang="en-US" sz="2000" dirty="0" smtClean="0">
                      <a:solidFill>
                        <a:schemeClr val="bg1"/>
                      </a:solidFill>
                    </a:rPr>
                    <a:t> infra-red-active vibrations: </a:t>
                  </a:r>
                </a:p>
                <a:p>
                  <a:r>
                    <a:rPr lang="en-US" sz="2000" dirty="0" smtClean="0">
                      <a:solidFill>
                        <a:schemeClr val="bg1"/>
                      </a:solidFill>
                    </a:rPr>
                    <a:t>T</a:t>
                  </a:r>
                  <a:r>
                    <a:rPr lang="en-US" sz="2000" b="0" dirty="0" smtClean="0">
                      <a:solidFill>
                        <a:schemeClr val="bg1"/>
                      </a:solidFill>
                    </a:rPr>
                    <a:t>he spin carrying  solitons which still carry some charge</a:t>
                  </a:r>
                  <a:br>
                    <a:rPr lang="en-US" sz="2000" b="0" dirty="0" smtClean="0">
                      <a:solidFill>
                        <a:schemeClr val="bg1"/>
                      </a:solidFill>
                    </a:rPr>
                  </a:br>
                  <a:r>
                    <a:rPr lang="en-US" sz="2000" b="0" dirty="0" smtClean="0">
                      <a:solidFill>
                        <a:schemeClr val="bg1"/>
                      </a:solidFill>
                    </a:rPr>
                    <a:t>- surprising from experience of  the conventional </a:t>
                  </a:r>
                  <a:r>
                    <a:rPr lang="en-US" sz="2000" dirty="0" err="1" smtClean="0">
                      <a:solidFill>
                        <a:schemeClr val="bg1"/>
                      </a:solidFill>
                    </a:rPr>
                    <a:t>polyacetylene</a:t>
                  </a:r>
                  <a:endParaRPr lang="en-US" sz="2000" b="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0" name="Connecteur droit avec flèche 9"/>
              <p:cNvCxnSpPr/>
              <p:nvPr/>
            </p:nvCxnSpPr>
            <p:spPr bwMode="auto">
              <a:xfrm flipH="1" flipV="1">
                <a:off x="22682970" y="24051717"/>
                <a:ext cx="1260138" cy="64735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" name="Connecteur droit avec flèche 10"/>
              <p:cNvCxnSpPr/>
              <p:nvPr/>
            </p:nvCxnSpPr>
            <p:spPr bwMode="auto">
              <a:xfrm flipV="1">
                <a:off x="25166288" y="23618949"/>
                <a:ext cx="180976" cy="98112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" name="Groupe 470"/>
            <p:cNvGrpSpPr/>
            <p:nvPr/>
          </p:nvGrpSpPr>
          <p:grpSpPr>
            <a:xfrm>
              <a:off x="26678456" y="22583848"/>
              <a:ext cx="4392488" cy="2238912"/>
              <a:chOff x="26678456" y="22037401"/>
              <a:chExt cx="4392488" cy="2238912"/>
            </a:xfrm>
          </p:grpSpPr>
          <p:sp>
            <p:nvSpPr>
              <p:cNvPr id="5" name="ZoneTexte 4"/>
              <p:cNvSpPr txBox="1"/>
              <p:nvPr/>
            </p:nvSpPr>
            <p:spPr>
              <a:xfrm>
                <a:off x="26678456" y="23906981"/>
                <a:ext cx="4392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ea typeface="굴림" pitchFamily="34" charset="-127"/>
                  </a:rPr>
                  <a:t>Absorption, Luminescence, Dynamics</a:t>
                </a:r>
              </a:p>
            </p:txBody>
          </p:sp>
          <p:cxnSp>
            <p:nvCxnSpPr>
              <p:cNvPr id="6" name="Connecteur droit avec flèche 5"/>
              <p:cNvCxnSpPr/>
              <p:nvPr/>
            </p:nvCxnSpPr>
            <p:spPr bwMode="auto">
              <a:xfrm flipV="1">
                <a:off x="27003448" y="22394813"/>
                <a:ext cx="432048" cy="144016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" name="Connecteur droit avec flèche 6"/>
              <p:cNvCxnSpPr/>
              <p:nvPr/>
            </p:nvCxnSpPr>
            <p:spPr bwMode="auto">
              <a:xfrm flipV="1">
                <a:off x="28838696" y="22754853"/>
                <a:ext cx="0" cy="115212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" name="Connecteur droit avec flèche 7"/>
              <p:cNvCxnSpPr/>
              <p:nvPr/>
            </p:nvCxnSpPr>
            <p:spPr bwMode="auto">
              <a:xfrm flipV="1">
                <a:off x="30206848" y="22037401"/>
                <a:ext cx="0" cy="194421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476674"/>
            <a:ext cx="8892479" cy="5760658"/>
            <a:chOff x="541016" y="27293825"/>
            <a:chExt cx="8892479" cy="6626113"/>
          </a:xfrm>
        </p:grpSpPr>
        <p:sp>
          <p:nvSpPr>
            <p:cNvPr id="4" name="ZoneTexte 3"/>
            <p:cNvSpPr txBox="1"/>
            <p:nvPr/>
          </p:nvSpPr>
          <p:spPr>
            <a:xfrm>
              <a:off x="541016" y="27293825"/>
              <a:ext cx="8892479" cy="1805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 smtClean="0"/>
                <a:t>What else is promising today?</a:t>
              </a:r>
            </a:p>
            <a:p>
              <a:r>
                <a:rPr lang="en-US" sz="2400" b="0" dirty="0" smtClean="0"/>
                <a:t>A great variety of synthesis is already demonstrated.</a:t>
              </a:r>
            </a:p>
            <a:p>
              <a:r>
                <a:rPr lang="en-US" sz="2400" b="0" dirty="0" smtClean="0"/>
                <a:t>(the strongest activity in chemistry has moved to Hong Kong,</a:t>
              </a:r>
              <a:br>
                <a:rPr lang="en-US" sz="2400" b="0" dirty="0" smtClean="0"/>
              </a:br>
              <a:r>
                <a:rPr lang="en-US" sz="2400" b="0" dirty="0" smtClean="0"/>
                <a:t>with physical characterizations in Beijing.</a:t>
              </a:r>
              <a:endParaRPr lang="en-US" sz="2400" b="0" dirty="0"/>
            </a:p>
          </p:txBody>
        </p:sp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60588" y="29405890"/>
              <a:ext cx="4486275" cy="1123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2576" y="31395813"/>
              <a:ext cx="3800475" cy="252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ZoneTexte 6"/>
            <p:cNvSpPr txBox="1"/>
            <p:nvPr/>
          </p:nvSpPr>
          <p:spPr>
            <a:xfrm>
              <a:off x="5401048" y="31166429"/>
              <a:ext cx="3960440" cy="2677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/>
                <a:t>An existing  compound which may be at least the </a:t>
              </a:r>
              <a:r>
                <a:rPr lang="en-US" sz="2000" b="0" dirty="0" err="1" smtClean="0"/>
                <a:t>pyro</a:t>
              </a:r>
              <a:r>
                <a:rPr lang="en-US" sz="2000" b="0" dirty="0" smtClean="0"/>
                <a:t>-electric</a:t>
              </a:r>
              <a:r>
                <a:rPr lang="en-US" sz="2000" dirty="0" smtClean="0"/>
                <a:t>.</a:t>
              </a:r>
              <a:endParaRPr lang="en-US" sz="2000" b="0" dirty="0" smtClean="0"/>
            </a:p>
            <a:p>
              <a:r>
                <a:rPr lang="en-US" sz="2000" b="0" dirty="0" smtClean="0"/>
                <a:t>The carbon backbone has a </a:t>
              </a:r>
              <a:r>
                <a:rPr lang="en-US" sz="2000" dirty="0" smtClean="0"/>
                <a:t/>
              </a:r>
              <a:br>
                <a:rPr lang="en-US" sz="2000" dirty="0" smtClean="0"/>
              </a:br>
              <a:r>
                <a:rPr lang="en-US" sz="2000" b="0" dirty="0" err="1" smtClean="0"/>
                <a:t>cis</a:t>
              </a:r>
              <a:r>
                <a:rPr lang="en-US" sz="2000" b="0" dirty="0" smtClean="0"/>
                <a:t> </a:t>
              </a:r>
              <a:r>
                <a:rPr lang="en-US" sz="2000" b="0" dirty="0" err="1" smtClean="0"/>
                <a:t>isomerization</a:t>
              </a:r>
              <a:r>
                <a:rPr lang="en-US" sz="2000" b="0" dirty="0" smtClean="0"/>
                <a:t> – </a:t>
              </a:r>
              <a:br>
                <a:rPr lang="en-US" sz="2000" b="0" dirty="0" smtClean="0"/>
              </a:br>
              <a:r>
                <a:rPr lang="en-US" sz="2000" b="0" dirty="0" smtClean="0"/>
                <a:t>the degeneracy of bonds’ </a:t>
              </a:r>
              <a:r>
                <a:rPr lang="en-US" sz="2000" b="0" dirty="0" err="1" smtClean="0"/>
                <a:t>dimerization</a:t>
              </a:r>
              <a:r>
                <a:rPr lang="en-US" sz="2000" b="0" dirty="0" smtClean="0"/>
                <a:t> is already lifted, </a:t>
              </a:r>
              <a:br>
                <a:rPr lang="en-US" sz="2000" b="0" dirty="0" smtClean="0"/>
              </a:br>
              <a:r>
                <a:rPr lang="en-US" sz="2000" b="0" dirty="0" smtClean="0"/>
                <a:t>the polarization is weakly frozen.</a:t>
              </a:r>
              <a:endParaRPr lang="en-US" sz="2000" b="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7EF27C-4230-4798-9901-BAD317E448A8}" type="slidenum">
              <a:rPr lang="fr-FR" altLang="ko-KR"/>
              <a:pPr/>
              <a:t>2</a:t>
            </a:fld>
            <a:endParaRPr lang="fr-FR" altLang="ko-KR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17475" y="93663"/>
            <a:ext cx="8307388" cy="3721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35000"/>
              </a:lnSpc>
              <a:spcBef>
                <a:spcPct val="20000"/>
              </a:spcBef>
            </a:pPr>
            <a:r>
              <a:rPr lang="en-US" altLang="ja-JP" sz="2200" dirty="0">
                <a:solidFill>
                  <a:srgbClr val="CC3300"/>
                </a:solidFill>
                <a:ea typeface="ＭＳ Ｐゴシック" pitchFamily="34" charset="-128"/>
              </a:rPr>
              <a:t>Ferroelectricity is a rising  demand in  </a:t>
            </a:r>
            <a:r>
              <a:rPr lang="en-US" altLang="ja-JP" sz="2200" dirty="0" smtClean="0">
                <a:solidFill>
                  <a:srgbClr val="CC3300"/>
                </a:solidFill>
                <a:ea typeface="ＭＳ Ｐゴシック" pitchFamily="34" charset="-128"/>
              </a:rPr>
              <a:t/>
            </a:r>
            <a:br>
              <a:rPr lang="en-US" altLang="ja-JP" sz="2200" dirty="0" smtClean="0">
                <a:solidFill>
                  <a:srgbClr val="CC3300"/>
                </a:solidFill>
                <a:ea typeface="ＭＳ Ｐゴシック" pitchFamily="34" charset="-128"/>
              </a:rPr>
            </a:br>
            <a:r>
              <a:rPr lang="en-US" altLang="ja-JP" sz="2200" dirty="0" smtClean="0">
                <a:solidFill>
                  <a:srgbClr val="CC3300"/>
                </a:solidFill>
                <a:ea typeface="ＭＳ Ｐゴシック" pitchFamily="34" charset="-128"/>
              </a:rPr>
              <a:t>fundamental </a:t>
            </a:r>
            <a:r>
              <a:rPr lang="en-US" altLang="ja-JP" sz="2200" dirty="0">
                <a:solidFill>
                  <a:srgbClr val="CC3300"/>
                </a:solidFill>
                <a:ea typeface="ＭＳ Ｐゴシック" pitchFamily="34" charset="-128"/>
              </a:rPr>
              <a:t>and applied solid state physics. 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ja-JP" sz="2200" i="1" dirty="0">
                <a:solidFill>
                  <a:schemeClr val="accent2"/>
                </a:solidFill>
                <a:ea typeface="ＭＳ Ｐゴシック" pitchFamily="34" charset="-128"/>
              </a:rPr>
              <a:t>R&amp;D include: 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ja-JP" sz="2000" b="0" dirty="0">
                <a:solidFill>
                  <a:schemeClr val="accent2"/>
                </a:solidFill>
                <a:ea typeface="ＭＳ Ｐゴシック" pitchFamily="34" charset="-128"/>
              </a:rPr>
              <a:t>Active gate materials and electric RAM in microelectronics,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ja-JP" sz="2000" b="0" dirty="0">
                <a:solidFill>
                  <a:schemeClr val="accent2"/>
                </a:solidFill>
                <a:ea typeface="ＭＳ Ｐゴシック" pitchFamily="34" charset="-128"/>
              </a:rPr>
              <a:t>Capacitors in portable </a:t>
            </a:r>
            <a:r>
              <a:rPr lang="en-US" altLang="ja-JP" sz="2000" b="0" dirty="0" err="1">
                <a:solidFill>
                  <a:schemeClr val="accent2"/>
                </a:solidFill>
                <a:ea typeface="ＭＳ Ｐゴシック" pitchFamily="34" charset="-128"/>
              </a:rPr>
              <a:t>WiFi</a:t>
            </a:r>
            <a:r>
              <a:rPr lang="en-US" altLang="ja-JP" sz="2000" b="0" dirty="0">
                <a:solidFill>
                  <a:schemeClr val="accent2"/>
                </a:solidFill>
                <a:ea typeface="ＭＳ Ｐゴシック" pitchFamily="34" charset="-128"/>
              </a:rPr>
              <a:t> communicators,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ko-KR" sz="2000" b="0" dirty="0">
                <a:solidFill>
                  <a:schemeClr val="accent2"/>
                </a:solidFill>
                <a:ea typeface="Gulim" pitchFamily="34" charset="-127"/>
              </a:rPr>
              <a:t>Electro-Optical-Acoustic modulators</a:t>
            </a:r>
            <a:r>
              <a:rPr lang="en-US" altLang="ja-JP" sz="2000" b="0" dirty="0">
                <a:solidFill>
                  <a:schemeClr val="accent2"/>
                </a:solidFill>
                <a:ea typeface="ＭＳ Ｐゴシック" pitchFamily="34" charset="-128"/>
              </a:rPr>
              <a:t>,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ja-JP" sz="2000" b="0" dirty="0">
                <a:solidFill>
                  <a:schemeClr val="accent2"/>
                </a:solidFill>
                <a:ea typeface="ＭＳ Ｐゴシック" pitchFamily="34" charset="-128"/>
              </a:rPr>
              <a:t>Electro-Mechanical </a:t>
            </a:r>
            <a:r>
              <a:rPr lang="fr-FR" altLang="ko-KR" sz="2000" b="0" dirty="0" err="1">
                <a:solidFill>
                  <a:schemeClr val="accent2"/>
                </a:solidFill>
                <a:ea typeface="Gulim" pitchFamily="34" charset="-127"/>
              </a:rPr>
              <a:t>actuators</a:t>
            </a:r>
            <a:r>
              <a:rPr lang="en-US" altLang="ja-JP" sz="2000" b="0" dirty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ja-JP" sz="2000" b="0" dirty="0">
                <a:solidFill>
                  <a:schemeClr val="accent2"/>
                </a:solidFill>
                <a:ea typeface="ＭＳ Ｐゴシック" pitchFamily="34" charset="-128"/>
              </a:rPr>
              <a:t>Transducers and Sensors in medical imaging.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0" y="4859338"/>
            <a:ext cx="9144000" cy="199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2200" i="1">
                <a:solidFill>
                  <a:srgbClr val="CC3300"/>
                </a:solidFill>
                <a:ea typeface="Gulim" pitchFamily="34" charset="-127"/>
              </a:rPr>
              <a:t>Request for plasticity</a:t>
            </a:r>
            <a:r>
              <a:rPr lang="en-US" altLang="ko-KR" sz="2200" b="0">
                <a:ea typeface="Gulim" pitchFamily="34" charset="-127"/>
              </a:rPr>
              <a:t> – polymer-ceramic composites </a:t>
            </a:r>
          </a:p>
          <a:p>
            <a:pPr>
              <a:lnSpc>
                <a:spcPct val="140000"/>
              </a:lnSpc>
            </a:pPr>
            <a:r>
              <a:rPr lang="en-US" altLang="ko-KR" sz="2200">
                <a:solidFill>
                  <a:schemeClr val="accent2"/>
                </a:solidFill>
                <a:ea typeface="Gulim" pitchFamily="34" charset="-127"/>
              </a:rPr>
              <a:t>                                        but</a:t>
            </a:r>
            <a:r>
              <a:rPr lang="en-US" altLang="ko-KR" sz="2200" b="0">
                <a:ea typeface="Gulim" pitchFamily="34" charset="-127"/>
              </a:rPr>
              <a:t> weakening responses – effective </a:t>
            </a:r>
            <a:r>
              <a:rPr lang="el-GR" altLang="ko-KR" sz="2200" b="0">
                <a:cs typeface="Arial" pitchFamily="34" charset="0"/>
              </a:rPr>
              <a:t>ε</a:t>
            </a:r>
            <a:r>
              <a:rPr lang="en-US" altLang="ko-KR" sz="2200" b="0">
                <a:ea typeface="Gulim" pitchFamily="34" charset="-127"/>
                <a:cs typeface="Arial" pitchFamily="34" charset="0"/>
              </a:rPr>
              <a:t>~10</a:t>
            </a:r>
            <a:r>
              <a:rPr lang="en-US" altLang="ko-KR" sz="2200" b="0">
                <a:ea typeface="Gulim" pitchFamily="34" charset="-127"/>
              </a:rPr>
              <a:t>. </a:t>
            </a:r>
            <a:br>
              <a:rPr lang="en-US" altLang="ko-KR" sz="2200" b="0">
                <a:ea typeface="Gulim" pitchFamily="34" charset="-127"/>
              </a:rPr>
            </a:br>
            <a:r>
              <a:rPr lang="en-US" altLang="ko-KR" sz="2200" b="0">
                <a:ea typeface="Gulim" pitchFamily="34" charset="-127"/>
              </a:rPr>
              <a:t>Plastic ferrroelectrics are necessary  in medical imaging –  low weight :</a:t>
            </a:r>
            <a:br>
              <a:rPr lang="en-US" altLang="ko-KR" sz="2200" b="0">
                <a:ea typeface="Gulim" pitchFamily="34" charset="-127"/>
              </a:rPr>
            </a:br>
            <a:r>
              <a:rPr lang="en-US" altLang="ko-KR" sz="2200" b="0">
                <a:ea typeface="Gulim" pitchFamily="34" charset="-127"/>
              </a:rPr>
              <a:t>compatibility of acoustic impedances with biological tissues. </a:t>
            </a:r>
          </a:p>
        </p:txBody>
      </p:sp>
      <p:sp>
        <p:nvSpPr>
          <p:cNvPr id="14341" name="직사각형 5"/>
          <p:cNvSpPr>
            <a:spLocks noChangeArrowheads="1"/>
          </p:cNvSpPr>
          <p:nvPr/>
        </p:nvSpPr>
        <p:spPr bwMode="auto">
          <a:xfrm>
            <a:off x="336550" y="3867150"/>
            <a:ext cx="685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2000">
                <a:solidFill>
                  <a:srgbClr val="FF00FF"/>
                </a:solidFill>
                <a:ea typeface="Gulim" pitchFamily="34" charset="-127"/>
              </a:rPr>
              <a:t>Difficulties with conventional ferroelectric oxides:</a:t>
            </a:r>
          </a:p>
          <a:p>
            <a:pPr>
              <a:lnSpc>
                <a:spcPct val="140000"/>
              </a:lnSpc>
            </a:pPr>
            <a:r>
              <a:rPr lang="en-US" altLang="ko-KR" sz="2000" b="0">
                <a:ea typeface="Gulim" pitchFamily="34" charset="-127"/>
              </a:rPr>
              <a:t>Process compatibility and contamination.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08196" y="110815"/>
            <a:ext cx="8784284" cy="6585840"/>
            <a:chOff x="12660300" y="27435373"/>
            <a:chExt cx="8657892" cy="68275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130848" y="28785108"/>
              <a:ext cx="3921594" cy="4248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17349464" y="33264123"/>
              <a:ext cx="3968728" cy="733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0" dirty="0" smtClean="0"/>
                <a:t>Green laser at T &lt;200K for photo pumping ~4 kW/cm2.</a:t>
              </a:r>
              <a:endParaRPr lang="en-US" sz="2000" b="0" dirty="0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660300" y="29083709"/>
              <a:ext cx="3701641" cy="376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12663763" y="32890872"/>
              <a:ext cx="4396114" cy="13720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0" dirty="0" smtClean="0"/>
                <a:t>Photo-luminescence spectra at room temperature for low pumping:</a:t>
              </a:r>
            </a:p>
            <a:p>
              <a:r>
                <a:rPr lang="en-US" sz="2000" b="0" dirty="0" smtClean="0"/>
                <a:t>a) and b) - dilute and concentrated solutions,    c) - solid film c.</a:t>
              </a:r>
              <a:endParaRPr lang="en-US" sz="2000" b="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2673856" y="27435373"/>
              <a:ext cx="8280920" cy="105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/>
                <a:t>Another example of the </a:t>
              </a:r>
              <a:r>
                <a:rPr lang="en-US" sz="2000" b="0" dirty="0" err="1" smtClean="0"/>
                <a:t>monosubstituted</a:t>
              </a:r>
              <a:r>
                <a:rPr lang="en-US" sz="2000" b="0" dirty="0" smtClean="0"/>
                <a:t> </a:t>
              </a:r>
              <a:r>
                <a:rPr lang="en-US" sz="2000" b="0" dirty="0" err="1" smtClean="0"/>
                <a:t>polyacetylene</a:t>
              </a:r>
              <a:r>
                <a:rPr lang="en-US" sz="2000" b="0" dirty="0" smtClean="0"/>
                <a:t> tells that </a:t>
              </a:r>
              <a:br>
                <a:rPr lang="en-US" sz="2000" b="0" dirty="0" smtClean="0"/>
              </a:br>
              <a:r>
                <a:rPr lang="en-US" sz="2000" b="0" dirty="0" smtClean="0"/>
                <a:t>there may be a </a:t>
              </a:r>
              <a:r>
                <a:rPr lang="en-US" sz="2000" b="0" dirty="0" err="1" smtClean="0"/>
                <a:t>ferroelectrically</a:t>
              </a:r>
              <a:r>
                <a:rPr lang="en-US" sz="2000" b="0" dirty="0" smtClean="0"/>
                <a:t> tunable visible-light laser.			</a:t>
              </a:r>
              <a:r>
                <a:rPr lang="en-US" sz="2000" b="0" i="1" dirty="0" smtClean="0"/>
                <a:t>Shantou, Guangdong, China</a:t>
              </a:r>
              <a:endParaRPr lang="en-US" sz="2000" b="0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993CB1-966F-418A-8E37-BF093DBBE0F0}" type="slidenum">
              <a:rPr lang="fr-FR" altLang="ko-KR"/>
              <a:pPr/>
              <a:t>21</a:t>
            </a:fld>
            <a:endParaRPr lang="fr-FR" altLang="ko-KR"/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842408" y="224644"/>
            <a:ext cx="74687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400" dirty="0">
                <a:solidFill>
                  <a:srgbClr val="CC00CC"/>
                </a:solidFill>
                <a:ea typeface="굴림" pitchFamily="34" charset="-127"/>
              </a:rPr>
              <a:t>Particular interest in </a:t>
            </a:r>
            <a:r>
              <a:rPr lang="en-US" altLang="ko-KR" sz="2400" dirty="0" smtClean="0">
                <a:solidFill>
                  <a:srgbClr val="CC00CC"/>
                </a:solidFill>
                <a:ea typeface="굴림" pitchFamily="34" charset="-127"/>
              </a:rPr>
              <a:t>developing </a:t>
            </a:r>
            <a:r>
              <a:rPr lang="en-US" altLang="ko-KR" sz="2400" dirty="0">
                <a:solidFill>
                  <a:srgbClr val="CC00CC"/>
                </a:solidFill>
                <a:ea typeface="굴림" pitchFamily="34" charset="-127"/>
              </a:rPr>
              <a:t>ferroelectric  </a:t>
            </a:r>
            <a:endParaRPr lang="en-US" altLang="ko-KR" sz="2400" dirty="0" smtClean="0">
              <a:solidFill>
                <a:srgbClr val="CC00CC"/>
              </a:solidFill>
              <a:ea typeface="굴림" pitchFamily="34" charset="-127"/>
            </a:endParaRPr>
          </a:p>
          <a:p>
            <a:pPr algn="ctr"/>
            <a:r>
              <a:rPr lang="el-GR" altLang="ko-KR" sz="2400" dirty="0" smtClean="0">
                <a:solidFill>
                  <a:srgbClr val="CC00CC"/>
                </a:solidFill>
              </a:rPr>
              <a:t>π</a:t>
            </a:r>
            <a:r>
              <a:rPr lang="en-US" altLang="ko-KR" sz="2400" dirty="0">
                <a:solidFill>
                  <a:srgbClr val="CC00CC"/>
                </a:solidFill>
                <a:ea typeface="굴림" pitchFamily="34" charset="-127"/>
              </a:rPr>
              <a:t>-conjugated </a:t>
            </a:r>
            <a:r>
              <a:rPr lang="en-US" altLang="ko-KR" sz="2400" dirty="0" smtClean="0">
                <a:solidFill>
                  <a:srgbClr val="CC00CC"/>
                </a:solidFill>
                <a:ea typeface="굴림" pitchFamily="34" charset="-127"/>
              </a:rPr>
              <a:t>systems </a:t>
            </a:r>
            <a:r>
              <a:rPr lang="en-US" altLang="ko-KR" sz="2400" dirty="0" smtClean="0">
                <a:solidFill>
                  <a:srgbClr val="3333FF"/>
                </a:solidFill>
                <a:ea typeface="굴림" pitchFamily="34" charset="-127"/>
              </a:rPr>
              <a:t>“electronic </a:t>
            </a:r>
            <a:r>
              <a:rPr lang="en-US" altLang="ko-KR" sz="2400" dirty="0">
                <a:solidFill>
                  <a:srgbClr val="3333FF"/>
                </a:solidFill>
                <a:ea typeface="굴림" pitchFamily="34" charset="-127"/>
              </a:rPr>
              <a:t>ferroelectrics”:</a:t>
            </a:r>
            <a:endParaRPr lang="ko-KR" altLang="en-US" sz="2400" dirty="0">
              <a:solidFill>
                <a:srgbClr val="CC00CC"/>
              </a:solidFill>
              <a:ea typeface="굴림" pitchFamily="34" charset="-127"/>
            </a:endParaRP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373063" y="1844824"/>
            <a:ext cx="8616950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2200" b="0" dirty="0">
                <a:ea typeface="굴림" pitchFamily="34" charset="-127"/>
              </a:rPr>
              <a:t>Manipulations of charged solitons by electric field. </a:t>
            </a:r>
            <a:r>
              <a:rPr lang="en-US" altLang="ko-KR" sz="2200" b="0" dirty="0" smtClean="0">
                <a:ea typeface="굴림" pitchFamily="34" charset="-127"/>
              </a:rPr>
              <a:t/>
            </a:r>
            <a:br>
              <a:rPr lang="en-US" altLang="ko-KR" sz="2200" b="0" dirty="0" smtClean="0">
                <a:ea typeface="굴림" pitchFamily="34" charset="-127"/>
              </a:rPr>
            </a:br>
            <a:r>
              <a:rPr lang="en-US" altLang="ko-KR" sz="2200" b="0" dirty="0" smtClean="0">
                <a:ea typeface="굴림" pitchFamily="34" charset="-127"/>
              </a:rPr>
              <a:t>Their </a:t>
            </a:r>
            <a:r>
              <a:rPr lang="en-US" altLang="ko-KR" sz="2200" b="0" dirty="0">
                <a:ea typeface="굴림" pitchFamily="34" charset="-127"/>
              </a:rPr>
              <a:t>spectral features arrive in optics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2200" b="0" dirty="0">
                <a:ea typeface="굴림" pitchFamily="34" charset="-127"/>
              </a:rPr>
              <a:t>Gigantic </a:t>
            </a:r>
            <a:r>
              <a:rPr lang="el-GR" altLang="ko-KR" sz="2200" b="0" dirty="0"/>
              <a:t>ε</a:t>
            </a:r>
            <a:r>
              <a:rPr lang="en-US" altLang="ko-KR" sz="2200" b="0" dirty="0">
                <a:ea typeface="굴림" pitchFamily="34" charset="-127"/>
              </a:rPr>
              <a:t>, easy </a:t>
            </a:r>
            <a:r>
              <a:rPr lang="en-US" altLang="ko-KR" sz="2200" b="0" dirty="0" err="1">
                <a:ea typeface="굴림" pitchFamily="34" charset="-127"/>
              </a:rPr>
              <a:t>repolarization</a:t>
            </a:r>
            <a:r>
              <a:rPr lang="en-US" altLang="ko-KR" sz="2200" b="0" dirty="0">
                <a:ea typeface="굴림" pitchFamily="34" charset="-127"/>
              </a:rPr>
              <a:t> – fast response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2200" b="0" dirty="0">
                <a:ea typeface="굴림" pitchFamily="34" charset="-127"/>
                <a:cs typeface="Arial" pitchFamily="34" charset="0"/>
              </a:rPr>
              <a:t>Conductivity and/or optical activity of </a:t>
            </a:r>
            <a:r>
              <a:rPr lang="en-US" altLang="ko-KR" sz="2200" dirty="0">
                <a:latin typeface="Symbol" pitchFamily="18" charset="2"/>
                <a:ea typeface="굴림" pitchFamily="34" charset="-127"/>
                <a:cs typeface="Arial" pitchFamily="34" charset="0"/>
              </a:rPr>
              <a:t>p</a:t>
            </a:r>
            <a:r>
              <a:rPr lang="en-US" altLang="ko-KR" sz="2200" b="0" dirty="0">
                <a:ea typeface="굴림" pitchFamily="34" charset="-127"/>
                <a:cs typeface="Arial" pitchFamily="34" charset="0"/>
              </a:rPr>
              <a:t>-conjugated systems  will add more functionality to their ferroelectric states.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2200" b="0" dirty="0" err="1">
                <a:ea typeface="굴림" pitchFamily="34" charset="-127"/>
                <a:cs typeface="Arial" pitchFamily="34" charset="0"/>
              </a:rPr>
              <a:t>Polarizability</a:t>
            </a:r>
            <a:r>
              <a:rPr lang="en-US" altLang="ko-KR" sz="2200" b="0" dirty="0">
                <a:ea typeface="굴림" pitchFamily="34" charset="-127"/>
                <a:cs typeface="Arial" pitchFamily="34" charset="0"/>
              </a:rPr>
              <a:t> of chains  can allow to manipulate morphology (existing hybrids of polymers and liquid crystals. K. </a:t>
            </a:r>
            <a:r>
              <a:rPr lang="en-US" altLang="ko-KR" sz="2200" b="0" dirty="0" err="1">
                <a:ea typeface="굴림" pitchFamily="34" charset="-127"/>
                <a:cs typeface="Arial" pitchFamily="34" charset="0"/>
              </a:rPr>
              <a:t>Akagi</a:t>
            </a:r>
            <a:r>
              <a:rPr lang="en-US" altLang="ko-KR" sz="2200" b="0" dirty="0">
                <a:ea typeface="굴림" pitchFamily="34" charset="-127"/>
                <a:cs typeface="Arial" pitchFamily="34" charset="0"/>
              </a:rPr>
              <a:t> - Kyoto).</a:t>
            </a:r>
            <a:endParaRPr lang="en-US" altLang="ko-KR" sz="2200" b="0" dirty="0">
              <a:ea typeface="굴림" pitchFamily="34" charset="-127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2200" b="0" dirty="0">
                <a:ea typeface="굴림" pitchFamily="34" charset="-127"/>
              </a:rPr>
              <a:t>High and fast nonlinearity : </a:t>
            </a:r>
            <a:r>
              <a:rPr lang="en-US" altLang="ko-KR" sz="2200" b="0" dirty="0" smtClean="0">
                <a:ea typeface="굴림" pitchFamily="34" charset="-127"/>
              </a:rPr>
              <a:t/>
            </a:r>
            <a:br>
              <a:rPr lang="en-US" altLang="ko-KR" sz="2200" b="0" dirty="0" smtClean="0">
                <a:ea typeface="굴림" pitchFamily="34" charset="-127"/>
              </a:rPr>
            </a:br>
            <a:r>
              <a:rPr lang="el-GR" altLang="ko-KR" sz="2200" b="0" dirty="0" smtClean="0"/>
              <a:t>χ</a:t>
            </a:r>
            <a:r>
              <a:rPr lang="en-US" altLang="ko-KR" sz="2200" b="0" baseline="-25000" dirty="0">
                <a:ea typeface="굴림" pitchFamily="34" charset="-127"/>
              </a:rPr>
              <a:t>2</a:t>
            </a:r>
            <a:r>
              <a:rPr lang="en-US" altLang="ko-KR" sz="2200" b="0" dirty="0">
                <a:ea typeface="굴림" pitchFamily="34" charset="-127"/>
              </a:rPr>
              <a:t> for the optical mixing , second harmonic generation</a:t>
            </a:r>
          </a:p>
          <a:p>
            <a:endParaRPr lang="ko-KR" altLang="en-US" b="0" baseline="-25000" dirty="0"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603407" y="332656"/>
            <a:ext cx="8255786" cy="6192688"/>
            <a:chOff x="10888455" y="27075333"/>
            <a:chExt cx="9268242" cy="6192688"/>
          </a:xfrm>
        </p:grpSpPr>
        <p:grpSp>
          <p:nvGrpSpPr>
            <p:cNvPr id="3" name="Group 139"/>
            <p:cNvGrpSpPr>
              <a:grpSpLocks/>
            </p:cNvGrpSpPr>
            <p:nvPr/>
          </p:nvGrpSpPr>
          <p:grpSpPr bwMode="auto">
            <a:xfrm>
              <a:off x="11089234" y="28478856"/>
              <a:ext cx="3633788" cy="2289175"/>
              <a:chOff x="204" y="1298"/>
              <a:chExt cx="2289" cy="1442"/>
            </a:xfrm>
          </p:grpSpPr>
          <p:grpSp>
            <p:nvGrpSpPr>
              <p:cNvPr id="4" name="Group 128"/>
              <p:cNvGrpSpPr>
                <a:grpSpLocks/>
              </p:cNvGrpSpPr>
              <p:nvPr/>
            </p:nvGrpSpPr>
            <p:grpSpPr bwMode="auto">
              <a:xfrm>
                <a:off x="272" y="1298"/>
                <a:ext cx="2132" cy="1442"/>
                <a:chOff x="385" y="1716"/>
                <a:chExt cx="2132" cy="1442"/>
              </a:xfrm>
            </p:grpSpPr>
            <p:grpSp>
              <p:nvGrpSpPr>
                <p:cNvPr id="6" name="Group 90"/>
                <p:cNvGrpSpPr>
                  <a:grpSpLocks/>
                </p:cNvGrpSpPr>
                <p:nvPr/>
              </p:nvGrpSpPr>
              <p:grpSpPr bwMode="auto">
                <a:xfrm>
                  <a:off x="385" y="1797"/>
                  <a:ext cx="1905" cy="522"/>
                  <a:chOff x="385" y="1797"/>
                  <a:chExt cx="1905" cy="522"/>
                </a:xfrm>
              </p:grpSpPr>
              <p:sp>
                <p:nvSpPr>
                  <p:cNvPr id="78" name="AutoShape 8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63" y="1819"/>
                    <a:ext cx="522" cy="477"/>
                  </a:xfrm>
                  <a:prstGeom prst="hexagon">
                    <a:avLst>
                      <a:gd name="adj" fmla="val 27358"/>
                      <a:gd name="vf" fmla="val 115470"/>
                    </a:avLst>
                  </a:prstGeom>
                  <a:noFill/>
                  <a:ln w="285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 altLang="ko-KR">
                      <a:ea typeface="굴림" pitchFamily="34" charset="-127"/>
                    </a:endParaRPr>
                  </a:p>
                </p:txBody>
              </p:sp>
              <p:sp>
                <p:nvSpPr>
                  <p:cNvPr id="79" name="AutoShape 8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39" y="1819"/>
                    <a:ext cx="522" cy="477"/>
                  </a:xfrm>
                  <a:prstGeom prst="hexagon">
                    <a:avLst>
                      <a:gd name="adj" fmla="val 27358"/>
                      <a:gd name="vf" fmla="val 115470"/>
                    </a:avLst>
                  </a:prstGeom>
                  <a:noFill/>
                  <a:ln w="285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 altLang="ko-KR">
                      <a:ea typeface="굴림" pitchFamily="34" charset="-127"/>
                    </a:endParaRPr>
                  </a:p>
                </p:txBody>
              </p:sp>
              <p:sp>
                <p:nvSpPr>
                  <p:cNvPr id="80" name="AutoShape 8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791" y="1819"/>
                    <a:ext cx="522" cy="477"/>
                  </a:xfrm>
                  <a:prstGeom prst="hexagon">
                    <a:avLst>
                      <a:gd name="adj" fmla="val 27358"/>
                      <a:gd name="vf" fmla="val 115470"/>
                    </a:avLst>
                  </a:prstGeom>
                  <a:noFill/>
                  <a:ln w="285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 altLang="ko-KR">
                      <a:ea typeface="굴림" pitchFamily="34" charset="-127"/>
                    </a:endParaRPr>
                  </a:p>
                </p:txBody>
              </p:sp>
              <p:sp>
                <p:nvSpPr>
                  <p:cNvPr id="81" name="AutoShape 8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315" y="1819"/>
                    <a:ext cx="522" cy="477"/>
                  </a:xfrm>
                  <a:prstGeom prst="hexagon">
                    <a:avLst>
                      <a:gd name="adj" fmla="val 27358"/>
                      <a:gd name="vf" fmla="val 115470"/>
                    </a:avLst>
                  </a:prstGeom>
                  <a:noFill/>
                  <a:ln w="285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 altLang="ko-KR">
                      <a:ea typeface="굴림" pitchFamily="34" charset="-127"/>
                    </a:endParaRPr>
                  </a:p>
                </p:txBody>
              </p:sp>
            </p:grpSp>
            <p:sp>
              <p:nvSpPr>
                <p:cNvPr id="40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546" y="1739"/>
                  <a:ext cx="157" cy="12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grpSp>
              <p:nvGrpSpPr>
                <p:cNvPr id="28" name="Group 91"/>
                <p:cNvGrpSpPr>
                  <a:grpSpLocks/>
                </p:cNvGrpSpPr>
                <p:nvPr/>
              </p:nvGrpSpPr>
              <p:grpSpPr bwMode="auto">
                <a:xfrm>
                  <a:off x="612" y="2205"/>
                  <a:ext cx="1905" cy="522"/>
                  <a:chOff x="385" y="1797"/>
                  <a:chExt cx="1905" cy="522"/>
                </a:xfrm>
              </p:grpSpPr>
              <p:sp>
                <p:nvSpPr>
                  <p:cNvPr id="74" name="AutoShape 9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63" y="1819"/>
                    <a:ext cx="522" cy="477"/>
                  </a:xfrm>
                  <a:prstGeom prst="hexagon">
                    <a:avLst>
                      <a:gd name="adj" fmla="val 27358"/>
                      <a:gd name="vf" fmla="val 115470"/>
                    </a:avLst>
                  </a:prstGeom>
                  <a:noFill/>
                  <a:ln w="285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 altLang="ko-KR">
                      <a:ea typeface="굴림" pitchFamily="34" charset="-127"/>
                    </a:endParaRPr>
                  </a:p>
                </p:txBody>
              </p:sp>
              <p:sp>
                <p:nvSpPr>
                  <p:cNvPr id="75" name="AutoShape 9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39" y="1819"/>
                    <a:ext cx="522" cy="477"/>
                  </a:xfrm>
                  <a:prstGeom prst="hexagon">
                    <a:avLst>
                      <a:gd name="adj" fmla="val 27358"/>
                      <a:gd name="vf" fmla="val 115470"/>
                    </a:avLst>
                  </a:prstGeom>
                  <a:noFill/>
                  <a:ln w="285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 altLang="ko-KR">
                      <a:ea typeface="굴림" pitchFamily="34" charset="-127"/>
                    </a:endParaRPr>
                  </a:p>
                </p:txBody>
              </p:sp>
              <p:sp>
                <p:nvSpPr>
                  <p:cNvPr id="76" name="AutoShape 9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791" y="1819"/>
                    <a:ext cx="522" cy="477"/>
                  </a:xfrm>
                  <a:prstGeom prst="hexagon">
                    <a:avLst>
                      <a:gd name="adj" fmla="val 27358"/>
                      <a:gd name="vf" fmla="val 115470"/>
                    </a:avLst>
                  </a:prstGeom>
                  <a:noFill/>
                  <a:ln w="285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 altLang="ko-KR">
                      <a:ea typeface="굴림" pitchFamily="34" charset="-127"/>
                    </a:endParaRPr>
                  </a:p>
                </p:txBody>
              </p:sp>
              <p:sp>
                <p:nvSpPr>
                  <p:cNvPr id="77" name="AutoShape 9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315" y="1819"/>
                    <a:ext cx="522" cy="477"/>
                  </a:xfrm>
                  <a:prstGeom prst="hexagon">
                    <a:avLst>
                      <a:gd name="adj" fmla="val 27358"/>
                      <a:gd name="vf" fmla="val 115470"/>
                    </a:avLst>
                  </a:prstGeom>
                  <a:noFill/>
                  <a:ln w="285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 altLang="ko-KR">
                      <a:ea typeface="굴림" pitchFamily="34" charset="-127"/>
                    </a:endParaRPr>
                  </a:p>
                </p:txBody>
              </p:sp>
            </p:grpSp>
            <p:grpSp>
              <p:nvGrpSpPr>
                <p:cNvPr id="39" name="Group 96"/>
                <p:cNvGrpSpPr>
                  <a:grpSpLocks/>
                </p:cNvGrpSpPr>
                <p:nvPr/>
              </p:nvGrpSpPr>
              <p:grpSpPr bwMode="auto">
                <a:xfrm>
                  <a:off x="385" y="2591"/>
                  <a:ext cx="1905" cy="522"/>
                  <a:chOff x="385" y="1797"/>
                  <a:chExt cx="1905" cy="522"/>
                </a:xfrm>
              </p:grpSpPr>
              <p:sp>
                <p:nvSpPr>
                  <p:cNvPr id="70" name="AutoShape 9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63" y="1819"/>
                    <a:ext cx="522" cy="477"/>
                  </a:xfrm>
                  <a:prstGeom prst="hexagon">
                    <a:avLst>
                      <a:gd name="adj" fmla="val 27358"/>
                      <a:gd name="vf" fmla="val 115470"/>
                    </a:avLst>
                  </a:prstGeom>
                  <a:noFill/>
                  <a:ln w="285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 altLang="ko-KR">
                      <a:ea typeface="굴림" pitchFamily="34" charset="-127"/>
                    </a:endParaRPr>
                  </a:p>
                </p:txBody>
              </p:sp>
              <p:sp>
                <p:nvSpPr>
                  <p:cNvPr id="71" name="AutoShape 9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39" y="1819"/>
                    <a:ext cx="522" cy="477"/>
                  </a:xfrm>
                  <a:prstGeom prst="hexagon">
                    <a:avLst>
                      <a:gd name="adj" fmla="val 27358"/>
                      <a:gd name="vf" fmla="val 115470"/>
                    </a:avLst>
                  </a:prstGeom>
                  <a:noFill/>
                  <a:ln w="285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 altLang="ko-KR">
                      <a:ea typeface="굴림" pitchFamily="34" charset="-127"/>
                    </a:endParaRPr>
                  </a:p>
                </p:txBody>
              </p:sp>
              <p:sp>
                <p:nvSpPr>
                  <p:cNvPr id="72" name="AutoShape 9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791" y="1819"/>
                    <a:ext cx="522" cy="477"/>
                  </a:xfrm>
                  <a:prstGeom prst="hexagon">
                    <a:avLst>
                      <a:gd name="adj" fmla="val 27358"/>
                      <a:gd name="vf" fmla="val 115470"/>
                    </a:avLst>
                  </a:prstGeom>
                  <a:noFill/>
                  <a:ln w="285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 altLang="ko-KR">
                      <a:ea typeface="굴림" pitchFamily="34" charset="-127"/>
                    </a:endParaRPr>
                  </a:p>
                </p:txBody>
              </p:sp>
              <p:sp>
                <p:nvSpPr>
                  <p:cNvPr id="73" name="AutoShape 10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315" y="1819"/>
                    <a:ext cx="522" cy="477"/>
                  </a:xfrm>
                  <a:prstGeom prst="hexagon">
                    <a:avLst>
                      <a:gd name="adj" fmla="val 27358"/>
                      <a:gd name="vf" fmla="val 115470"/>
                    </a:avLst>
                  </a:prstGeom>
                  <a:noFill/>
                  <a:ln w="285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en-US" altLang="ko-KR">
                      <a:ea typeface="굴림" pitchFamily="34" charset="-127"/>
                    </a:endParaRPr>
                  </a:p>
                </p:txBody>
              </p:sp>
            </p:grpSp>
            <p:sp>
              <p:nvSpPr>
                <p:cNvPr id="43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1022" y="1739"/>
                  <a:ext cx="157" cy="12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44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1498" y="1739"/>
                  <a:ext cx="157" cy="12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45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1975" y="1716"/>
                  <a:ext cx="157" cy="12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46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773" y="1853"/>
                  <a:ext cx="157" cy="126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47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1249" y="1830"/>
                  <a:ext cx="157" cy="126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48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1725" y="1830"/>
                  <a:ext cx="157" cy="126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49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2224" y="1853"/>
                  <a:ext cx="157" cy="126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50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793" y="2147"/>
                  <a:ext cx="157" cy="126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51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1269" y="2124"/>
                  <a:ext cx="157" cy="126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52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1745" y="2124"/>
                  <a:ext cx="157" cy="126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53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2244" y="2147"/>
                  <a:ext cx="157" cy="126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54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544" y="2283"/>
                  <a:ext cx="157" cy="126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55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1020" y="2260"/>
                  <a:ext cx="157" cy="126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56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1496" y="2260"/>
                  <a:ext cx="157" cy="126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57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1995" y="2283"/>
                  <a:ext cx="157" cy="126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58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524" y="2569"/>
                  <a:ext cx="157" cy="126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59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1000" y="2546"/>
                  <a:ext cx="157" cy="126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60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1476" y="2546"/>
                  <a:ext cx="157" cy="126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61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1975" y="2569"/>
                  <a:ext cx="157" cy="126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62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793" y="2941"/>
                  <a:ext cx="157" cy="126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63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1269" y="2918"/>
                  <a:ext cx="157" cy="126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64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1745" y="2918"/>
                  <a:ext cx="157" cy="126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65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2244" y="2941"/>
                  <a:ext cx="157" cy="126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66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521" y="3032"/>
                  <a:ext cx="157" cy="126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67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997" y="3009"/>
                  <a:ext cx="157" cy="126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68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1473" y="3009"/>
                  <a:ext cx="157" cy="126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  <p:sp>
              <p:nvSpPr>
                <p:cNvPr id="69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1972" y="3032"/>
                  <a:ext cx="157" cy="126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34" charset="-127"/>
                  </a:endParaRPr>
                </a:p>
              </p:txBody>
            </p:sp>
          </p:grpSp>
          <p:sp>
            <p:nvSpPr>
              <p:cNvPr id="29" name="Oval 19"/>
              <p:cNvSpPr>
                <a:spLocks noChangeArrowheads="1"/>
              </p:cNvSpPr>
              <p:nvPr/>
            </p:nvSpPr>
            <p:spPr bwMode="auto">
              <a:xfrm flipV="1">
                <a:off x="204" y="2500"/>
                <a:ext cx="157" cy="126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30" name="Oval 19"/>
              <p:cNvSpPr>
                <a:spLocks noChangeArrowheads="1"/>
              </p:cNvSpPr>
              <p:nvPr/>
            </p:nvSpPr>
            <p:spPr bwMode="auto">
              <a:xfrm flipV="1">
                <a:off x="204" y="2251"/>
                <a:ext cx="157" cy="126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31" name="Oval 19"/>
              <p:cNvSpPr>
                <a:spLocks noChangeArrowheads="1"/>
              </p:cNvSpPr>
              <p:nvPr/>
            </p:nvSpPr>
            <p:spPr bwMode="auto">
              <a:xfrm flipV="1">
                <a:off x="680" y="2228"/>
                <a:ext cx="157" cy="126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32" name="Oval 19"/>
              <p:cNvSpPr>
                <a:spLocks noChangeArrowheads="1"/>
              </p:cNvSpPr>
              <p:nvPr/>
            </p:nvSpPr>
            <p:spPr bwMode="auto">
              <a:xfrm flipV="1">
                <a:off x="2315" y="2115"/>
                <a:ext cx="157" cy="126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33" name="Oval 19"/>
              <p:cNvSpPr>
                <a:spLocks noChangeArrowheads="1"/>
              </p:cNvSpPr>
              <p:nvPr/>
            </p:nvSpPr>
            <p:spPr bwMode="auto">
              <a:xfrm flipV="1">
                <a:off x="1136" y="2238"/>
                <a:ext cx="157" cy="126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34" name="Oval 19"/>
              <p:cNvSpPr>
                <a:spLocks noChangeArrowheads="1"/>
              </p:cNvSpPr>
              <p:nvPr/>
            </p:nvSpPr>
            <p:spPr bwMode="auto">
              <a:xfrm flipV="1">
                <a:off x="1612" y="2215"/>
                <a:ext cx="157" cy="126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35" name="Oval 19"/>
              <p:cNvSpPr>
                <a:spLocks noChangeArrowheads="1"/>
              </p:cNvSpPr>
              <p:nvPr/>
            </p:nvSpPr>
            <p:spPr bwMode="auto">
              <a:xfrm flipV="1">
                <a:off x="2088" y="2215"/>
                <a:ext cx="157" cy="126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36" name="Oval 19"/>
              <p:cNvSpPr>
                <a:spLocks noChangeArrowheads="1"/>
              </p:cNvSpPr>
              <p:nvPr/>
            </p:nvSpPr>
            <p:spPr bwMode="auto">
              <a:xfrm flipV="1">
                <a:off x="2336" y="1842"/>
                <a:ext cx="157" cy="126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37" name="Oval 19"/>
              <p:cNvSpPr>
                <a:spLocks noChangeArrowheads="1"/>
              </p:cNvSpPr>
              <p:nvPr/>
            </p:nvSpPr>
            <p:spPr bwMode="auto">
              <a:xfrm flipV="1">
                <a:off x="206" y="1457"/>
                <a:ext cx="157" cy="126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38" name="Oval 19"/>
              <p:cNvSpPr>
                <a:spLocks noChangeArrowheads="1"/>
              </p:cNvSpPr>
              <p:nvPr/>
            </p:nvSpPr>
            <p:spPr bwMode="auto">
              <a:xfrm flipV="1">
                <a:off x="204" y="1729"/>
                <a:ext cx="157" cy="126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</p:grpSp>
        <p:sp>
          <p:nvSpPr>
            <p:cNvPr id="5" name="Rectangle 140"/>
            <p:cNvSpPr>
              <a:spLocks noChangeArrowheads="1"/>
            </p:cNvSpPr>
            <p:nvPr/>
          </p:nvSpPr>
          <p:spPr bwMode="auto">
            <a:xfrm>
              <a:off x="11016209" y="28299469"/>
              <a:ext cx="3421063" cy="790575"/>
            </a:xfrm>
            <a:prstGeom prst="rect">
              <a:avLst/>
            </a:prstGeom>
            <a:noFill/>
            <a:ln w="57150" algn="ctr">
              <a:solidFill>
                <a:srgbClr val="FF0066"/>
              </a:solidFill>
              <a:prstDash val="dash"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 altLang="ko-KR">
                <a:ea typeface="굴림" pitchFamily="34" charset="-127"/>
              </a:endParaRPr>
            </a:p>
          </p:txBody>
        </p:sp>
        <p:grpSp>
          <p:nvGrpSpPr>
            <p:cNvPr id="41" name="Group 141"/>
            <p:cNvGrpSpPr>
              <a:grpSpLocks/>
            </p:cNvGrpSpPr>
            <p:nvPr/>
          </p:nvGrpSpPr>
          <p:grpSpPr bwMode="auto">
            <a:xfrm>
              <a:off x="15840622" y="28970311"/>
              <a:ext cx="3205162" cy="576263"/>
              <a:chOff x="68" y="1230"/>
              <a:chExt cx="3468" cy="635"/>
            </a:xfrm>
          </p:grpSpPr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V="1">
                <a:off x="113" y="1308"/>
                <a:ext cx="355" cy="2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467" y="1308"/>
                <a:ext cx="433" cy="283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 flipV="1">
                <a:off x="921" y="1308"/>
                <a:ext cx="354" cy="2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1254" y="1308"/>
                <a:ext cx="432" cy="283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 flipV="1">
                <a:off x="1647" y="1308"/>
                <a:ext cx="394" cy="2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2045" y="1308"/>
                <a:ext cx="458" cy="30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388" y="1276"/>
                <a:ext cx="157" cy="1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1212" y="1275"/>
                <a:ext cx="157" cy="1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auto">
              <a:xfrm>
                <a:off x="1962" y="1276"/>
                <a:ext cx="157" cy="1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19" name="Oval 16"/>
              <p:cNvSpPr>
                <a:spLocks noChangeArrowheads="1"/>
              </p:cNvSpPr>
              <p:nvPr/>
            </p:nvSpPr>
            <p:spPr bwMode="auto">
              <a:xfrm>
                <a:off x="837" y="1508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0" name="Oval 17"/>
              <p:cNvSpPr>
                <a:spLocks noChangeArrowheads="1"/>
              </p:cNvSpPr>
              <p:nvPr/>
            </p:nvSpPr>
            <p:spPr bwMode="auto">
              <a:xfrm>
                <a:off x="1587" y="1541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 flipV="1">
                <a:off x="2552" y="1307"/>
                <a:ext cx="394" cy="285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>
                <a:off x="3037" y="1321"/>
                <a:ext cx="433" cy="2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2925" y="1253"/>
                <a:ext cx="157" cy="126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2517" y="1230"/>
                <a:ext cx="0" cy="6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Oval 19"/>
              <p:cNvSpPr>
                <a:spLocks noChangeArrowheads="1"/>
              </p:cNvSpPr>
              <p:nvPr/>
            </p:nvSpPr>
            <p:spPr bwMode="auto">
              <a:xfrm>
                <a:off x="2449" y="1548"/>
                <a:ext cx="157" cy="12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auto">
              <a:xfrm>
                <a:off x="68" y="1548"/>
                <a:ext cx="157" cy="12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" name="Oval 19"/>
              <p:cNvSpPr>
                <a:spLocks noChangeArrowheads="1"/>
              </p:cNvSpPr>
              <p:nvPr/>
            </p:nvSpPr>
            <p:spPr bwMode="auto">
              <a:xfrm>
                <a:off x="3379" y="1558"/>
                <a:ext cx="157" cy="12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</p:grpSp>
        <p:sp>
          <p:nvSpPr>
            <p:cNvPr id="7" name="Text Box 164"/>
            <p:cNvSpPr txBox="1">
              <a:spLocks noChangeArrowheads="1"/>
            </p:cNvSpPr>
            <p:nvPr/>
          </p:nvSpPr>
          <p:spPr bwMode="auto">
            <a:xfrm>
              <a:off x="15266144" y="28155453"/>
              <a:ext cx="4699420" cy="4638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ko-KR" sz="2400" b="0" dirty="0" smtClean="0">
                  <a:ea typeface="굴림" pitchFamily="34" charset="-127"/>
                </a:rPr>
                <a:t>Analogy to the (AB)x </a:t>
              </a:r>
              <a:r>
                <a:rPr lang="en-US" altLang="ko-KR" sz="2400" b="0" dirty="0">
                  <a:ea typeface="굴림" pitchFamily="34" charset="-127"/>
                </a:rPr>
                <a:t>polymer</a:t>
              </a:r>
            </a:p>
          </p:txBody>
        </p:sp>
        <p:sp>
          <p:nvSpPr>
            <p:cNvPr id="8" name="Text Box 165"/>
            <p:cNvSpPr txBox="1">
              <a:spLocks noChangeArrowheads="1"/>
            </p:cNvSpPr>
            <p:nvPr/>
          </p:nvSpPr>
          <p:spPr bwMode="auto">
            <a:xfrm>
              <a:off x="11881768" y="27075333"/>
              <a:ext cx="6702774" cy="8331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ko-KR" sz="2400" dirty="0" smtClean="0">
                  <a:solidFill>
                    <a:srgbClr val="FF00FF"/>
                  </a:solidFill>
                  <a:ea typeface="굴림" pitchFamily="34" charset="-127"/>
                </a:rPr>
                <a:t>Hypothesis on the spontaneous polarization </a:t>
              </a:r>
              <a:br>
                <a:rPr lang="en-US" altLang="ko-KR" sz="2400" dirty="0" smtClean="0">
                  <a:solidFill>
                    <a:srgbClr val="FF00FF"/>
                  </a:solidFill>
                  <a:ea typeface="굴림" pitchFamily="34" charset="-127"/>
                </a:rPr>
              </a:br>
              <a:r>
                <a:rPr lang="en-US" altLang="ko-KR" sz="2400" dirty="0" smtClean="0">
                  <a:solidFill>
                    <a:srgbClr val="FF00FF"/>
                  </a:solidFill>
                  <a:ea typeface="굴림" pitchFamily="34" charset="-127"/>
                </a:rPr>
                <a:t>at edges of the Graphene – think of </a:t>
              </a:r>
              <a:r>
                <a:rPr lang="en-US" altLang="ko-KR" sz="2400" dirty="0" err="1" smtClean="0">
                  <a:solidFill>
                    <a:srgbClr val="FF00FF"/>
                  </a:solidFill>
                  <a:ea typeface="굴림" pitchFamily="34" charset="-127"/>
                </a:rPr>
                <a:t>nanoribons</a:t>
              </a:r>
              <a:r>
                <a:rPr lang="en-US" altLang="ko-KR" sz="2400" dirty="0" smtClean="0">
                  <a:solidFill>
                    <a:srgbClr val="FF00FF"/>
                  </a:solidFill>
                  <a:ea typeface="굴림" pitchFamily="34" charset="-127"/>
                </a:rPr>
                <a:t>.</a:t>
              </a:r>
              <a:endParaRPr lang="en-US" altLang="ko-KR" sz="2400" dirty="0">
                <a:solidFill>
                  <a:srgbClr val="FF00FF"/>
                </a:solidFill>
                <a:ea typeface="굴림" pitchFamily="34" charset="-127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0888455" y="31329029"/>
              <a:ext cx="9268242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/>
                <a:t>The sites are alternating by their position.</a:t>
              </a:r>
            </a:p>
            <a:p>
              <a:r>
                <a:rPr lang="en-US" sz="2000" b="0" dirty="0" smtClean="0"/>
                <a:t>Will the bond alternation be added at a reasonable temperature?</a:t>
              </a:r>
            </a:p>
            <a:p>
              <a:r>
                <a:rPr lang="en-US" sz="2000" b="0" dirty="0" smtClean="0"/>
                <a:t>It depends on the coupling </a:t>
              </a:r>
              <a:r>
                <a:rPr lang="el-GR" altLang="ko-KR" sz="2000" b="0" dirty="0" smtClean="0">
                  <a:ea typeface="굴림" pitchFamily="34" charset="-127"/>
                  <a:cs typeface="Arial" pitchFamily="34" charset="0"/>
                </a:rPr>
                <a:t>λ </a:t>
              </a:r>
              <a:r>
                <a:rPr lang="en-US" sz="2000" b="0" dirty="0" smtClean="0"/>
                <a:t>of the edge state with lattice deformations.</a:t>
              </a:r>
            </a:p>
            <a:p>
              <a:r>
                <a:rPr lang="en-US" sz="2000" b="0" dirty="0" err="1" smtClean="0"/>
                <a:t>Theoreticlal</a:t>
              </a:r>
              <a:r>
                <a:rPr lang="en-US" sz="2000" b="0" dirty="0" smtClean="0"/>
                <a:t> estimations for </a:t>
              </a:r>
              <a:r>
                <a:rPr lang="el-GR" altLang="ko-KR" sz="2000" b="0" dirty="0" smtClean="0">
                  <a:ea typeface="굴림" pitchFamily="34" charset="-127"/>
                  <a:cs typeface="Arial" pitchFamily="34" charset="0"/>
                </a:rPr>
                <a:t>λ</a:t>
              </a:r>
              <a:r>
                <a:rPr lang="en-US" altLang="ko-KR" sz="2000" b="0" dirty="0" smtClean="0">
                  <a:ea typeface="굴림" pitchFamily="34" charset="-127"/>
                  <a:cs typeface="Arial" pitchFamily="34" charset="0"/>
                </a:rPr>
                <a:t> strongly diverge: from </a:t>
              </a:r>
              <a:r>
                <a:rPr lang="el-GR" altLang="ko-KR" sz="2000" b="0" dirty="0" smtClean="0">
                  <a:ea typeface="굴림" pitchFamily="34" charset="-127"/>
                  <a:cs typeface="Arial" pitchFamily="34" charset="0"/>
                </a:rPr>
                <a:t>λ</a:t>
              </a:r>
              <a:r>
                <a:rPr lang="en-US" altLang="ko-KR" sz="2000" b="0" dirty="0" smtClean="0">
                  <a:ea typeface="굴림" pitchFamily="34" charset="-127"/>
                  <a:cs typeface="Arial" pitchFamily="34" charset="0"/>
                </a:rPr>
                <a:t>~10</a:t>
              </a:r>
              <a:r>
                <a:rPr lang="en-US" altLang="ko-KR" sz="2000" b="0" baseline="30000" dirty="0" smtClean="0">
                  <a:ea typeface="굴림" pitchFamily="34" charset="-127"/>
                  <a:cs typeface="Arial" pitchFamily="34" charset="0"/>
                </a:rPr>
                <a:t>-2</a:t>
              </a:r>
              <a:r>
                <a:rPr lang="en-US" altLang="ko-KR" sz="2000" b="0" dirty="0" smtClean="0">
                  <a:ea typeface="굴림" pitchFamily="34" charset="-127"/>
                  <a:cs typeface="Arial" pitchFamily="34" charset="0"/>
                </a:rPr>
                <a:t> to </a:t>
              </a:r>
              <a:r>
                <a:rPr lang="el-GR" altLang="ko-KR" sz="2000" b="0" dirty="0" smtClean="0">
                  <a:ea typeface="굴림" pitchFamily="34" charset="-127"/>
                  <a:cs typeface="Arial" pitchFamily="34" charset="0"/>
                </a:rPr>
                <a:t>λ</a:t>
              </a:r>
              <a:r>
                <a:rPr lang="en-US" altLang="ko-KR" sz="2000" b="0" dirty="0" smtClean="0">
                  <a:ea typeface="굴림" pitchFamily="34" charset="-127"/>
                  <a:cs typeface="Arial" pitchFamily="34" charset="0"/>
                </a:rPr>
                <a:t>~0.3.</a:t>
              </a:r>
            </a:p>
            <a:p>
              <a:r>
                <a:rPr lang="en-US" altLang="ko-KR" sz="2000" b="0" dirty="0" smtClean="0">
                  <a:ea typeface="굴림" pitchFamily="34" charset="-127"/>
                  <a:cs typeface="Arial" pitchFamily="34" charset="0"/>
                </a:rPr>
                <a:t>Need a stronger localization L of the edge state: </a:t>
              </a:r>
              <a:r>
                <a:rPr lang="el-GR" altLang="ko-KR" sz="2000" b="0" dirty="0" smtClean="0">
                  <a:ea typeface="굴림" pitchFamily="34" charset="-127"/>
                  <a:cs typeface="Arial" pitchFamily="34" charset="0"/>
                </a:rPr>
                <a:t>λ</a:t>
              </a:r>
              <a:r>
                <a:rPr lang="en-US" altLang="ko-KR" sz="2000" b="0" dirty="0" smtClean="0">
                  <a:ea typeface="굴림" pitchFamily="34" charset="-127"/>
                  <a:cs typeface="Arial" pitchFamily="34" charset="0"/>
                </a:rPr>
                <a:t>~1/L.</a:t>
              </a:r>
            </a:p>
            <a:p>
              <a:r>
                <a:rPr lang="en-US" sz="2000" b="0" i="1" dirty="0" smtClean="0">
                  <a:solidFill>
                    <a:srgbClr val="0070C0"/>
                  </a:solidFill>
                </a:rPr>
                <a:t>              Waiting for experiments.</a:t>
              </a:r>
              <a:endParaRPr lang="en-US" sz="2000" b="0" i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91B9-1CAA-4D4C-B0FD-C487CEF92393}" type="slidenum">
              <a:rPr lang="fr-FR" altLang="ko-KR" smtClean="0"/>
              <a:pPr/>
              <a:t>23</a:t>
            </a:fld>
            <a:endParaRPr lang="fr-FR" altLang="ko-KR"/>
          </a:p>
        </p:txBody>
      </p:sp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457200" y="1520788"/>
            <a:ext cx="8229600" cy="2160240"/>
          </a:xfrm>
        </p:spPr>
        <p:txBody>
          <a:bodyPr/>
          <a:lstStyle/>
          <a:p>
            <a:pPr rtl="0" fontAlgn="base">
              <a:lnSpc>
                <a:spcPct val="200000"/>
              </a:lnSpc>
            </a:pPr>
            <a:r>
              <a:rPr lang="en-US" sz="2400" b="0" i="1" kern="1200" dirty="0" smtClean="0">
                <a:solidFill>
                  <a:srgbClr val="0066FF"/>
                </a:solidFill>
                <a:latin typeface="Arial"/>
                <a:ea typeface="굴림"/>
                <a:cs typeface="+mn-cs"/>
              </a:rPr>
              <a:t>Dimerization </a:t>
            </a:r>
            <a:r>
              <a:rPr lang="en-US" sz="2400" b="0" i="1" kern="1200" dirty="0" smtClean="0">
                <a:solidFill>
                  <a:srgbClr val="0066FF"/>
                </a:solidFill>
                <a:latin typeface="Arial"/>
                <a:ea typeface="+mn-ea"/>
                <a:cs typeface="+mn-cs"/>
              </a:rPr>
              <a:t>of bonds </a:t>
            </a:r>
            <a:r>
              <a:rPr lang="en-US" sz="2400" b="0" kern="1200" dirty="0" smtClean="0">
                <a:solidFill>
                  <a:srgbClr val="0066FF"/>
                </a:solidFill>
                <a:latin typeface="Arial"/>
                <a:ea typeface="+mn-ea"/>
                <a:cs typeface="+mn-cs"/>
              </a:rPr>
              <a:t>is built in;</a:t>
            </a:r>
            <a:r>
              <a:rPr lang="en-US" sz="2400" b="0" i="1" kern="1200" dirty="0" smtClean="0">
                <a:solidFill>
                  <a:srgbClr val="0066FF"/>
                </a:solidFill>
                <a:latin typeface="Arial"/>
                <a:ea typeface="굴림"/>
                <a:cs typeface="+mn-cs"/>
              </a:rPr>
              <a:t> </a:t>
            </a:r>
            <a:br>
              <a:rPr lang="en-US" sz="2400" b="0" i="1" kern="1200" dirty="0" smtClean="0">
                <a:solidFill>
                  <a:srgbClr val="0066FF"/>
                </a:solidFill>
                <a:latin typeface="Arial"/>
                <a:ea typeface="굴림"/>
                <a:cs typeface="+mn-cs"/>
              </a:rPr>
            </a:br>
            <a:r>
              <a:rPr lang="en-US" sz="2400" b="0" i="1" kern="1200" dirty="0" smtClean="0">
                <a:solidFill>
                  <a:srgbClr val="0066FF"/>
                </a:solidFill>
                <a:latin typeface="Arial"/>
                <a:ea typeface="굴림"/>
                <a:cs typeface="+mn-cs"/>
              </a:rPr>
              <a:t>dimerization</a:t>
            </a:r>
            <a:r>
              <a:rPr lang="en-US" sz="2400" b="0" i="1" kern="1200" dirty="0" smtClean="0">
                <a:solidFill>
                  <a:srgbClr val="0066FF"/>
                </a:solidFill>
                <a:latin typeface="Arial"/>
                <a:ea typeface="+mn-ea"/>
                <a:cs typeface="+mn-cs"/>
              </a:rPr>
              <a:t> of sites </a:t>
            </a:r>
            <a:r>
              <a:rPr lang="en-US" sz="2400" b="0" kern="1200" dirty="0" smtClean="0">
                <a:solidFill>
                  <a:srgbClr val="0066FF"/>
                </a:solidFill>
                <a:latin typeface="Arial"/>
                <a:ea typeface="+mn-ea"/>
                <a:cs typeface="+mn-cs"/>
              </a:rPr>
              <a:t>is spontaneous after a phase transition to the Mott insulator state: </a:t>
            </a:r>
            <a:br>
              <a:rPr lang="en-US" sz="2400" b="0" kern="1200" dirty="0" smtClean="0">
                <a:solidFill>
                  <a:srgbClr val="0066FF"/>
                </a:solidFill>
                <a:latin typeface="Arial"/>
                <a:ea typeface="+mn-ea"/>
                <a:cs typeface="+mn-cs"/>
              </a:rPr>
            </a:br>
            <a:r>
              <a:rPr lang="en-US" sz="2400" b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organic conductors (TMTTF)</a:t>
            </a:r>
            <a:r>
              <a:rPr lang="en-US" sz="2400" b="0" kern="1200" baseline="-250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2</a:t>
            </a:r>
            <a:r>
              <a:rPr lang="en-US" sz="2400" b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X</a:t>
            </a: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C021B2-CA6B-47D8-B50F-DDCB19100623}" type="slidenum">
              <a:rPr lang="fr-FR" altLang="ko-KR"/>
              <a:pPr/>
              <a:t>24</a:t>
            </a:fld>
            <a:endParaRPr lang="fr-FR" altLang="ko-KR"/>
          </a:p>
        </p:txBody>
      </p:sp>
      <p:sp>
        <p:nvSpPr>
          <p:cNvPr id="19459" name="Line 9"/>
          <p:cNvSpPr>
            <a:spLocks noChangeShapeType="1"/>
          </p:cNvSpPr>
          <p:nvPr/>
        </p:nvSpPr>
        <p:spPr bwMode="auto">
          <a:xfrm flipV="1">
            <a:off x="5148263" y="1484313"/>
            <a:ext cx="1439862" cy="730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10"/>
          <p:cNvSpPr>
            <a:spLocks noChangeShapeType="1"/>
          </p:cNvSpPr>
          <p:nvPr/>
        </p:nvSpPr>
        <p:spPr bwMode="auto">
          <a:xfrm>
            <a:off x="4859338" y="115888"/>
            <a:ext cx="1512887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11"/>
          <p:cNvSpPr>
            <a:spLocks noChangeShapeType="1"/>
          </p:cNvSpPr>
          <p:nvPr/>
        </p:nvSpPr>
        <p:spPr bwMode="auto">
          <a:xfrm flipV="1">
            <a:off x="4284663" y="1773238"/>
            <a:ext cx="647700" cy="7143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12"/>
          <p:cNvSpPr>
            <a:spLocks noChangeShapeType="1"/>
          </p:cNvSpPr>
          <p:nvPr/>
        </p:nvSpPr>
        <p:spPr bwMode="auto">
          <a:xfrm>
            <a:off x="4500563" y="1412875"/>
            <a:ext cx="6477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Line 13"/>
          <p:cNvSpPr>
            <a:spLocks noChangeShapeType="1"/>
          </p:cNvSpPr>
          <p:nvPr/>
        </p:nvSpPr>
        <p:spPr bwMode="auto">
          <a:xfrm>
            <a:off x="4356100" y="908050"/>
            <a:ext cx="503238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14"/>
          <p:cNvSpPr>
            <a:spLocks noChangeShapeType="1"/>
          </p:cNvSpPr>
          <p:nvPr/>
        </p:nvSpPr>
        <p:spPr bwMode="auto">
          <a:xfrm flipV="1">
            <a:off x="1042988" y="6524625"/>
            <a:ext cx="1728787" cy="730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20"/>
          <p:cNvSpPr>
            <a:spLocks noChangeShapeType="1"/>
          </p:cNvSpPr>
          <p:nvPr/>
        </p:nvSpPr>
        <p:spPr bwMode="auto">
          <a:xfrm>
            <a:off x="4572000" y="13414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Line 27"/>
          <p:cNvSpPr>
            <a:spLocks noChangeShapeType="1"/>
          </p:cNvSpPr>
          <p:nvPr/>
        </p:nvSpPr>
        <p:spPr bwMode="auto">
          <a:xfrm>
            <a:off x="4643438" y="13414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9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939800"/>
            <a:ext cx="7177087" cy="4899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68" name="TextBox 18"/>
          <p:cNvSpPr txBox="1">
            <a:spLocks noChangeArrowheads="1"/>
          </p:cNvSpPr>
          <p:nvPr/>
        </p:nvSpPr>
        <p:spPr bwMode="auto">
          <a:xfrm>
            <a:off x="0" y="591185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200" b="0" dirty="0">
                <a:ea typeface="Gulim" pitchFamily="34" charset="-127"/>
              </a:rPr>
              <a:t>Built-in dimerization  of bonds in a-direction </a:t>
            </a:r>
          </a:p>
          <a:p>
            <a:r>
              <a:rPr lang="en-US" altLang="ko-KR" sz="2200" b="0" dirty="0">
                <a:ea typeface="Gulim" pitchFamily="34" charset="-127"/>
              </a:rPr>
              <a:t>(the </a:t>
            </a:r>
            <a:r>
              <a:rPr lang="en-US" altLang="ko-KR" sz="2200" b="0" dirty="0" err="1">
                <a:ea typeface="Gulim" pitchFamily="34" charset="-127"/>
              </a:rPr>
              <a:t>counterions</a:t>
            </a:r>
            <a:r>
              <a:rPr lang="en-US" altLang="ko-KR" sz="2200" b="0" dirty="0">
                <a:ea typeface="Gulim" pitchFamily="34" charset="-127"/>
              </a:rPr>
              <a:t> </a:t>
            </a:r>
            <a:r>
              <a:rPr lang="en-US" altLang="ko-KR" sz="2200" b="0" dirty="0" smtClean="0">
                <a:ea typeface="Gulim" pitchFamily="34" charset="-127"/>
              </a:rPr>
              <a:t>X are </a:t>
            </a:r>
            <a:r>
              <a:rPr lang="en-US" altLang="ko-KR" sz="2200" b="0" dirty="0">
                <a:ea typeface="Gulim" pitchFamily="34" charset="-127"/>
              </a:rPr>
              <a:t>placed against each second pair of molecules )</a:t>
            </a:r>
            <a:endParaRPr lang="ko-KR" altLang="en-US" sz="2200" b="0" dirty="0">
              <a:ea typeface="Gulim" pitchFamily="34" charset="-127"/>
            </a:endParaRPr>
          </a:p>
        </p:txBody>
      </p:sp>
      <p:sp>
        <p:nvSpPr>
          <p:cNvPr id="19469" name="TextBox 19"/>
          <p:cNvSpPr txBox="1">
            <a:spLocks noChangeArrowheads="1"/>
          </p:cNvSpPr>
          <p:nvPr/>
        </p:nvSpPr>
        <p:spPr bwMode="auto">
          <a:xfrm>
            <a:off x="1295636" y="224644"/>
            <a:ext cx="6775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FF00FF"/>
                </a:solidFill>
                <a:ea typeface="Gulim" pitchFamily="34" charset="-127"/>
              </a:rPr>
              <a:t>Organic crystals:  </a:t>
            </a:r>
            <a:r>
              <a:rPr lang="fr-FR" altLang="ko-KR" sz="2400" dirty="0" err="1">
                <a:solidFill>
                  <a:srgbClr val="FF00FF"/>
                </a:solidFill>
                <a:ea typeface="Gulim" pitchFamily="34" charset="-127"/>
              </a:rPr>
              <a:t>Bechgaard</a:t>
            </a:r>
            <a:r>
              <a:rPr lang="fr-FR" altLang="ko-KR" sz="2400" dirty="0">
                <a:solidFill>
                  <a:srgbClr val="FF00FF"/>
                </a:solidFill>
                <a:ea typeface="Gulim" pitchFamily="34" charset="-127"/>
              </a:rPr>
              <a:t>-Fabre </a:t>
            </a:r>
            <a:r>
              <a:rPr lang="fr-FR" altLang="ko-KR" sz="2400" dirty="0" err="1">
                <a:solidFill>
                  <a:srgbClr val="FF00FF"/>
                </a:solidFill>
                <a:ea typeface="Gulim" pitchFamily="34" charset="-127"/>
              </a:rPr>
              <a:t>salts</a:t>
            </a:r>
            <a:endParaRPr lang="ko-KR" altLang="en-US" sz="2400" dirty="0">
              <a:solidFill>
                <a:srgbClr val="FF00FF"/>
              </a:solidFill>
              <a:ea typeface="Gulim" pitchFamily="3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번호 개체 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BDFEFC-638A-442E-B4C4-B98328869BD6}" type="slidenum">
              <a:rPr lang="fr-FR" altLang="ko-KR"/>
              <a:pPr/>
              <a:t>25</a:t>
            </a:fld>
            <a:endParaRPr lang="fr-FR" altLang="ko-KR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87338" y="2010135"/>
            <a:ext cx="2952750" cy="2967037"/>
            <a:chOff x="181" y="1548"/>
            <a:chExt cx="1860" cy="1814"/>
          </a:xfrm>
        </p:grpSpPr>
        <p:sp>
          <p:nvSpPr>
            <p:cNvPr id="21511" name="Line 18"/>
            <p:cNvSpPr>
              <a:spLocks noChangeShapeType="1"/>
            </p:cNvSpPr>
            <p:nvPr/>
          </p:nvSpPr>
          <p:spPr bwMode="auto">
            <a:xfrm>
              <a:off x="293" y="1548"/>
              <a:ext cx="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Line 19"/>
            <p:cNvSpPr>
              <a:spLocks noChangeShapeType="1"/>
            </p:cNvSpPr>
            <p:nvPr/>
          </p:nvSpPr>
          <p:spPr bwMode="auto">
            <a:xfrm>
              <a:off x="517" y="1785"/>
              <a:ext cx="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Line 20"/>
            <p:cNvSpPr>
              <a:spLocks noChangeShapeType="1"/>
            </p:cNvSpPr>
            <p:nvPr/>
          </p:nvSpPr>
          <p:spPr bwMode="auto">
            <a:xfrm>
              <a:off x="517" y="3362"/>
              <a:ext cx="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21"/>
            <p:cNvSpPr>
              <a:spLocks noChangeShapeType="1"/>
            </p:cNvSpPr>
            <p:nvPr/>
          </p:nvSpPr>
          <p:spPr bwMode="auto">
            <a:xfrm>
              <a:off x="293" y="3152"/>
              <a:ext cx="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22"/>
            <p:cNvSpPr>
              <a:spLocks noChangeShapeType="1"/>
            </p:cNvSpPr>
            <p:nvPr/>
          </p:nvSpPr>
          <p:spPr bwMode="auto">
            <a:xfrm>
              <a:off x="293" y="2100"/>
              <a:ext cx="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23"/>
            <p:cNvSpPr>
              <a:spLocks noChangeShapeType="1"/>
            </p:cNvSpPr>
            <p:nvPr/>
          </p:nvSpPr>
          <p:spPr bwMode="auto">
            <a:xfrm>
              <a:off x="1189" y="1574"/>
              <a:ext cx="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24"/>
            <p:cNvSpPr>
              <a:spLocks noChangeShapeType="1"/>
            </p:cNvSpPr>
            <p:nvPr/>
          </p:nvSpPr>
          <p:spPr bwMode="auto">
            <a:xfrm>
              <a:off x="1413" y="1785"/>
              <a:ext cx="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25"/>
            <p:cNvSpPr>
              <a:spLocks noChangeShapeType="1"/>
            </p:cNvSpPr>
            <p:nvPr/>
          </p:nvSpPr>
          <p:spPr bwMode="auto">
            <a:xfrm>
              <a:off x="517" y="2310"/>
              <a:ext cx="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26"/>
            <p:cNvSpPr>
              <a:spLocks noChangeShapeType="1"/>
            </p:cNvSpPr>
            <p:nvPr/>
          </p:nvSpPr>
          <p:spPr bwMode="auto">
            <a:xfrm>
              <a:off x="1212" y="2100"/>
              <a:ext cx="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27"/>
            <p:cNvSpPr>
              <a:spLocks noChangeShapeType="1"/>
            </p:cNvSpPr>
            <p:nvPr/>
          </p:nvSpPr>
          <p:spPr bwMode="auto">
            <a:xfrm>
              <a:off x="517" y="2836"/>
              <a:ext cx="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28"/>
            <p:cNvSpPr>
              <a:spLocks noChangeShapeType="1"/>
            </p:cNvSpPr>
            <p:nvPr/>
          </p:nvSpPr>
          <p:spPr bwMode="auto">
            <a:xfrm>
              <a:off x="293" y="2626"/>
              <a:ext cx="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29"/>
            <p:cNvSpPr>
              <a:spLocks noChangeShapeType="1"/>
            </p:cNvSpPr>
            <p:nvPr/>
          </p:nvSpPr>
          <p:spPr bwMode="auto">
            <a:xfrm>
              <a:off x="1413" y="3362"/>
              <a:ext cx="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30"/>
            <p:cNvSpPr>
              <a:spLocks noChangeShapeType="1"/>
            </p:cNvSpPr>
            <p:nvPr/>
          </p:nvSpPr>
          <p:spPr bwMode="auto">
            <a:xfrm>
              <a:off x="1189" y="3152"/>
              <a:ext cx="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31"/>
            <p:cNvSpPr>
              <a:spLocks noChangeShapeType="1"/>
            </p:cNvSpPr>
            <p:nvPr/>
          </p:nvSpPr>
          <p:spPr bwMode="auto">
            <a:xfrm>
              <a:off x="1413" y="2310"/>
              <a:ext cx="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32"/>
            <p:cNvSpPr>
              <a:spLocks noChangeShapeType="1"/>
            </p:cNvSpPr>
            <p:nvPr/>
          </p:nvSpPr>
          <p:spPr bwMode="auto">
            <a:xfrm>
              <a:off x="1413" y="2836"/>
              <a:ext cx="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33"/>
            <p:cNvSpPr>
              <a:spLocks noChangeShapeType="1"/>
            </p:cNvSpPr>
            <p:nvPr/>
          </p:nvSpPr>
          <p:spPr bwMode="auto">
            <a:xfrm>
              <a:off x="1189" y="2626"/>
              <a:ext cx="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38"/>
            <p:cNvSpPr>
              <a:spLocks noChangeShapeType="1"/>
            </p:cNvSpPr>
            <p:nvPr/>
          </p:nvSpPr>
          <p:spPr bwMode="auto">
            <a:xfrm flipV="1">
              <a:off x="1973" y="1600"/>
              <a:ext cx="68" cy="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39"/>
            <p:cNvSpPr>
              <a:spLocks noChangeShapeType="1"/>
            </p:cNvSpPr>
            <p:nvPr/>
          </p:nvSpPr>
          <p:spPr bwMode="auto">
            <a:xfrm flipV="1">
              <a:off x="1973" y="2127"/>
              <a:ext cx="68" cy="7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Line 40"/>
            <p:cNvSpPr>
              <a:spLocks noChangeShapeType="1"/>
            </p:cNvSpPr>
            <p:nvPr/>
          </p:nvSpPr>
          <p:spPr bwMode="auto">
            <a:xfrm flipV="1">
              <a:off x="1973" y="3178"/>
              <a:ext cx="68" cy="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41"/>
            <p:cNvSpPr>
              <a:spLocks noChangeShapeType="1"/>
            </p:cNvSpPr>
            <p:nvPr/>
          </p:nvSpPr>
          <p:spPr bwMode="auto">
            <a:xfrm flipV="1">
              <a:off x="1973" y="2652"/>
              <a:ext cx="68" cy="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42"/>
            <p:cNvSpPr>
              <a:spLocks noChangeShapeType="1"/>
            </p:cNvSpPr>
            <p:nvPr/>
          </p:nvSpPr>
          <p:spPr bwMode="auto">
            <a:xfrm flipV="1">
              <a:off x="181" y="1600"/>
              <a:ext cx="67" cy="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43"/>
            <p:cNvSpPr>
              <a:spLocks noChangeShapeType="1"/>
            </p:cNvSpPr>
            <p:nvPr/>
          </p:nvSpPr>
          <p:spPr bwMode="auto">
            <a:xfrm flipV="1">
              <a:off x="181" y="2127"/>
              <a:ext cx="67" cy="7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44"/>
            <p:cNvSpPr>
              <a:spLocks noChangeShapeType="1"/>
            </p:cNvSpPr>
            <p:nvPr/>
          </p:nvSpPr>
          <p:spPr bwMode="auto">
            <a:xfrm flipV="1">
              <a:off x="181" y="2652"/>
              <a:ext cx="67" cy="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45"/>
            <p:cNvSpPr>
              <a:spLocks noChangeShapeType="1"/>
            </p:cNvSpPr>
            <p:nvPr/>
          </p:nvSpPr>
          <p:spPr bwMode="auto">
            <a:xfrm flipV="1">
              <a:off x="181" y="3178"/>
              <a:ext cx="67" cy="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Line 46"/>
            <p:cNvSpPr>
              <a:spLocks noChangeShapeType="1"/>
            </p:cNvSpPr>
            <p:nvPr/>
          </p:nvSpPr>
          <p:spPr bwMode="auto">
            <a:xfrm flipV="1">
              <a:off x="1077" y="1574"/>
              <a:ext cx="90" cy="10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Line 47"/>
            <p:cNvSpPr>
              <a:spLocks noChangeShapeType="1"/>
            </p:cNvSpPr>
            <p:nvPr/>
          </p:nvSpPr>
          <p:spPr bwMode="auto">
            <a:xfrm flipV="1">
              <a:off x="1077" y="2100"/>
              <a:ext cx="90" cy="10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48"/>
            <p:cNvSpPr>
              <a:spLocks noChangeShapeType="1"/>
            </p:cNvSpPr>
            <p:nvPr/>
          </p:nvSpPr>
          <p:spPr bwMode="auto">
            <a:xfrm flipV="1">
              <a:off x="1077" y="2626"/>
              <a:ext cx="90" cy="10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Line 49"/>
            <p:cNvSpPr>
              <a:spLocks noChangeShapeType="1"/>
            </p:cNvSpPr>
            <p:nvPr/>
          </p:nvSpPr>
          <p:spPr bwMode="auto">
            <a:xfrm flipV="1">
              <a:off x="1077" y="3152"/>
              <a:ext cx="90" cy="10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8" name="Text Box 50"/>
          <p:cNvSpPr txBox="1">
            <a:spLocks noChangeArrowheads="1"/>
          </p:cNvSpPr>
          <p:nvPr/>
        </p:nvSpPr>
        <p:spPr bwMode="auto">
          <a:xfrm>
            <a:off x="4211638" y="2057090"/>
            <a:ext cx="2987675" cy="83185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b="0" dirty="0">
                <a:ea typeface="Gulim" pitchFamily="34" charset="-127"/>
              </a:rPr>
              <a:t>Displacements of ions X.</a:t>
            </a:r>
          </a:p>
          <a:p>
            <a:pPr>
              <a:lnSpc>
                <a:spcPct val="120000"/>
              </a:lnSpc>
            </a:pPr>
            <a:r>
              <a:rPr lang="en-US" altLang="ko-KR" sz="2000" dirty="0" err="1">
                <a:solidFill>
                  <a:srgbClr val="FF3300"/>
                </a:solidFill>
                <a:ea typeface="Gulim" pitchFamily="34" charset="-127"/>
              </a:rPr>
              <a:t>ferroelectricity</a:t>
            </a:r>
            <a:r>
              <a:rPr lang="en-US" altLang="ko-KR" sz="2000" dirty="0">
                <a:solidFill>
                  <a:srgbClr val="FF3300"/>
                </a:solidFill>
                <a:ea typeface="Gulim" pitchFamily="34" charset="-127"/>
              </a:rPr>
              <a:t>.</a:t>
            </a:r>
          </a:p>
        </p:txBody>
      </p:sp>
      <p:sp>
        <p:nvSpPr>
          <p:cNvPr id="21509" name="Rectangle 51"/>
          <p:cNvSpPr>
            <a:spLocks noChangeArrowheads="1"/>
          </p:cNvSpPr>
          <p:nvPr/>
        </p:nvSpPr>
        <p:spPr bwMode="auto">
          <a:xfrm>
            <a:off x="4097338" y="3580172"/>
            <a:ext cx="4783137" cy="1274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b="0">
                <a:ea typeface="Gulim" pitchFamily="34" charset="-127"/>
              </a:rPr>
              <a:t>Redistribution of electronic density, amplification of polarizability </a:t>
            </a:r>
            <a:r>
              <a:rPr lang="en-US" altLang="ko-KR" sz="2000">
                <a:ea typeface="Gulim" pitchFamily="34" charset="-127"/>
                <a:sym typeface="Symbol" pitchFamily="18" charset="2"/>
              </a:rPr>
              <a:t></a:t>
            </a:r>
            <a:r>
              <a:rPr lang="en-US" altLang="ko-KR" sz="2000" b="0">
                <a:ea typeface="Gulim" pitchFamily="34" charset="-127"/>
                <a:sym typeface="Symbol" pitchFamily="18" charset="2"/>
              </a:rPr>
              <a:t> </a:t>
            </a:r>
            <a:r>
              <a:rPr lang="en-US" altLang="ko-KR" sz="2000" b="0">
                <a:ea typeface="Gulim" pitchFamily="34" charset="-127"/>
              </a:rPr>
              <a:t>by  </a:t>
            </a:r>
            <a:r>
              <a:rPr lang="en-US" altLang="ko-KR" sz="2200" b="0">
                <a:ea typeface="Gulim" pitchFamily="34" charset="-127"/>
              </a:rPr>
              <a:t>(</a:t>
            </a:r>
            <a:r>
              <a:rPr lang="el-GR" altLang="ko-KR" sz="2200" b="0">
                <a:cs typeface="Arial" pitchFamily="34" charset="0"/>
              </a:rPr>
              <a:t>ω</a:t>
            </a:r>
            <a:r>
              <a:rPr lang="en-US" altLang="ko-KR" sz="2200" b="0" baseline="-25000">
                <a:ea typeface="Gulim" pitchFamily="34" charset="-127"/>
                <a:cs typeface="Arial" pitchFamily="34" charset="0"/>
              </a:rPr>
              <a:t>p</a:t>
            </a:r>
            <a:r>
              <a:rPr lang="en-US" altLang="ko-KR" sz="2200" b="0">
                <a:ea typeface="Gulim" pitchFamily="34" charset="-127"/>
                <a:cs typeface="Arial" pitchFamily="34" charset="0"/>
              </a:rPr>
              <a:t>/</a:t>
            </a:r>
            <a:r>
              <a:rPr lang="el-GR" altLang="ko-KR" sz="2200" b="0">
                <a:cs typeface="Arial" pitchFamily="34" charset="0"/>
              </a:rPr>
              <a:t>∆</a:t>
            </a:r>
            <a:r>
              <a:rPr lang="en-US" altLang="ko-KR" sz="2200" b="0">
                <a:ea typeface="Gulim" pitchFamily="34" charset="-127"/>
              </a:rPr>
              <a:t>)</a:t>
            </a:r>
            <a:r>
              <a:rPr lang="en-US" altLang="ko-KR" sz="2200" b="0" baseline="30000">
                <a:ea typeface="Gulim" pitchFamily="34" charset="-127"/>
              </a:rPr>
              <a:t>2</a:t>
            </a:r>
            <a:r>
              <a:rPr lang="en-US" altLang="ko-KR" sz="2200" b="0">
                <a:ea typeface="Gulim" pitchFamily="34" charset="-127"/>
              </a:rPr>
              <a:t>~10</a:t>
            </a:r>
            <a:r>
              <a:rPr lang="en-US" altLang="ko-KR" sz="2200" b="0" baseline="30000">
                <a:ea typeface="Gulim" pitchFamily="34" charset="-127"/>
              </a:rPr>
              <a:t>2</a:t>
            </a:r>
            <a:r>
              <a:rPr lang="en-US" altLang="ko-KR" sz="2200" b="0">
                <a:ea typeface="Gulim" pitchFamily="34" charset="-127"/>
              </a:rPr>
              <a:t>        </a:t>
            </a:r>
            <a:r>
              <a:rPr lang="en-US" altLang="ko-KR" sz="2400">
                <a:solidFill>
                  <a:schemeClr val="accent2"/>
                </a:solidFill>
                <a:ea typeface="Gulim" pitchFamily="34" charset="-127"/>
                <a:sym typeface="Symbol" pitchFamily="18" charset="2"/>
              </a:rPr>
              <a:t></a:t>
            </a:r>
            <a:r>
              <a:rPr lang="en-US" altLang="ko-KR" sz="2400">
                <a:solidFill>
                  <a:schemeClr val="accent2"/>
                </a:solidFill>
                <a:ea typeface="Gulim" pitchFamily="34" charset="-127"/>
              </a:rPr>
              <a:t> ~10</a:t>
            </a:r>
            <a:r>
              <a:rPr lang="en-US" altLang="ko-KR" sz="2400" baseline="30000">
                <a:solidFill>
                  <a:schemeClr val="accent2"/>
                </a:solidFill>
                <a:ea typeface="Gulim" pitchFamily="34" charset="-127"/>
              </a:rPr>
              <a:t>3</a:t>
            </a:r>
            <a:endParaRPr lang="el-GR" altLang="ko-KR" sz="2400" baseline="3000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510" name="TextBox 33"/>
          <p:cNvSpPr txBox="1">
            <a:spLocks noChangeArrowheads="1"/>
          </p:cNvSpPr>
          <p:nvPr/>
        </p:nvSpPr>
        <p:spPr bwMode="auto">
          <a:xfrm>
            <a:off x="215517" y="288925"/>
            <a:ext cx="79568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solidFill>
                  <a:srgbClr val="FF00FF"/>
                </a:solidFill>
                <a:ea typeface="Gulim" pitchFamily="34" charset="-127"/>
              </a:rPr>
              <a:t>Spontaneous symmetry </a:t>
            </a:r>
            <a:r>
              <a:rPr lang="en-US" altLang="ko-KR" sz="2400" dirty="0" smtClean="0">
                <a:solidFill>
                  <a:srgbClr val="FF00FF"/>
                </a:solidFill>
                <a:ea typeface="Gulim" pitchFamily="34" charset="-127"/>
              </a:rPr>
              <a:t>breaking seen by </a:t>
            </a:r>
          </a:p>
          <a:p>
            <a:pPr algn="ctr"/>
            <a:r>
              <a:rPr lang="en-US" altLang="ko-KR" sz="2400" dirty="0" smtClean="0">
                <a:solidFill>
                  <a:srgbClr val="FF00FF"/>
                </a:solidFill>
                <a:ea typeface="Gulim" pitchFamily="34" charset="-127"/>
              </a:rPr>
              <a:t>displacements </a:t>
            </a:r>
            <a:r>
              <a:rPr lang="en-US" altLang="ko-KR" sz="2400" dirty="0">
                <a:solidFill>
                  <a:srgbClr val="FF00FF"/>
                </a:solidFill>
                <a:ea typeface="Gulim" pitchFamily="34" charset="-127"/>
              </a:rPr>
              <a:t>of </a:t>
            </a:r>
            <a:r>
              <a:rPr lang="en-US" altLang="ko-KR" sz="2400" dirty="0" smtClean="0">
                <a:solidFill>
                  <a:srgbClr val="FF00FF"/>
                </a:solidFill>
                <a:ea typeface="Gulim" pitchFamily="34" charset="-127"/>
              </a:rPr>
              <a:t>counter-ions</a:t>
            </a:r>
            <a:r>
              <a:rPr lang="en-US" altLang="ko-KR" sz="2400" dirty="0">
                <a:solidFill>
                  <a:srgbClr val="FF00FF"/>
                </a:solidFill>
                <a:ea typeface="Gulim" pitchFamily="34" charset="-127"/>
              </a:rPr>
              <a:t>,</a:t>
            </a:r>
          </a:p>
          <a:p>
            <a:pPr algn="ctr"/>
            <a:r>
              <a:rPr lang="en-US" altLang="ko-KR" sz="2400" dirty="0" smtClean="0">
                <a:solidFill>
                  <a:srgbClr val="FF00FF"/>
                </a:solidFill>
                <a:ea typeface="Gulim" pitchFamily="34" charset="-127"/>
              </a:rPr>
              <a:t>nonequivalence </a:t>
            </a:r>
            <a:r>
              <a:rPr lang="en-US" altLang="ko-KR" sz="2400" dirty="0">
                <a:solidFill>
                  <a:srgbClr val="FF00FF"/>
                </a:solidFill>
                <a:ea typeface="Gulim" pitchFamily="34" charset="-127"/>
              </a:rPr>
              <a:t>of sites</a:t>
            </a:r>
            <a:endParaRPr lang="ko-KR" altLang="en-US" sz="2400" dirty="0">
              <a:solidFill>
                <a:srgbClr val="FF00FF"/>
              </a:solidFill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043B6F-30AB-4CCC-8911-605AB9D01921}" type="slidenum">
              <a:rPr lang="fr-FR" altLang="ko-KR"/>
              <a:pPr/>
              <a:t>26</a:t>
            </a:fld>
            <a:endParaRPr lang="fr-FR" altLang="ko-KR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6508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</a:pPr>
            <a:endParaRPr lang="en-US" altLang="ko-KR" sz="2800" b="0">
              <a:ea typeface="Gulim" pitchFamily="34" charset="-127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9223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</a:pPr>
            <a:endParaRPr lang="en-US" altLang="ko-KR" sz="2800" b="0">
              <a:ea typeface="Gulim" pitchFamily="34" charset="-127"/>
            </a:endParaRPr>
          </a:p>
        </p:txBody>
      </p:sp>
      <p:pic>
        <p:nvPicPr>
          <p:cNvPr id="20485" name="Picture 4" descr="epsilon-inv-TMTTF.JPG                                          00000E96&#10;sauvegarde                     B8A50424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613" y="1620838"/>
            <a:ext cx="3649662" cy="3013075"/>
          </a:xfrm>
          <a:prstGeom prst="rect">
            <a:avLst/>
          </a:prstGeom>
          <a:noFill/>
          <a:ln w="28575">
            <a:solidFill>
              <a:srgbClr val="9E0B2B"/>
            </a:solidFill>
            <a:miter lim="800000"/>
            <a:headEnd/>
            <a:tailEnd/>
          </a:ln>
        </p:spPr>
      </p:pic>
      <p:grpSp>
        <p:nvGrpSpPr>
          <p:cNvPr id="2" name="그룹 32"/>
          <p:cNvGrpSpPr>
            <a:grpSpLocks/>
          </p:cNvGrpSpPr>
          <p:nvPr/>
        </p:nvGrpSpPr>
        <p:grpSpPr bwMode="auto">
          <a:xfrm>
            <a:off x="300038" y="1566863"/>
            <a:ext cx="3979862" cy="2994025"/>
            <a:chOff x="2925410" y="1274732"/>
            <a:chExt cx="5075589" cy="4086255"/>
          </a:xfrm>
        </p:grpSpPr>
        <p:pic>
          <p:nvPicPr>
            <p:cNvPr id="20490" name="Picture 3" descr="epilson--TMTTF.jpg                                             00000E96&#10;sauvegarde                     B8A50424: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5410" y="1274732"/>
              <a:ext cx="5075589" cy="4086255"/>
            </a:xfrm>
            <a:prstGeom prst="rect">
              <a:avLst/>
            </a:prstGeom>
            <a:noFill/>
            <a:ln w="28575">
              <a:solidFill>
                <a:srgbClr val="9E0B2B"/>
              </a:solidFill>
              <a:miter lim="800000"/>
              <a:headEnd/>
              <a:tailEnd/>
            </a:ln>
          </p:spPr>
        </p:pic>
        <p:sp>
          <p:nvSpPr>
            <p:cNvPr id="20491" name="Text Box 5"/>
            <p:cNvSpPr txBox="1">
              <a:spLocks noChangeArrowheads="1"/>
            </p:cNvSpPr>
            <p:nvPr/>
          </p:nvSpPr>
          <p:spPr bwMode="auto">
            <a:xfrm>
              <a:off x="6324600" y="3429000"/>
              <a:ext cx="62068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ko-KR" sz="1400">
                  <a:solidFill>
                    <a:srgbClr val="9E0B2B"/>
                  </a:solidFill>
                  <a:ea typeface="Gulim" pitchFamily="34" charset="-127"/>
                </a:rPr>
                <a:t>ReO</a:t>
              </a:r>
              <a:r>
                <a:rPr lang="fr-FR" altLang="ko-KR" sz="1400" baseline="-25000">
                  <a:solidFill>
                    <a:srgbClr val="9E0B2B"/>
                  </a:solidFill>
                  <a:ea typeface="Gulim" pitchFamily="34" charset="-127"/>
                </a:rPr>
                <a:t>4</a:t>
              </a:r>
              <a:endParaRPr lang="fr-FR" altLang="ko-KR" sz="1400">
                <a:solidFill>
                  <a:srgbClr val="9E0B2B"/>
                </a:solidFill>
                <a:ea typeface="Gulim" pitchFamily="34" charset="-127"/>
              </a:endParaRPr>
            </a:p>
          </p:txBody>
        </p:sp>
        <p:sp>
          <p:nvSpPr>
            <p:cNvPr id="20492" name="Text Box 6"/>
            <p:cNvSpPr txBox="1">
              <a:spLocks noChangeArrowheads="1"/>
            </p:cNvSpPr>
            <p:nvPr/>
          </p:nvSpPr>
          <p:spPr bwMode="auto">
            <a:xfrm>
              <a:off x="5486400" y="2895600"/>
              <a:ext cx="5902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ko-KR" sz="1400">
                  <a:solidFill>
                    <a:srgbClr val="9E0B2B"/>
                  </a:solidFill>
                  <a:ea typeface="Gulim" pitchFamily="34" charset="-127"/>
                </a:rPr>
                <a:t>SbF</a:t>
              </a:r>
              <a:r>
                <a:rPr lang="fr-FR" altLang="ko-KR" sz="1400" baseline="-25000">
                  <a:solidFill>
                    <a:srgbClr val="9E0B2B"/>
                  </a:solidFill>
                  <a:ea typeface="Gulim" pitchFamily="34" charset="-127"/>
                </a:rPr>
                <a:t>6</a:t>
              </a:r>
              <a:endParaRPr lang="fr-FR" altLang="ko-KR" sz="1400">
                <a:solidFill>
                  <a:srgbClr val="9E0B2B"/>
                </a:solidFill>
                <a:ea typeface="Gulim" pitchFamily="34" charset="-127"/>
              </a:endParaRPr>
            </a:p>
          </p:txBody>
        </p:sp>
        <p:sp>
          <p:nvSpPr>
            <p:cNvPr id="20493" name="Text Box 7"/>
            <p:cNvSpPr txBox="1">
              <a:spLocks noChangeArrowheads="1"/>
            </p:cNvSpPr>
            <p:nvPr/>
          </p:nvSpPr>
          <p:spPr bwMode="auto">
            <a:xfrm>
              <a:off x="4681539" y="1879781"/>
              <a:ext cx="5902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ko-KR" sz="1400">
                  <a:solidFill>
                    <a:srgbClr val="9E0B2B"/>
                  </a:solidFill>
                  <a:ea typeface="Gulim" pitchFamily="34" charset="-127"/>
                </a:rPr>
                <a:t>AsF</a:t>
              </a:r>
              <a:r>
                <a:rPr lang="fr-FR" altLang="ko-KR" sz="1400" baseline="-25000">
                  <a:solidFill>
                    <a:srgbClr val="9E0B2B"/>
                  </a:solidFill>
                  <a:ea typeface="Gulim" pitchFamily="34" charset="-127"/>
                </a:rPr>
                <a:t>6</a:t>
              </a:r>
              <a:endParaRPr lang="fr-FR" altLang="ko-KR" sz="1400">
                <a:solidFill>
                  <a:srgbClr val="9E0B2B"/>
                </a:solidFill>
                <a:ea typeface="Gulim" pitchFamily="34" charset="-127"/>
              </a:endParaRPr>
            </a:p>
          </p:txBody>
        </p:sp>
        <p:sp>
          <p:nvSpPr>
            <p:cNvPr id="20494" name="Text Box 8"/>
            <p:cNvSpPr txBox="1">
              <a:spLocks noChangeArrowheads="1"/>
            </p:cNvSpPr>
            <p:nvPr/>
          </p:nvSpPr>
          <p:spPr bwMode="auto">
            <a:xfrm>
              <a:off x="4565447" y="3733800"/>
              <a:ext cx="48122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ko-KR" sz="1400">
                  <a:solidFill>
                    <a:srgbClr val="9E0B2B"/>
                  </a:solidFill>
                  <a:ea typeface="Gulim" pitchFamily="34" charset="-127"/>
                </a:rPr>
                <a:t>PF</a:t>
              </a:r>
              <a:r>
                <a:rPr lang="fr-FR" altLang="ko-KR" sz="1400" baseline="-25000">
                  <a:solidFill>
                    <a:srgbClr val="9E0B2B"/>
                  </a:solidFill>
                  <a:ea typeface="Gulim" pitchFamily="34" charset="-127"/>
                </a:rPr>
                <a:t>6</a:t>
              </a:r>
              <a:endParaRPr lang="fr-FR" altLang="ko-KR" sz="1400">
                <a:solidFill>
                  <a:srgbClr val="9E0B2B"/>
                </a:solidFill>
                <a:ea typeface="Gulim" pitchFamily="34" charset="-127"/>
              </a:endParaRPr>
            </a:p>
          </p:txBody>
        </p:sp>
      </p:grpSp>
      <p:sp>
        <p:nvSpPr>
          <p:cNvPr id="20487" name="직사각형 33"/>
          <p:cNvSpPr>
            <a:spLocks noChangeArrowheads="1"/>
          </p:cNvSpPr>
          <p:nvPr/>
        </p:nvSpPr>
        <p:spPr bwMode="auto">
          <a:xfrm>
            <a:off x="592138" y="142875"/>
            <a:ext cx="8228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ko-KR" sz="2400" dirty="0">
                <a:solidFill>
                  <a:srgbClr val="FF00FF"/>
                </a:solidFill>
                <a:ea typeface="Gulim" pitchFamily="34" charset="-127"/>
              </a:rPr>
              <a:t>Real part of </a:t>
            </a:r>
            <a:r>
              <a:rPr lang="fr-FR" altLang="ko-KR" sz="2400" dirty="0" err="1">
                <a:solidFill>
                  <a:srgbClr val="FF00FF"/>
                </a:solidFill>
                <a:ea typeface="Gulim" pitchFamily="34" charset="-127"/>
              </a:rPr>
              <a:t>dielectric</a:t>
            </a:r>
            <a:r>
              <a:rPr lang="fr-FR" altLang="ko-KR" sz="2400" dirty="0">
                <a:solidFill>
                  <a:srgbClr val="FF00FF"/>
                </a:solidFill>
                <a:ea typeface="Gulim" pitchFamily="34" charset="-127"/>
              </a:rPr>
              <a:t> constant of (TMTTF)</a:t>
            </a:r>
            <a:r>
              <a:rPr lang="fr-FR" altLang="ko-KR" sz="2400" baseline="-25000" dirty="0">
                <a:solidFill>
                  <a:srgbClr val="FF00FF"/>
                </a:solidFill>
                <a:ea typeface="Gulim" pitchFamily="34" charset="-127"/>
              </a:rPr>
              <a:t>2</a:t>
            </a:r>
            <a:r>
              <a:rPr lang="fr-FR" altLang="ko-KR" sz="2400" dirty="0">
                <a:solidFill>
                  <a:srgbClr val="FF00FF"/>
                </a:solidFill>
                <a:ea typeface="Gulim" pitchFamily="34" charset="-127"/>
              </a:rPr>
              <a:t>X </a:t>
            </a:r>
            <a:r>
              <a:rPr lang="fr-FR" altLang="ko-KR" sz="2400" dirty="0" err="1">
                <a:solidFill>
                  <a:srgbClr val="FF00FF"/>
                </a:solidFill>
                <a:ea typeface="Gulim" pitchFamily="34" charset="-127"/>
              </a:rPr>
              <a:t>salts</a:t>
            </a:r>
            <a:r>
              <a:rPr lang="fr-FR" altLang="ko-KR" sz="2400" dirty="0">
                <a:solidFill>
                  <a:srgbClr val="FF00FF"/>
                </a:solidFill>
                <a:ea typeface="Gulim" pitchFamily="34" charset="-127"/>
              </a:rPr>
              <a:t>  </a:t>
            </a:r>
          </a:p>
        </p:txBody>
      </p:sp>
      <p:sp>
        <p:nvSpPr>
          <p:cNvPr id="20488" name="직사각형 34"/>
          <p:cNvSpPr>
            <a:spLocks noChangeArrowheads="1"/>
          </p:cNvSpPr>
          <p:nvPr/>
        </p:nvSpPr>
        <p:spPr bwMode="auto">
          <a:xfrm>
            <a:off x="287524" y="4835525"/>
            <a:ext cx="84469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ko-KR" sz="2000" b="0" dirty="0" smtClean="0">
                <a:ea typeface="Gulim" pitchFamily="34" charset="-127"/>
              </a:rPr>
              <a:t>Real part of the </a:t>
            </a:r>
            <a:r>
              <a:rPr lang="fr-FR" altLang="ko-KR" sz="2000" b="0" dirty="0" err="1" smtClean="0">
                <a:ea typeface="Gulim" pitchFamily="34" charset="-127"/>
              </a:rPr>
              <a:t>permittivity</a:t>
            </a:r>
            <a:r>
              <a:rPr lang="fr-FR" altLang="ko-KR" sz="2000" b="0" dirty="0" smtClean="0">
                <a:ea typeface="Gulim" pitchFamily="34" charset="-127"/>
              </a:rPr>
              <a:t> (the </a:t>
            </a:r>
            <a:r>
              <a:rPr lang="fr-FR" altLang="ko-KR" sz="2000" b="0" dirty="0" err="1" smtClean="0">
                <a:ea typeface="Gulim" pitchFamily="34" charset="-127"/>
              </a:rPr>
              <a:t>dielectric</a:t>
            </a:r>
            <a:r>
              <a:rPr lang="fr-FR" altLang="ko-KR" sz="2000" b="0" dirty="0" smtClean="0">
                <a:ea typeface="Gulim" pitchFamily="34" charset="-127"/>
              </a:rPr>
              <a:t> constant </a:t>
            </a:r>
            <a:r>
              <a:rPr lang="fr-FR" altLang="ko-KR" sz="2000" dirty="0" smtClean="0">
                <a:ea typeface="Gulim" pitchFamily="34" charset="-127"/>
                <a:sym typeface="Symbol" pitchFamily="18" charset="2"/>
              </a:rPr>
              <a:t> </a:t>
            </a:r>
            <a:r>
              <a:rPr lang="fr-FR" altLang="ko-KR" sz="2000" baseline="30000" dirty="0" smtClean="0">
                <a:ea typeface="Gulim" pitchFamily="34" charset="-127"/>
                <a:sym typeface="Symbol" pitchFamily="18" charset="2"/>
              </a:rPr>
              <a:t>’</a:t>
            </a:r>
            <a:r>
              <a:rPr lang="fr-FR" altLang="ko-KR" sz="2000" dirty="0" smtClean="0">
                <a:ea typeface="Gulim" pitchFamily="34" charset="-127"/>
                <a:sym typeface="Symbol" pitchFamily="18" charset="2"/>
              </a:rPr>
              <a:t> )</a:t>
            </a:r>
            <a:br>
              <a:rPr lang="fr-FR" altLang="ko-KR" sz="2000" dirty="0" smtClean="0">
                <a:ea typeface="Gulim" pitchFamily="34" charset="-127"/>
                <a:sym typeface="Symbol" pitchFamily="18" charset="2"/>
              </a:rPr>
            </a:br>
            <a:r>
              <a:rPr lang="fr-FR" altLang="ko-KR" sz="2000" dirty="0" smtClean="0">
                <a:ea typeface="Gulim" pitchFamily="34" charset="-127"/>
                <a:sym typeface="Symbol" pitchFamily="18" charset="2"/>
              </a:rPr>
              <a:t>- </a:t>
            </a:r>
            <a:r>
              <a:rPr lang="fr-FR" altLang="ko-KR" sz="2000" b="0" dirty="0" smtClean="0">
                <a:ea typeface="Gulim" pitchFamily="34" charset="-127"/>
              </a:rPr>
              <a:t>the </a:t>
            </a:r>
            <a:r>
              <a:rPr lang="fr-FR" altLang="ko-KR" sz="2000" b="0" dirty="0">
                <a:ea typeface="Gulim" pitchFamily="34" charset="-127"/>
              </a:rPr>
              <a:t>second </a:t>
            </a:r>
            <a:r>
              <a:rPr lang="fr-FR" altLang="ko-KR" sz="2000" b="0" dirty="0" err="1">
                <a:ea typeface="Gulim" pitchFamily="34" charset="-127"/>
              </a:rPr>
              <a:t>order</a:t>
            </a:r>
            <a:r>
              <a:rPr lang="fr-FR" altLang="ko-KR" sz="2000" b="0" dirty="0">
                <a:ea typeface="Gulim" pitchFamily="34" charset="-127"/>
              </a:rPr>
              <a:t> phase transition </a:t>
            </a:r>
            <a:r>
              <a:rPr lang="fr-FR" altLang="ko-KR" sz="2000" b="0" dirty="0" err="1">
                <a:ea typeface="Gulim" pitchFamily="34" charset="-127"/>
              </a:rPr>
              <a:t>described</a:t>
            </a:r>
            <a:r>
              <a:rPr lang="fr-FR" altLang="ko-KR" sz="2000" b="0" dirty="0">
                <a:ea typeface="Gulim" pitchFamily="34" charset="-127"/>
              </a:rPr>
              <a:t> by the </a:t>
            </a:r>
            <a:r>
              <a:rPr lang="fr-FR" altLang="ko-KR" sz="2000" b="0" dirty="0" err="1" smtClean="0">
                <a:ea typeface="Gulim" pitchFamily="34" charset="-127"/>
              </a:rPr>
              <a:t>perfect</a:t>
            </a:r>
            <a:r>
              <a:rPr lang="fr-FR" altLang="ko-KR" sz="2000" b="0" dirty="0" smtClean="0">
                <a:ea typeface="Gulim" pitchFamily="34" charset="-127"/>
              </a:rPr>
              <a:t> Curie </a:t>
            </a:r>
            <a:r>
              <a:rPr lang="fr-FR" altLang="ko-KR" sz="2000" b="0" dirty="0" err="1" smtClean="0">
                <a:ea typeface="Gulim" pitchFamily="34" charset="-127"/>
              </a:rPr>
              <a:t>law</a:t>
            </a:r>
            <a:endParaRPr lang="fr-FR" altLang="ko-KR" sz="2000" b="0" dirty="0">
              <a:ea typeface="Gulim" pitchFamily="34" charset="-127"/>
            </a:endParaRP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811212" y="544513"/>
            <a:ext cx="592102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ko-KR" sz="2000" b="0" i="1" dirty="0">
                <a:ea typeface="Gulim" pitchFamily="34" charset="-127"/>
              </a:rPr>
              <a:t>P.M</a:t>
            </a:r>
            <a:r>
              <a:rPr lang="en-US" altLang="ko-KR" sz="2000" b="0" i="1" dirty="0" err="1">
                <a:ea typeface="Gulim" pitchFamily="34" charset="-127"/>
              </a:rPr>
              <a:t>onceau</a:t>
            </a:r>
            <a:r>
              <a:rPr lang="fr-FR" altLang="ko-KR" sz="2000" b="0" i="1" dirty="0">
                <a:ea typeface="Gulim" pitchFamily="34" charset="-127"/>
              </a:rPr>
              <a:t> et al. Phys. </a:t>
            </a:r>
            <a:r>
              <a:rPr lang="fr-FR" altLang="ko-KR" sz="2000" b="0" i="1" dirty="0" err="1">
                <a:ea typeface="Gulim" pitchFamily="34" charset="-127"/>
              </a:rPr>
              <a:t>Rev</a:t>
            </a:r>
            <a:r>
              <a:rPr lang="fr-FR" altLang="ko-KR" sz="2000" b="0" i="1" dirty="0">
                <a:ea typeface="Gulim" pitchFamily="34" charset="-127"/>
              </a:rPr>
              <a:t>. </a:t>
            </a:r>
            <a:r>
              <a:rPr lang="fr-FR" altLang="ko-KR" sz="2000" b="0" i="1" dirty="0" err="1">
                <a:ea typeface="Gulim" pitchFamily="34" charset="-127"/>
              </a:rPr>
              <a:t>Lett</a:t>
            </a:r>
            <a:r>
              <a:rPr lang="fr-FR" altLang="ko-KR" sz="2000" b="0" i="1" dirty="0">
                <a:ea typeface="Gulim" pitchFamily="34" charset="-127"/>
              </a:rPr>
              <a:t>. 86 (2001) 4081 </a:t>
            </a: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/>
        </p:nvGraphicFramePr>
        <p:xfrm>
          <a:off x="2087724" y="5697251"/>
          <a:ext cx="1620180" cy="945105"/>
        </p:xfrm>
        <a:graphic>
          <a:graphicData uri="http://schemas.openxmlformats.org/presentationml/2006/ole">
            <p:oleObj spid="_x0000_s400386" name="Équation" r:id="rId6" imgW="7617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5229535" y="1520788"/>
            <a:ext cx="39144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0" dirty="0">
                <a:ea typeface="굴림" pitchFamily="34" charset="-127"/>
              </a:rPr>
              <a:t>Second harmonic </a:t>
            </a:r>
            <a:r>
              <a:rPr lang="en-US" altLang="ko-KR" sz="2000" b="0" dirty="0" smtClean="0">
                <a:ea typeface="굴림" pitchFamily="34" charset="-127"/>
              </a:rPr>
              <a:t>generation</a:t>
            </a:r>
            <a:endParaRPr lang="ko-KR" altLang="en-US" sz="2000" b="0" dirty="0">
              <a:ea typeface="굴림" pitchFamily="34" charset="-127"/>
            </a:endParaRP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385" y="1952836"/>
            <a:ext cx="3140075" cy="2120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0" y="1981289"/>
            <a:ext cx="55081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 smtClean="0"/>
              <a:t>Identification </a:t>
            </a:r>
            <a:r>
              <a:rPr lang="en-US" sz="2400" b="0" dirty="0"/>
              <a:t>of </a:t>
            </a:r>
            <a:r>
              <a:rPr lang="en-US" sz="2400" b="0" dirty="0" smtClean="0"/>
              <a:t>the frozen </a:t>
            </a:r>
            <a:r>
              <a:rPr lang="en-US" sz="2400" b="0" dirty="0"/>
              <a:t>polarization:</a:t>
            </a:r>
          </a:p>
          <a:p>
            <a:r>
              <a:rPr lang="en-US" sz="2400" b="0" dirty="0"/>
              <a:t>through anomalous optical activity</a:t>
            </a:r>
          </a:p>
          <a:p>
            <a:r>
              <a:rPr lang="en-US" sz="2400" b="0" dirty="0"/>
              <a:t>- lack of inversion </a:t>
            </a:r>
            <a:r>
              <a:rPr lang="en-US" sz="2400" b="0" dirty="0" smtClean="0"/>
              <a:t>symmetry</a:t>
            </a:r>
            <a:endParaRPr lang="en-US" sz="2400" b="0" dirty="0"/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516" y="4208673"/>
            <a:ext cx="24288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491880" y="5730351"/>
            <a:ext cx="54626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0" i="1" dirty="0" smtClean="0">
                <a:solidFill>
                  <a:srgbClr val="3333FF"/>
                </a:solidFill>
                <a:ea typeface="굴림" pitchFamily="34" charset="-127"/>
              </a:rPr>
              <a:t>E</a:t>
            </a:r>
            <a:r>
              <a:rPr lang="en-US" altLang="ko-KR" sz="2400" b="0" i="1" baseline="30000" dirty="0">
                <a:solidFill>
                  <a:srgbClr val="3333FF"/>
                </a:solidFill>
                <a:ea typeface="굴림" pitchFamily="34" charset="-127"/>
              </a:rPr>
              <a:t>2</a:t>
            </a:r>
            <a:r>
              <a:rPr lang="en-US" altLang="ko-KR" sz="2400" b="0" i="1" baseline="30000" dirty="0" smtClean="0">
                <a:solidFill>
                  <a:srgbClr val="3333FF"/>
                </a:solidFill>
                <a:ea typeface="굴림" pitchFamily="34" charset="-127"/>
              </a:rPr>
              <a:t> </a:t>
            </a:r>
            <a:r>
              <a:rPr lang="en-US" altLang="ko-KR" sz="2400" b="0" dirty="0" smtClean="0">
                <a:solidFill>
                  <a:srgbClr val="3333FF"/>
                </a:solidFill>
                <a:ea typeface="굴림" pitchFamily="34" charset="-127"/>
              </a:rPr>
              <a:t> is allowed </a:t>
            </a:r>
            <a:r>
              <a:rPr lang="en-US" altLang="ko-KR" sz="2400" b="0" dirty="0">
                <a:solidFill>
                  <a:srgbClr val="3333FF"/>
                </a:solidFill>
                <a:ea typeface="굴림" pitchFamily="34" charset="-127"/>
              </a:rPr>
              <a:t>only </a:t>
            </a:r>
            <a:r>
              <a:rPr lang="en-US" altLang="ko-KR" sz="2400" b="0" dirty="0" smtClean="0">
                <a:solidFill>
                  <a:srgbClr val="3333FF"/>
                </a:solidFill>
                <a:ea typeface="굴림" pitchFamily="34" charset="-127"/>
              </a:rPr>
              <a:t/>
            </a:r>
            <a:br>
              <a:rPr lang="en-US" altLang="ko-KR" sz="2400" b="0" dirty="0" smtClean="0">
                <a:solidFill>
                  <a:srgbClr val="3333FF"/>
                </a:solidFill>
                <a:ea typeface="굴림" pitchFamily="34" charset="-127"/>
              </a:rPr>
            </a:br>
            <a:r>
              <a:rPr lang="en-US" altLang="ko-KR" sz="2400" b="0" dirty="0" smtClean="0">
                <a:solidFill>
                  <a:srgbClr val="3333FF"/>
                </a:solidFill>
                <a:ea typeface="굴림" pitchFamily="34" charset="-127"/>
              </a:rPr>
              <a:t>if the </a:t>
            </a:r>
            <a:r>
              <a:rPr lang="en-US" altLang="ko-KR" sz="2400" b="0" dirty="0">
                <a:solidFill>
                  <a:srgbClr val="3333FF"/>
                </a:solidFill>
                <a:ea typeface="굴림" pitchFamily="34" charset="-127"/>
              </a:rPr>
              <a:t>inversion symmetry </a:t>
            </a:r>
            <a:r>
              <a:rPr lang="en-US" altLang="ko-KR" sz="2400" b="0" dirty="0" smtClean="0">
                <a:solidFill>
                  <a:srgbClr val="3333FF"/>
                </a:solidFill>
                <a:ea typeface="굴림" pitchFamily="34" charset="-127"/>
              </a:rPr>
              <a:t>is lifted.</a:t>
            </a:r>
            <a:endParaRPr lang="ko-KR" altLang="en-US" sz="2400" b="0" dirty="0">
              <a:solidFill>
                <a:srgbClr val="3333FF"/>
              </a:solidFill>
              <a:ea typeface="굴림" pitchFamily="34" charset="-127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88466" y="152636"/>
            <a:ext cx="80919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0" dirty="0" smtClean="0">
                <a:ea typeface="굴림" pitchFamily="34" charset="-127"/>
              </a:rPr>
              <a:t>Direct proof for the FE state in a </a:t>
            </a:r>
            <a:r>
              <a:rPr lang="en-US" altLang="ko-KR" sz="2400" b="0" dirty="0" err="1" smtClean="0">
                <a:ea typeface="굴림" pitchFamily="34" charset="-127"/>
              </a:rPr>
              <a:t>syster</a:t>
            </a:r>
            <a:r>
              <a:rPr lang="en-US" altLang="ko-KR" sz="2400" b="0" dirty="0" smtClean="0">
                <a:ea typeface="굴림" pitchFamily="34" charset="-127"/>
              </a:rPr>
              <a:t> compound:</a:t>
            </a:r>
          </a:p>
          <a:p>
            <a:r>
              <a:rPr lang="en-US" altLang="ko-KR" sz="2400" b="0" dirty="0" smtClean="0">
                <a:ea typeface="굴림" pitchFamily="34" charset="-127"/>
              </a:rPr>
              <a:t>local </a:t>
            </a:r>
            <a:r>
              <a:rPr lang="en-US" altLang="ko-KR" sz="2400" b="0" dirty="0" err="1" smtClean="0">
                <a:ea typeface="굴림" pitchFamily="34" charset="-127"/>
              </a:rPr>
              <a:t>measuraments</a:t>
            </a:r>
            <a:r>
              <a:rPr lang="en-US" altLang="ko-KR" sz="2400" b="0" dirty="0" smtClean="0">
                <a:ea typeface="굴림" pitchFamily="34" charset="-127"/>
              </a:rPr>
              <a:t> of the second harmonic generation in </a:t>
            </a:r>
            <a:r>
              <a:rPr lang="el-GR" altLang="ko-KR" sz="2400" dirty="0" smtClean="0">
                <a:solidFill>
                  <a:srgbClr val="C00000"/>
                </a:solidFill>
              </a:rPr>
              <a:t>α</a:t>
            </a:r>
            <a:r>
              <a:rPr lang="en-US" altLang="ko-KR" sz="2400" dirty="0" smtClean="0">
                <a:solidFill>
                  <a:srgbClr val="C00000"/>
                </a:solidFill>
                <a:ea typeface="굴림" pitchFamily="34" charset="-127"/>
              </a:rPr>
              <a:t>-(ET)</a:t>
            </a:r>
            <a:r>
              <a:rPr lang="en-US" altLang="ko-KR" sz="2400" baseline="-25000" dirty="0" smtClean="0">
                <a:solidFill>
                  <a:srgbClr val="C00000"/>
                </a:solidFill>
                <a:ea typeface="굴림" pitchFamily="34" charset="-127"/>
              </a:rPr>
              <a:t>2</a:t>
            </a:r>
            <a:r>
              <a:rPr lang="en-US" altLang="ko-KR" sz="2400" dirty="0" smtClean="0">
                <a:solidFill>
                  <a:srgbClr val="C00000"/>
                </a:solidFill>
                <a:ea typeface="굴림" pitchFamily="34" charset="-127"/>
              </a:rPr>
              <a:t>I</a:t>
            </a:r>
            <a:r>
              <a:rPr lang="en-US" altLang="ko-KR" sz="2400" baseline="-25000" dirty="0" smtClean="0">
                <a:solidFill>
                  <a:srgbClr val="C00000"/>
                </a:solidFill>
                <a:ea typeface="굴림" pitchFamily="34" charset="-127"/>
              </a:rPr>
              <a:t>3</a:t>
            </a:r>
            <a:r>
              <a:rPr lang="en-US" altLang="ko-KR" sz="2400" dirty="0" smtClean="0">
                <a:solidFill>
                  <a:srgbClr val="C00000"/>
                </a:solidFill>
                <a:ea typeface="굴림" pitchFamily="34" charset="-127"/>
              </a:rPr>
              <a:t> </a:t>
            </a:r>
            <a:r>
              <a:rPr lang="en-US" altLang="ko-KR" sz="2400" b="0" dirty="0" smtClean="0">
                <a:ea typeface="굴림" pitchFamily="34" charset="-127"/>
              </a:rPr>
              <a:t>	</a:t>
            </a:r>
            <a:r>
              <a:rPr lang="en-US" altLang="ko-KR" sz="2400" b="0" i="1" dirty="0" smtClean="0">
                <a:ea typeface="굴림" pitchFamily="34" charset="-127"/>
              </a:rPr>
              <a:t>K</a:t>
            </a:r>
            <a:r>
              <a:rPr lang="en-US" altLang="ko-KR" sz="2400" b="0" i="1" dirty="0">
                <a:ea typeface="굴림" pitchFamily="34" charset="-127"/>
              </a:rPr>
              <a:t>. Yamamoto et al. </a:t>
            </a:r>
            <a:r>
              <a:rPr lang="en-US" altLang="ko-KR" sz="2400" b="0" i="1" dirty="0" smtClean="0">
                <a:ea typeface="굴림" pitchFamily="34" charset="-127"/>
              </a:rPr>
              <a:t>(2008-11)</a:t>
            </a:r>
            <a:r>
              <a:rPr lang="en-US" altLang="ko-KR" sz="2400" b="0" dirty="0" smtClean="0">
                <a:ea typeface="굴림" pitchFamily="34" charset="-127"/>
              </a:rPr>
              <a:t> </a:t>
            </a:r>
            <a:endParaRPr lang="ko-KR" altLang="en-US" sz="2400" b="0" dirty="0">
              <a:ea typeface="굴림" pitchFamily="34" charset="-127"/>
            </a:endParaRPr>
          </a:p>
        </p:txBody>
      </p:sp>
      <p:graphicFrame>
        <p:nvGraphicFramePr>
          <p:cNvPr id="173059" name="Object 2"/>
          <p:cNvGraphicFramePr>
            <a:graphicFrameLocks noChangeAspect="1"/>
          </p:cNvGraphicFramePr>
          <p:nvPr/>
        </p:nvGraphicFramePr>
        <p:xfrm>
          <a:off x="5011739" y="4270375"/>
          <a:ext cx="3232670" cy="1114966"/>
        </p:xfrm>
        <a:graphic>
          <a:graphicData uri="http://schemas.openxmlformats.org/presentationml/2006/ole">
            <p:oleObj spid="_x0000_s401410" name="Équation" r:id="rId5" imgW="11430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6508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</a:pPr>
            <a:endParaRPr lang="en-US" altLang="ko-KR" sz="2800" b="0">
              <a:ea typeface="굴림" pitchFamily="34" charset="-127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0" y="9223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</a:pPr>
            <a:endParaRPr lang="en-US" altLang="ko-KR" sz="2800" b="0">
              <a:ea typeface="굴림" pitchFamily="34" charset="-127"/>
            </a:endParaRP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228600" y="76200"/>
          <a:ext cx="5181600" cy="3886200"/>
        </p:xfrm>
        <a:graphic>
          <a:graphicData uri="http://schemas.openxmlformats.org/presentationml/2006/ole">
            <p:oleObj spid="_x0000_s402434" name="ｸﾞﾗﾌ" r:id="rId4" imgW="4154760" imgH="2901600" progId="">
              <p:embed/>
            </p:oleObj>
          </a:graphicData>
        </a:graphic>
      </p:graphicFrame>
      <p:sp>
        <p:nvSpPr>
          <p:cNvPr id="21" name="正方形/長方形 10"/>
          <p:cNvSpPr/>
          <p:nvPr/>
        </p:nvSpPr>
        <p:spPr>
          <a:xfrm>
            <a:off x="4788024" y="108874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0" i="1" dirty="0" smtClean="0">
                <a:latin typeface="+mj-lt"/>
              </a:rPr>
              <a:t>*   T. </a:t>
            </a:r>
            <a:r>
              <a:rPr lang="en-US" altLang="ja-JP" sz="2000" b="0" i="1" dirty="0" smtClean="0">
                <a:latin typeface="+mj-lt"/>
              </a:rPr>
              <a:t>Nakamura</a:t>
            </a:r>
            <a:r>
              <a:rPr lang="en-US" altLang="ja-JP" sz="2400" b="0" i="1" dirty="0" smtClean="0">
                <a:latin typeface="+mj-lt"/>
              </a:rPr>
              <a:t>, et al (2007)</a:t>
            </a:r>
            <a:br>
              <a:rPr lang="en-US" altLang="ja-JP" sz="2400" b="0" i="1" dirty="0" smtClean="0">
                <a:latin typeface="+mj-lt"/>
              </a:rPr>
            </a:br>
            <a:r>
              <a:rPr lang="en-US" altLang="ja-JP" sz="2400" b="0" i="1" dirty="0" smtClean="0">
                <a:latin typeface="+mj-lt"/>
              </a:rPr>
              <a:t>**  S. Fujiyama, et al (2006)</a:t>
            </a:r>
            <a:endParaRPr lang="ja-JP" altLang="en-US" sz="2400" b="0" i="1" dirty="0" smtClean="0">
              <a:latin typeface="+mj-lt"/>
            </a:endParaRPr>
          </a:p>
          <a:p>
            <a:r>
              <a:rPr lang="en-US" altLang="ja-JP" sz="2400" b="0" i="1" dirty="0" smtClean="0">
                <a:latin typeface="+mj-lt"/>
              </a:rPr>
              <a:t>***W. Yu et al.,         (2004)</a:t>
            </a:r>
            <a:endParaRPr lang="ja-JP" altLang="en-US" sz="2400" b="0" i="1" dirty="0" smtClean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3933056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 smtClean="0"/>
              <a:t>What is so special about ferroelectricity in organic conductors?</a:t>
            </a:r>
          </a:p>
          <a:p>
            <a:endParaRPr lang="en-US" sz="2200" b="0" dirty="0" smtClean="0"/>
          </a:p>
          <a:p>
            <a:pPr marL="342900" indent="-342900"/>
            <a:r>
              <a:rPr lang="en-US" sz="2200" b="0" dirty="0" smtClean="0">
                <a:solidFill>
                  <a:srgbClr val="002060"/>
                </a:solidFill>
              </a:rPr>
              <a:t>Charge carriers screen the electric field at the sample boundaries,</a:t>
            </a:r>
          </a:p>
          <a:p>
            <a:pPr marL="342900" indent="-342900"/>
            <a:r>
              <a:rPr lang="en-US" sz="2200" b="0" dirty="0" smtClean="0">
                <a:solidFill>
                  <a:srgbClr val="002060"/>
                </a:solidFill>
              </a:rPr>
              <a:t>eliminating the usual separation into domains of opposite polarization.</a:t>
            </a:r>
          </a:p>
          <a:p>
            <a:pPr marL="342900" indent="-342900"/>
            <a:r>
              <a:rPr lang="en-US" sz="2200" b="0" dirty="0" smtClean="0">
                <a:solidFill>
                  <a:srgbClr val="002060"/>
                </a:solidFill>
              </a:rPr>
              <a:t>Hence</a:t>
            </a:r>
            <a:r>
              <a:rPr lang="en-US" sz="2200" b="0" dirty="0" smtClean="0">
                <a:solidFill>
                  <a:srgbClr val="C00000"/>
                </a:solidFill>
              </a:rPr>
              <a:t> no hysteresis</a:t>
            </a:r>
            <a:r>
              <a:rPr lang="en-US" sz="2200" b="0" dirty="0" smtClean="0"/>
              <a:t>, </a:t>
            </a:r>
            <a:r>
              <a:rPr lang="en-US" sz="2200" b="0" dirty="0" smtClean="0">
                <a:solidFill>
                  <a:schemeClr val="accent6">
                    <a:lumMod val="75000"/>
                  </a:schemeClr>
                </a:solidFill>
              </a:rPr>
              <a:t>easy </a:t>
            </a:r>
            <a:r>
              <a:rPr lang="en-US" sz="2200" b="0" i="1" dirty="0" smtClean="0">
                <a:solidFill>
                  <a:schemeClr val="accent6">
                    <a:lumMod val="75000"/>
                  </a:schemeClr>
                </a:solidFill>
              </a:rPr>
              <a:t>ac</a:t>
            </a:r>
            <a:r>
              <a:rPr lang="en-US" sz="22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0" dirty="0" err="1" smtClean="0">
                <a:solidFill>
                  <a:schemeClr val="accent6">
                    <a:lumMod val="75000"/>
                  </a:schemeClr>
                </a:solidFill>
              </a:rPr>
              <a:t>repolarization</a:t>
            </a:r>
            <a:r>
              <a:rPr lang="en-US" sz="22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0" dirty="0" smtClean="0">
                <a:solidFill>
                  <a:srgbClr val="7030A0"/>
                </a:solidFill>
              </a:rPr>
              <a:t>and </a:t>
            </a:r>
          </a:p>
          <a:p>
            <a:pPr marL="342900" indent="-342900"/>
            <a:r>
              <a:rPr lang="en-US" sz="2200" b="0" dirty="0" smtClean="0">
                <a:solidFill>
                  <a:srgbClr val="002060"/>
                </a:solidFill>
              </a:rPr>
              <a:t>the </a:t>
            </a:r>
            <a:r>
              <a:rPr lang="en-US" sz="2200" b="0" dirty="0" smtClean="0">
                <a:solidFill>
                  <a:srgbClr val="FF0000"/>
                </a:solidFill>
              </a:rPr>
              <a:t>astonishingly high permittivity </a:t>
            </a:r>
            <a:r>
              <a:rPr lang="en-US" sz="2200" b="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200" b="0" dirty="0" smtClean="0">
                <a:solidFill>
                  <a:srgbClr val="FF0000"/>
                </a:solidFill>
                <a:sym typeface="Symbol"/>
              </a:rPr>
              <a:t></a:t>
            </a:r>
            <a:r>
              <a:rPr lang="en-US" sz="2200" b="0" dirty="0" smtClean="0">
                <a:solidFill>
                  <a:srgbClr val="FF0000"/>
                </a:solidFill>
              </a:rPr>
              <a:t>10</a:t>
            </a:r>
            <a:r>
              <a:rPr lang="en-US" sz="2200" b="0" baseline="30000" dirty="0" smtClean="0">
                <a:solidFill>
                  <a:srgbClr val="FF0000"/>
                </a:solidFill>
              </a:rPr>
              <a:t>6</a:t>
            </a:r>
            <a:r>
              <a:rPr lang="en-US" sz="2200" b="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/>
            <a:r>
              <a:rPr lang="en-US" sz="2200" b="0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/>
            <a:r>
              <a:rPr lang="en-US" sz="2200" b="0" dirty="0" smtClean="0">
                <a:solidFill>
                  <a:srgbClr val="C00000"/>
                </a:solidFill>
              </a:rPr>
              <a:t>That allows us to test the dynamical scaling from critical fluctuations</a:t>
            </a:r>
            <a:r>
              <a:rPr lang="en-US" sz="2200" b="0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13D6-A08E-4E7F-8555-CEFBD8A0430C}" type="slidenum">
              <a:rPr lang="fr-FR" altLang="ko-KR" smtClean="0"/>
              <a:pPr/>
              <a:t>29</a:t>
            </a:fld>
            <a:endParaRPr lang="fr-FR" altLang="ko-KR"/>
          </a:p>
        </p:txBody>
      </p:sp>
      <p:sp>
        <p:nvSpPr>
          <p:cNvPr id="5" name="ZoneTexte 4"/>
          <p:cNvSpPr txBox="1"/>
          <p:nvPr/>
        </p:nvSpPr>
        <p:spPr>
          <a:xfrm>
            <a:off x="286568" y="2348880"/>
            <a:ext cx="8389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0" dirty="0" smtClean="0">
                <a:solidFill>
                  <a:srgbClr val="3333FF"/>
                </a:solidFill>
              </a:rPr>
              <a:t>  </a:t>
            </a:r>
            <a:r>
              <a:rPr lang="en-US" sz="2400" b="0" i="1" dirty="0" smtClean="0">
                <a:solidFill>
                  <a:srgbClr val="3333FF"/>
                </a:solidFill>
              </a:rPr>
              <a:t>Both sites’ and bonds’ </a:t>
            </a:r>
            <a:r>
              <a:rPr lang="en-US" sz="2400" b="0" i="1" dirty="0" err="1" smtClean="0">
                <a:solidFill>
                  <a:srgbClr val="3333FF"/>
                </a:solidFill>
              </a:rPr>
              <a:t>dimerizations</a:t>
            </a:r>
            <a:r>
              <a:rPr lang="en-US" sz="2400" b="0" i="1" dirty="0" smtClean="0">
                <a:solidFill>
                  <a:srgbClr val="3333FF"/>
                </a:solidFill>
              </a:rPr>
              <a:t> </a:t>
            </a:r>
            <a:r>
              <a:rPr lang="en-US" sz="2400" b="0" i="1" dirty="0" smtClean="0">
                <a:solidFill>
                  <a:srgbClr val="0066FF"/>
                </a:solidFill>
              </a:rPr>
              <a:t>are spontaneous</a:t>
            </a:r>
          </a:p>
          <a:p>
            <a:pPr algn="ctr">
              <a:lnSpc>
                <a:spcPct val="200000"/>
              </a:lnSpc>
            </a:pPr>
            <a:r>
              <a:rPr lang="en-US" sz="2400" b="0" i="1" dirty="0" smtClean="0"/>
              <a:t> </a:t>
            </a:r>
            <a:r>
              <a:rPr lang="en-US" sz="2400" b="0" dirty="0" smtClean="0"/>
              <a:t>- 1st order neutral-ionic transition in </a:t>
            </a:r>
          </a:p>
          <a:p>
            <a:pPr algn="ctr">
              <a:lnSpc>
                <a:spcPct val="200000"/>
              </a:lnSpc>
            </a:pPr>
            <a:r>
              <a:rPr lang="en-US" sz="2400" b="0" dirty="0" smtClean="0"/>
              <a:t>charge-transfer salts like TTF-CA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" y="-39688"/>
            <a:ext cx="4757738" cy="785813"/>
          </a:xfrm>
        </p:spPr>
        <p:txBody>
          <a:bodyPr/>
          <a:lstStyle/>
          <a:p>
            <a:pPr eaLnBrk="1" hangingPunct="1"/>
            <a:r>
              <a:rPr lang="en-US" altLang="ko-KR" sz="2400" b="1" smtClean="0">
                <a:ea typeface="굴림" pitchFamily="34" charset="-127"/>
              </a:rPr>
              <a:t>Polarization in Insulators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28600" y="703263"/>
            <a:ext cx="6629400" cy="139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ko-KR" dirty="0">
                <a:ea typeface="굴림" pitchFamily="34" charset="-127"/>
              </a:rPr>
              <a:t>Positively charged species in insulators shift/rotate/align toward the negative electrode and negatively charged species shift/rotate/align towards the positive electrode; creating dipoles. </a:t>
            </a:r>
            <a:endParaRPr lang="en-US" altLang="ko-KR" dirty="0" smtClean="0">
              <a:ea typeface="굴림" pitchFamily="34" charset="-127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ko-KR" dirty="0" smtClean="0">
                <a:ea typeface="굴림" pitchFamily="34" charset="-127"/>
              </a:rPr>
              <a:t>The </a:t>
            </a:r>
            <a:r>
              <a:rPr lang="en-US" altLang="ko-KR" dirty="0">
                <a:solidFill>
                  <a:srgbClr val="0000CC"/>
                </a:solidFill>
                <a:ea typeface="굴림" pitchFamily="34" charset="-127"/>
              </a:rPr>
              <a:t>dipole moment density</a:t>
            </a:r>
            <a:r>
              <a:rPr lang="en-US" altLang="ko-KR" dirty="0">
                <a:ea typeface="굴림" pitchFamily="34" charset="-127"/>
              </a:rPr>
              <a:t> is called the </a:t>
            </a:r>
            <a:r>
              <a:rPr lang="en-US" altLang="ko-KR" dirty="0">
                <a:solidFill>
                  <a:srgbClr val="FF6600"/>
                </a:solidFill>
                <a:ea typeface="굴림" pitchFamily="34" charset="-127"/>
              </a:rPr>
              <a:t>Polarization</a:t>
            </a:r>
            <a:r>
              <a:rPr lang="en-US" altLang="ko-KR" dirty="0">
                <a:ea typeface="굴림" pitchFamily="34" charset="-127"/>
              </a:rPr>
              <a:t> </a:t>
            </a:r>
            <a:r>
              <a:rPr lang="en-US" altLang="ko-KR" dirty="0">
                <a:solidFill>
                  <a:srgbClr val="FF6600"/>
                </a:solidFill>
                <a:ea typeface="굴림" pitchFamily="34" charset="-127"/>
              </a:rPr>
              <a:t>(P)</a:t>
            </a:r>
            <a:r>
              <a:rPr lang="en-US" altLang="ko-KR" dirty="0">
                <a:ea typeface="굴림" pitchFamily="34" charset="-127"/>
              </a:rPr>
              <a:t> .</a:t>
            </a:r>
          </a:p>
        </p:txBody>
      </p:sp>
      <p:grpSp>
        <p:nvGrpSpPr>
          <p:cNvPr id="2" name="Group 128"/>
          <p:cNvGrpSpPr>
            <a:grpSpLocks/>
          </p:cNvGrpSpPr>
          <p:nvPr/>
        </p:nvGrpSpPr>
        <p:grpSpPr bwMode="auto">
          <a:xfrm>
            <a:off x="287524" y="2252663"/>
            <a:ext cx="3043238" cy="2033587"/>
            <a:chOff x="288" y="1122"/>
            <a:chExt cx="2256" cy="1433"/>
          </a:xfrm>
        </p:grpSpPr>
        <p:sp>
          <p:nvSpPr>
            <p:cNvPr id="8269" name="Oval 5"/>
            <p:cNvSpPr>
              <a:spLocks noChangeArrowheads="1"/>
            </p:cNvSpPr>
            <p:nvPr/>
          </p:nvSpPr>
          <p:spPr bwMode="auto">
            <a:xfrm>
              <a:off x="288" y="1335"/>
              <a:ext cx="816" cy="81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34" charset="-127"/>
              </a:endParaRPr>
            </a:p>
          </p:txBody>
        </p:sp>
        <p:sp>
          <p:nvSpPr>
            <p:cNvPr id="8270" name="Oval 8"/>
            <p:cNvSpPr>
              <a:spLocks noChangeArrowheads="1"/>
            </p:cNvSpPr>
            <p:nvPr/>
          </p:nvSpPr>
          <p:spPr bwMode="auto">
            <a:xfrm>
              <a:off x="1392" y="1335"/>
              <a:ext cx="1104" cy="81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34" charset="-127"/>
              </a:endParaRPr>
            </a:p>
          </p:txBody>
        </p:sp>
        <p:sp>
          <p:nvSpPr>
            <p:cNvPr id="8271" name="Text Box 9"/>
            <p:cNvSpPr txBox="1">
              <a:spLocks noChangeArrowheads="1"/>
            </p:cNvSpPr>
            <p:nvPr/>
          </p:nvSpPr>
          <p:spPr bwMode="auto">
            <a:xfrm>
              <a:off x="1584" y="1623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>
                  <a:ea typeface="굴림" pitchFamily="34" charset="-127"/>
                </a:rPr>
                <a:t>+</a:t>
              </a:r>
            </a:p>
          </p:txBody>
        </p:sp>
        <p:sp>
          <p:nvSpPr>
            <p:cNvPr id="8272" name="Text Box 10"/>
            <p:cNvSpPr txBox="1">
              <a:spLocks noChangeArrowheads="1"/>
            </p:cNvSpPr>
            <p:nvPr/>
          </p:nvSpPr>
          <p:spPr bwMode="auto">
            <a:xfrm>
              <a:off x="519" y="1815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2400">
                  <a:solidFill>
                    <a:schemeClr val="bg1"/>
                  </a:solidFill>
                  <a:ea typeface="굴림" pitchFamily="34" charset="-127"/>
                </a:rPr>
                <a:t>-</a:t>
              </a:r>
            </a:p>
          </p:txBody>
        </p:sp>
        <p:sp>
          <p:nvSpPr>
            <p:cNvPr id="8273" name="Text Box 11"/>
            <p:cNvSpPr txBox="1">
              <a:spLocks noChangeArrowheads="1"/>
            </p:cNvSpPr>
            <p:nvPr/>
          </p:nvSpPr>
          <p:spPr bwMode="auto">
            <a:xfrm>
              <a:off x="1488" y="1421"/>
              <a:ext cx="8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>
                  <a:solidFill>
                    <a:schemeClr val="bg1"/>
                  </a:solidFill>
                  <a:ea typeface="굴림" pitchFamily="34" charset="-127"/>
                </a:rPr>
                <a:t>Electron Cloud</a:t>
              </a:r>
            </a:p>
          </p:txBody>
        </p:sp>
        <p:sp>
          <p:nvSpPr>
            <p:cNvPr id="8274" name="Text Box 12"/>
            <p:cNvSpPr txBox="1">
              <a:spLocks noChangeArrowheads="1"/>
            </p:cNvSpPr>
            <p:nvPr/>
          </p:nvSpPr>
          <p:spPr bwMode="auto">
            <a:xfrm>
              <a:off x="288" y="1421"/>
              <a:ext cx="8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>
                  <a:solidFill>
                    <a:schemeClr val="bg1"/>
                  </a:solidFill>
                  <a:ea typeface="굴림" pitchFamily="34" charset="-127"/>
                </a:rPr>
                <a:t>Electron Cloud</a:t>
              </a:r>
            </a:p>
          </p:txBody>
        </p:sp>
        <p:sp>
          <p:nvSpPr>
            <p:cNvPr id="8275" name="Text Box 29"/>
            <p:cNvSpPr txBox="1">
              <a:spLocks noChangeArrowheads="1"/>
            </p:cNvSpPr>
            <p:nvPr/>
          </p:nvSpPr>
          <p:spPr bwMode="auto">
            <a:xfrm>
              <a:off x="528" y="1623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>
                  <a:ea typeface="굴림" pitchFamily="34" charset="-127"/>
                </a:rPr>
                <a:t>+</a:t>
              </a:r>
            </a:p>
          </p:txBody>
        </p:sp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1564" y="1122"/>
              <a:ext cx="644" cy="231"/>
              <a:chOff x="1564" y="1227"/>
              <a:chExt cx="644" cy="231"/>
            </a:xfrm>
          </p:grpSpPr>
          <p:sp>
            <p:nvSpPr>
              <p:cNvPr id="8279" name="Line 55"/>
              <p:cNvSpPr>
                <a:spLocks noChangeShapeType="1"/>
              </p:cNvSpPr>
              <p:nvPr/>
            </p:nvSpPr>
            <p:spPr bwMode="auto">
              <a:xfrm>
                <a:off x="1776" y="1344"/>
                <a:ext cx="4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0" name="Text Box 56"/>
              <p:cNvSpPr txBox="1">
                <a:spLocks noChangeArrowheads="1"/>
              </p:cNvSpPr>
              <p:nvPr/>
            </p:nvSpPr>
            <p:spPr bwMode="auto">
              <a:xfrm>
                <a:off x="1564" y="1227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>
                    <a:ea typeface="굴림" pitchFamily="34" charset="-127"/>
                  </a:rPr>
                  <a:t>E</a:t>
                </a:r>
              </a:p>
            </p:txBody>
          </p:sp>
        </p:grpSp>
        <p:sp>
          <p:nvSpPr>
            <p:cNvPr id="8277" name="Text Box 60"/>
            <p:cNvSpPr txBox="1">
              <a:spLocks noChangeArrowheads="1"/>
            </p:cNvSpPr>
            <p:nvPr/>
          </p:nvSpPr>
          <p:spPr bwMode="auto">
            <a:xfrm>
              <a:off x="316" y="2151"/>
              <a:ext cx="22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>
                  <a:ea typeface="굴림" pitchFamily="34" charset="-127"/>
                </a:rPr>
                <a:t>Electronic polarization, occurs in all insulators</a:t>
              </a:r>
            </a:p>
          </p:txBody>
        </p:sp>
        <p:sp>
          <p:nvSpPr>
            <p:cNvPr id="8278" name="Text Box 79"/>
            <p:cNvSpPr txBox="1">
              <a:spLocks noChangeArrowheads="1"/>
            </p:cNvSpPr>
            <p:nvPr/>
          </p:nvSpPr>
          <p:spPr bwMode="auto">
            <a:xfrm>
              <a:off x="2016" y="1815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2400">
                  <a:solidFill>
                    <a:schemeClr val="bg1"/>
                  </a:solidFill>
                  <a:ea typeface="굴림" pitchFamily="34" charset="-127"/>
                </a:rPr>
                <a:t>-</a:t>
              </a:r>
            </a:p>
          </p:txBody>
        </p:sp>
      </p:grpSp>
      <p:grpSp>
        <p:nvGrpSpPr>
          <p:cNvPr id="4" name="Group 126"/>
          <p:cNvGrpSpPr>
            <a:grpSpLocks/>
          </p:cNvGrpSpPr>
          <p:nvPr/>
        </p:nvGrpSpPr>
        <p:grpSpPr bwMode="auto">
          <a:xfrm>
            <a:off x="642938" y="4653136"/>
            <a:ext cx="3643312" cy="2000250"/>
            <a:chOff x="192" y="2496"/>
            <a:chExt cx="2802" cy="1576"/>
          </a:xfrm>
        </p:grpSpPr>
        <p:grpSp>
          <p:nvGrpSpPr>
            <p:cNvPr id="5" name="Group 70"/>
            <p:cNvGrpSpPr>
              <a:grpSpLocks/>
            </p:cNvGrpSpPr>
            <p:nvPr/>
          </p:nvGrpSpPr>
          <p:grpSpPr bwMode="auto">
            <a:xfrm>
              <a:off x="1797" y="3207"/>
              <a:ext cx="336" cy="240"/>
              <a:chOff x="633" y="2880"/>
              <a:chExt cx="336" cy="240"/>
            </a:xfrm>
          </p:grpSpPr>
          <p:sp>
            <p:nvSpPr>
              <p:cNvPr id="8267" name="Oval 71"/>
              <p:cNvSpPr>
                <a:spLocks noChangeArrowheads="1"/>
              </p:cNvSpPr>
              <p:nvPr/>
            </p:nvSpPr>
            <p:spPr bwMode="auto">
              <a:xfrm>
                <a:off x="672" y="2880"/>
                <a:ext cx="240" cy="24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8268" name="Text Box 72"/>
              <p:cNvSpPr txBox="1">
                <a:spLocks noChangeArrowheads="1"/>
              </p:cNvSpPr>
              <p:nvPr/>
            </p:nvSpPr>
            <p:spPr bwMode="auto">
              <a:xfrm>
                <a:off x="633" y="2889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>
                    <a:ea typeface="굴림" pitchFamily="34" charset="-127"/>
                  </a:rPr>
                  <a:t>+</a:t>
                </a:r>
              </a:p>
            </p:txBody>
          </p:sp>
        </p:grpSp>
        <p:grpSp>
          <p:nvGrpSpPr>
            <p:cNvPr id="6" name="Group 73"/>
            <p:cNvGrpSpPr>
              <a:grpSpLocks/>
            </p:cNvGrpSpPr>
            <p:nvPr/>
          </p:nvGrpSpPr>
          <p:grpSpPr bwMode="auto">
            <a:xfrm>
              <a:off x="2658" y="3207"/>
              <a:ext cx="336" cy="240"/>
              <a:chOff x="633" y="2880"/>
              <a:chExt cx="336" cy="240"/>
            </a:xfrm>
          </p:grpSpPr>
          <p:sp>
            <p:nvSpPr>
              <p:cNvPr id="8265" name="Oval 74"/>
              <p:cNvSpPr>
                <a:spLocks noChangeArrowheads="1"/>
              </p:cNvSpPr>
              <p:nvPr/>
            </p:nvSpPr>
            <p:spPr bwMode="auto">
              <a:xfrm>
                <a:off x="672" y="2880"/>
                <a:ext cx="240" cy="24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8266" name="Text Box 75"/>
              <p:cNvSpPr txBox="1">
                <a:spLocks noChangeArrowheads="1"/>
              </p:cNvSpPr>
              <p:nvPr/>
            </p:nvSpPr>
            <p:spPr bwMode="auto">
              <a:xfrm>
                <a:off x="633" y="2889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>
                    <a:ea typeface="굴림" pitchFamily="34" charset="-127"/>
                  </a:rPr>
                  <a:t>+</a:t>
                </a:r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2226" y="2775"/>
              <a:ext cx="336" cy="240"/>
              <a:chOff x="633" y="2880"/>
              <a:chExt cx="336" cy="240"/>
            </a:xfrm>
          </p:grpSpPr>
          <p:sp>
            <p:nvSpPr>
              <p:cNvPr id="8263" name="Oval 35"/>
              <p:cNvSpPr>
                <a:spLocks noChangeArrowheads="1"/>
              </p:cNvSpPr>
              <p:nvPr/>
            </p:nvSpPr>
            <p:spPr bwMode="auto">
              <a:xfrm>
                <a:off x="672" y="2880"/>
                <a:ext cx="240" cy="24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8264" name="Text Box 36"/>
              <p:cNvSpPr txBox="1">
                <a:spLocks noChangeArrowheads="1"/>
              </p:cNvSpPr>
              <p:nvPr/>
            </p:nvSpPr>
            <p:spPr bwMode="auto">
              <a:xfrm>
                <a:off x="633" y="2889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>
                    <a:ea typeface="굴림" pitchFamily="34" charset="-127"/>
                  </a:rPr>
                  <a:t>+</a:t>
                </a:r>
              </a:p>
            </p:txBody>
          </p:sp>
        </p:grp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1056" y="2727"/>
              <a:ext cx="336" cy="336"/>
              <a:chOff x="192" y="2832"/>
              <a:chExt cx="336" cy="336"/>
            </a:xfrm>
          </p:grpSpPr>
          <p:sp>
            <p:nvSpPr>
              <p:cNvPr id="8261" name="Oval 25"/>
              <p:cNvSpPr>
                <a:spLocks noChangeArrowheads="1"/>
              </p:cNvSpPr>
              <p:nvPr/>
            </p:nvSpPr>
            <p:spPr bwMode="auto">
              <a:xfrm>
                <a:off x="192" y="2832"/>
                <a:ext cx="336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8262" name="Text Box 7"/>
              <p:cNvSpPr txBox="1">
                <a:spLocks noChangeArrowheads="1"/>
              </p:cNvSpPr>
              <p:nvPr/>
            </p:nvSpPr>
            <p:spPr bwMode="auto">
              <a:xfrm>
                <a:off x="210" y="2841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2400">
                    <a:solidFill>
                      <a:srgbClr val="0000CC"/>
                    </a:solidFill>
                    <a:ea typeface="굴림" pitchFamily="34" charset="-127"/>
                  </a:rPr>
                  <a:t>-</a:t>
                </a:r>
              </a:p>
            </p:txBody>
          </p:sp>
        </p:grp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201" y="3207"/>
              <a:ext cx="336" cy="240"/>
              <a:chOff x="633" y="2880"/>
              <a:chExt cx="336" cy="240"/>
            </a:xfrm>
          </p:grpSpPr>
          <p:sp>
            <p:nvSpPr>
              <p:cNvPr id="8259" name="Oval 32"/>
              <p:cNvSpPr>
                <a:spLocks noChangeArrowheads="1"/>
              </p:cNvSpPr>
              <p:nvPr/>
            </p:nvSpPr>
            <p:spPr bwMode="auto">
              <a:xfrm>
                <a:off x="672" y="2880"/>
                <a:ext cx="240" cy="24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8260" name="Text Box 33"/>
              <p:cNvSpPr txBox="1">
                <a:spLocks noChangeArrowheads="1"/>
              </p:cNvSpPr>
              <p:nvPr/>
            </p:nvSpPr>
            <p:spPr bwMode="auto">
              <a:xfrm>
                <a:off x="633" y="2889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>
                    <a:ea typeface="굴림" pitchFamily="34" charset="-127"/>
                  </a:rPr>
                  <a:t>+</a:t>
                </a:r>
              </a:p>
            </p:txBody>
          </p:sp>
        </p:grp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1065" y="3207"/>
              <a:ext cx="336" cy="240"/>
              <a:chOff x="633" y="2880"/>
              <a:chExt cx="336" cy="240"/>
            </a:xfrm>
          </p:grpSpPr>
          <p:sp>
            <p:nvSpPr>
              <p:cNvPr id="8257" name="Oval 26"/>
              <p:cNvSpPr>
                <a:spLocks noChangeArrowheads="1"/>
              </p:cNvSpPr>
              <p:nvPr/>
            </p:nvSpPr>
            <p:spPr bwMode="auto">
              <a:xfrm>
                <a:off x="672" y="2880"/>
                <a:ext cx="240" cy="24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8258" name="Text Box 6"/>
              <p:cNvSpPr txBox="1">
                <a:spLocks noChangeArrowheads="1"/>
              </p:cNvSpPr>
              <p:nvPr/>
            </p:nvSpPr>
            <p:spPr bwMode="auto">
              <a:xfrm>
                <a:off x="633" y="2889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>
                    <a:ea typeface="굴림" pitchFamily="34" charset="-127"/>
                  </a:rPr>
                  <a:t>+</a:t>
                </a:r>
              </a:p>
            </p:txBody>
          </p:sp>
        </p:grp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>
              <a:off x="2092" y="2496"/>
              <a:ext cx="644" cy="231"/>
              <a:chOff x="1564" y="1227"/>
              <a:chExt cx="644" cy="231"/>
            </a:xfrm>
          </p:grpSpPr>
          <p:sp>
            <p:nvSpPr>
              <p:cNvPr id="8255" name="Line 13"/>
              <p:cNvSpPr>
                <a:spLocks noChangeShapeType="1"/>
              </p:cNvSpPr>
              <p:nvPr/>
            </p:nvSpPr>
            <p:spPr bwMode="auto">
              <a:xfrm>
                <a:off x="1776" y="1344"/>
                <a:ext cx="4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6" name="Text Box 14"/>
              <p:cNvSpPr txBox="1">
                <a:spLocks noChangeArrowheads="1"/>
              </p:cNvSpPr>
              <p:nvPr/>
            </p:nvSpPr>
            <p:spPr bwMode="auto">
              <a:xfrm>
                <a:off x="1564" y="1227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>
                    <a:ea typeface="굴림" pitchFamily="34" charset="-127"/>
                  </a:rPr>
                  <a:t>E</a:t>
                </a:r>
              </a:p>
            </p:txBody>
          </p:sp>
        </p:grpSp>
        <p:sp>
          <p:nvSpPr>
            <p:cNvPr id="8235" name="Text Box 15"/>
            <p:cNvSpPr txBox="1">
              <a:spLocks noChangeArrowheads="1"/>
            </p:cNvSpPr>
            <p:nvPr/>
          </p:nvSpPr>
          <p:spPr bwMode="auto">
            <a:xfrm>
              <a:off x="302" y="3563"/>
              <a:ext cx="2535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>
                  <a:ea typeface="굴림" pitchFamily="34" charset="-127"/>
                </a:rPr>
                <a:t>Ionic polarization occurs in all ionic solids: NaCl, MgO…</a:t>
              </a:r>
            </a:p>
          </p:txBody>
        </p:sp>
        <p:sp>
          <p:nvSpPr>
            <p:cNvPr id="8236" name="Oval 23"/>
            <p:cNvSpPr>
              <a:spLocks noChangeArrowheads="1"/>
            </p:cNvSpPr>
            <p:nvPr/>
          </p:nvSpPr>
          <p:spPr bwMode="auto">
            <a:xfrm>
              <a:off x="624" y="3159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34" charset="-127"/>
              </a:endParaRPr>
            </a:p>
          </p:txBody>
        </p: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624" y="3159"/>
              <a:ext cx="336" cy="336"/>
              <a:chOff x="192" y="2832"/>
              <a:chExt cx="336" cy="336"/>
            </a:xfrm>
          </p:grpSpPr>
          <p:sp>
            <p:nvSpPr>
              <p:cNvPr id="8253" name="Oval 39"/>
              <p:cNvSpPr>
                <a:spLocks noChangeArrowheads="1"/>
              </p:cNvSpPr>
              <p:nvPr/>
            </p:nvSpPr>
            <p:spPr bwMode="auto">
              <a:xfrm>
                <a:off x="192" y="2832"/>
                <a:ext cx="336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8254" name="Text Box 40"/>
              <p:cNvSpPr txBox="1">
                <a:spLocks noChangeArrowheads="1"/>
              </p:cNvSpPr>
              <p:nvPr/>
            </p:nvSpPr>
            <p:spPr bwMode="auto">
              <a:xfrm>
                <a:off x="210" y="2841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2400">
                    <a:solidFill>
                      <a:srgbClr val="0000CC"/>
                    </a:solidFill>
                    <a:ea typeface="굴림" pitchFamily="34" charset="-127"/>
                  </a:rPr>
                  <a:t>-</a:t>
                </a:r>
              </a:p>
            </p:txBody>
          </p:sp>
        </p:grpSp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192" y="2727"/>
              <a:ext cx="336" cy="336"/>
              <a:chOff x="192" y="2832"/>
              <a:chExt cx="336" cy="336"/>
            </a:xfrm>
          </p:grpSpPr>
          <p:sp>
            <p:nvSpPr>
              <p:cNvPr id="8251" name="Oval 51"/>
              <p:cNvSpPr>
                <a:spLocks noChangeArrowheads="1"/>
              </p:cNvSpPr>
              <p:nvPr/>
            </p:nvSpPr>
            <p:spPr bwMode="auto">
              <a:xfrm>
                <a:off x="192" y="2832"/>
                <a:ext cx="336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8252" name="Text Box 52"/>
              <p:cNvSpPr txBox="1">
                <a:spLocks noChangeArrowheads="1"/>
              </p:cNvSpPr>
              <p:nvPr/>
            </p:nvSpPr>
            <p:spPr bwMode="auto">
              <a:xfrm>
                <a:off x="210" y="2841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2400">
                    <a:solidFill>
                      <a:srgbClr val="0000CC"/>
                    </a:solidFill>
                    <a:ea typeface="굴림" pitchFamily="34" charset="-127"/>
                  </a:rPr>
                  <a:t>-</a:t>
                </a:r>
              </a:p>
            </p:txBody>
          </p:sp>
        </p:grpSp>
        <p:grpSp>
          <p:nvGrpSpPr>
            <p:cNvPr id="14" name="Group 61"/>
            <p:cNvGrpSpPr>
              <a:grpSpLocks/>
            </p:cNvGrpSpPr>
            <p:nvPr/>
          </p:nvGrpSpPr>
          <p:grpSpPr bwMode="auto">
            <a:xfrm>
              <a:off x="1728" y="2727"/>
              <a:ext cx="336" cy="336"/>
              <a:chOff x="192" y="2832"/>
              <a:chExt cx="336" cy="336"/>
            </a:xfrm>
          </p:grpSpPr>
          <p:sp>
            <p:nvSpPr>
              <p:cNvPr id="8249" name="Oval 62"/>
              <p:cNvSpPr>
                <a:spLocks noChangeArrowheads="1"/>
              </p:cNvSpPr>
              <p:nvPr/>
            </p:nvSpPr>
            <p:spPr bwMode="auto">
              <a:xfrm>
                <a:off x="192" y="2832"/>
                <a:ext cx="336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8250" name="Text Box 63"/>
              <p:cNvSpPr txBox="1">
                <a:spLocks noChangeArrowheads="1"/>
              </p:cNvSpPr>
              <p:nvPr/>
            </p:nvSpPr>
            <p:spPr bwMode="auto">
              <a:xfrm>
                <a:off x="210" y="2841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2400">
                    <a:solidFill>
                      <a:srgbClr val="0000CC"/>
                    </a:solidFill>
                    <a:ea typeface="굴림" pitchFamily="34" charset="-127"/>
                  </a:rPr>
                  <a:t>-</a:t>
                </a:r>
              </a:p>
            </p:txBody>
          </p:sp>
        </p:grpSp>
        <p:grpSp>
          <p:nvGrpSpPr>
            <p:cNvPr id="15" name="Group 67"/>
            <p:cNvGrpSpPr>
              <a:grpSpLocks/>
            </p:cNvGrpSpPr>
            <p:nvPr/>
          </p:nvGrpSpPr>
          <p:grpSpPr bwMode="auto">
            <a:xfrm>
              <a:off x="2160" y="3159"/>
              <a:ext cx="336" cy="336"/>
              <a:chOff x="192" y="2832"/>
              <a:chExt cx="336" cy="336"/>
            </a:xfrm>
          </p:grpSpPr>
          <p:sp>
            <p:nvSpPr>
              <p:cNvPr id="8247" name="Oval 68"/>
              <p:cNvSpPr>
                <a:spLocks noChangeArrowheads="1"/>
              </p:cNvSpPr>
              <p:nvPr/>
            </p:nvSpPr>
            <p:spPr bwMode="auto">
              <a:xfrm>
                <a:off x="192" y="2832"/>
                <a:ext cx="336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8248" name="Text Box 69"/>
              <p:cNvSpPr txBox="1">
                <a:spLocks noChangeArrowheads="1"/>
              </p:cNvSpPr>
              <p:nvPr/>
            </p:nvSpPr>
            <p:spPr bwMode="auto">
              <a:xfrm>
                <a:off x="210" y="2841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2400">
                    <a:solidFill>
                      <a:srgbClr val="0000CC"/>
                    </a:solidFill>
                    <a:ea typeface="굴림" pitchFamily="34" charset="-127"/>
                  </a:rPr>
                  <a:t>-</a:t>
                </a:r>
              </a:p>
            </p:txBody>
          </p:sp>
        </p:grpSp>
        <p:grpSp>
          <p:nvGrpSpPr>
            <p:cNvPr id="16" name="Group 76"/>
            <p:cNvGrpSpPr>
              <a:grpSpLocks/>
            </p:cNvGrpSpPr>
            <p:nvPr/>
          </p:nvGrpSpPr>
          <p:grpSpPr bwMode="auto">
            <a:xfrm>
              <a:off x="633" y="2775"/>
              <a:ext cx="336" cy="240"/>
              <a:chOff x="633" y="2880"/>
              <a:chExt cx="336" cy="240"/>
            </a:xfrm>
          </p:grpSpPr>
          <p:sp>
            <p:nvSpPr>
              <p:cNvPr id="8245" name="Oval 77"/>
              <p:cNvSpPr>
                <a:spLocks noChangeArrowheads="1"/>
              </p:cNvSpPr>
              <p:nvPr/>
            </p:nvSpPr>
            <p:spPr bwMode="auto">
              <a:xfrm>
                <a:off x="672" y="2880"/>
                <a:ext cx="240" cy="24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8246" name="Text Box 78"/>
              <p:cNvSpPr txBox="1">
                <a:spLocks noChangeArrowheads="1"/>
              </p:cNvSpPr>
              <p:nvPr/>
            </p:nvSpPr>
            <p:spPr bwMode="auto">
              <a:xfrm>
                <a:off x="633" y="2889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>
                    <a:ea typeface="굴림" pitchFamily="34" charset="-127"/>
                  </a:rPr>
                  <a:t>+</a:t>
                </a:r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2592" y="2727"/>
              <a:ext cx="336" cy="336"/>
              <a:chOff x="192" y="2832"/>
              <a:chExt cx="336" cy="336"/>
            </a:xfrm>
          </p:grpSpPr>
          <p:sp>
            <p:nvSpPr>
              <p:cNvPr id="8243" name="Oval 82"/>
              <p:cNvSpPr>
                <a:spLocks noChangeArrowheads="1"/>
              </p:cNvSpPr>
              <p:nvPr/>
            </p:nvSpPr>
            <p:spPr bwMode="auto">
              <a:xfrm>
                <a:off x="192" y="2832"/>
                <a:ext cx="336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8244" name="Text Box 83"/>
              <p:cNvSpPr txBox="1">
                <a:spLocks noChangeArrowheads="1"/>
              </p:cNvSpPr>
              <p:nvPr/>
            </p:nvSpPr>
            <p:spPr bwMode="auto">
              <a:xfrm>
                <a:off x="210" y="2841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2400">
                    <a:solidFill>
                      <a:srgbClr val="0000CC"/>
                    </a:solidFill>
                    <a:ea typeface="굴림" pitchFamily="34" charset="-127"/>
                  </a:rPr>
                  <a:t>-</a:t>
                </a:r>
              </a:p>
            </p:txBody>
          </p:sp>
        </p:grpSp>
      </p:grpSp>
      <p:grpSp>
        <p:nvGrpSpPr>
          <p:cNvPr id="18" name="Group 127"/>
          <p:cNvGrpSpPr>
            <a:grpSpLocks/>
          </p:cNvGrpSpPr>
          <p:nvPr/>
        </p:nvGrpSpPr>
        <p:grpSpPr bwMode="auto">
          <a:xfrm>
            <a:off x="5262563" y="2204864"/>
            <a:ext cx="3581400" cy="2592388"/>
            <a:chOff x="3264" y="1104"/>
            <a:chExt cx="2256" cy="1633"/>
          </a:xfrm>
        </p:grpSpPr>
        <p:grpSp>
          <p:nvGrpSpPr>
            <p:cNvPr id="19" name="Group 94"/>
            <p:cNvGrpSpPr>
              <a:grpSpLocks/>
            </p:cNvGrpSpPr>
            <p:nvPr/>
          </p:nvGrpSpPr>
          <p:grpSpPr bwMode="auto">
            <a:xfrm rot="1535773">
              <a:off x="4452" y="1335"/>
              <a:ext cx="972" cy="672"/>
              <a:chOff x="3264" y="1440"/>
              <a:chExt cx="972" cy="672"/>
            </a:xfrm>
          </p:grpSpPr>
          <p:grpSp>
            <p:nvGrpSpPr>
              <p:cNvPr id="20" name="Group 80"/>
              <p:cNvGrpSpPr>
                <a:grpSpLocks/>
              </p:cNvGrpSpPr>
              <p:nvPr/>
            </p:nvGrpSpPr>
            <p:grpSpPr bwMode="auto">
              <a:xfrm>
                <a:off x="3552" y="1440"/>
                <a:ext cx="336" cy="336"/>
                <a:chOff x="3552" y="1440"/>
                <a:chExt cx="336" cy="336"/>
              </a:xfrm>
            </p:grpSpPr>
            <p:sp>
              <p:nvSpPr>
                <p:cNvPr id="8226" name="Oval 65"/>
                <p:cNvSpPr>
                  <a:spLocks noChangeArrowheads="1"/>
                </p:cNvSpPr>
                <p:nvPr/>
              </p:nvSpPr>
              <p:spPr bwMode="auto">
                <a:xfrm>
                  <a:off x="3552" y="1440"/>
                  <a:ext cx="336" cy="33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227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561" y="1440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2400">
                      <a:solidFill>
                        <a:srgbClr val="CC3300"/>
                      </a:solidFill>
                      <a:ea typeface="굴림" pitchFamily="34" charset="-127"/>
                    </a:rPr>
                    <a:t>-</a:t>
                  </a:r>
                </a:p>
              </p:txBody>
            </p:sp>
          </p:grpSp>
          <p:grpSp>
            <p:nvGrpSpPr>
              <p:cNvPr id="21" name="Group 87"/>
              <p:cNvGrpSpPr>
                <a:grpSpLocks/>
              </p:cNvGrpSpPr>
              <p:nvPr/>
            </p:nvGrpSpPr>
            <p:grpSpPr bwMode="auto">
              <a:xfrm>
                <a:off x="3900" y="1872"/>
                <a:ext cx="336" cy="240"/>
                <a:chOff x="3264" y="1872"/>
                <a:chExt cx="336" cy="240"/>
              </a:xfrm>
            </p:grpSpPr>
            <p:sp>
              <p:nvSpPr>
                <p:cNvPr id="8224" name="Oval 85"/>
                <p:cNvSpPr>
                  <a:spLocks noChangeArrowheads="1"/>
                </p:cNvSpPr>
                <p:nvPr/>
              </p:nvSpPr>
              <p:spPr bwMode="auto">
                <a:xfrm>
                  <a:off x="3303" y="1872"/>
                  <a:ext cx="240" cy="24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225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3264" y="1872"/>
                  <a:ext cx="33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>
                      <a:solidFill>
                        <a:srgbClr val="FFFF00"/>
                      </a:solidFill>
                      <a:ea typeface="굴림" pitchFamily="34" charset="-127"/>
                    </a:rPr>
                    <a:t>+</a:t>
                  </a:r>
                </a:p>
              </p:txBody>
            </p:sp>
          </p:grpSp>
          <p:sp>
            <p:nvSpPr>
              <p:cNvPr id="8219" name="Line 89"/>
              <p:cNvSpPr>
                <a:spLocks noChangeShapeType="1"/>
              </p:cNvSpPr>
              <p:nvPr/>
            </p:nvSpPr>
            <p:spPr bwMode="auto">
              <a:xfrm rot="16200000" flipV="1">
                <a:off x="3888" y="1776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0" name="Line 90"/>
              <p:cNvSpPr>
                <a:spLocks noChangeShapeType="1"/>
              </p:cNvSpPr>
              <p:nvPr/>
            </p:nvSpPr>
            <p:spPr bwMode="auto">
              <a:xfrm flipV="1">
                <a:off x="3504" y="1776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" name="Group 91"/>
              <p:cNvGrpSpPr>
                <a:grpSpLocks/>
              </p:cNvGrpSpPr>
              <p:nvPr/>
            </p:nvGrpSpPr>
            <p:grpSpPr bwMode="auto">
              <a:xfrm>
                <a:off x="3264" y="1872"/>
                <a:ext cx="336" cy="240"/>
                <a:chOff x="3264" y="1872"/>
                <a:chExt cx="336" cy="240"/>
              </a:xfrm>
            </p:grpSpPr>
            <p:sp>
              <p:nvSpPr>
                <p:cNvPr id="8222" name="Oval 92"/>
                <p:cNvSpPr>
                  <a:spLocks noChangeArrowheads="1"/>
                </p:cNvSpPr>
                <p:nvPr/>
              </p:nvSpPr>
              <p:spPr bwMode="auto">
                <a:xfrm>
                  <a:off x="3303" y="1872"/>
                  <a:ext cx="240" cy="24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223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3264" y="1872"/>
                  <a:ext cx="33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dirty="0">
                      <a:solidFill>
                        <a:srgbClr val="FFFF00"/>
                      </a:solidFill>
                      <a:ea typeface="굴림" pitchFamily="34" charset="-127"/>
                    </a:rPr>
                    <a:t>+</a:t>
                  </a:r>
                </a:p>
              </p:txBody>
            </p:sp>
          </p:grpSp>
        </p:grpSp>
        <p:grpSp>
          <p:nvGrpSpPr>
            <p:cNvPr id="23" name="Group 98"/>
            <p:cNvGrpSpPr>
              <a:grpSpLocks/>
            </p:cNvGrpSpPr>
            <p:nvPr/>
          </p:nvGrpSpPr>
          <p:grpSpPr bwMode="auto">
            <a:xfrm>
              <a:off x="3264" y="1335"/>
              <a:ext cx="972" cy="672"/>
              <a:chOff x="3264" y="1440"/>
              <a:chExt cx="972" cy="672"/>
            </a:xfrm>
          </p:grpSpPr>
          <p:grpSp>
            <p:nvGrpSpPr>
              <p:cNvPr id="24" name="Group 99"/>
              <p:cNvGrpSpPr>
                <a:grpSpLocks/>
              </p:cNvGrpSpPr>
              <p:nvPr/>
            </p:nvGrpSpPr>
            <p:grpSpPr bwMode="auto">
              <a:xfrm>
                <a:off x="3552" y="1440"/>
                <a:ext cx="336" cy="336"/>
                <a:chOff x="3552" y="1440"/>
                <a:chExt cx="336" cy="336"/>
              </a:xfrm>
            </p:grpSpPr>
            <p:sp>
              <p:nvSpPr>
                <p:cNvPr id="8215" name="Oval 100"/>
                <p:cNvSpPr>
                  <a:spLocks noChangeArrowheads="1"/>
                </p:cNvSpPr>
                <p:nvPr/>
              </p:nvSpPr>
              <p:spPr bwMode="auto">
                <a:xfrm>
                  <a:off x="3552" y="1440"/>
                  <a:ext cx="336" cy="33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216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3561" y="1440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2400">
                      <a:solidFill>
                        <a:srgbClr val="CC3300"/>
                      </a:solidFill>
                      <a:ea typeface="굴림" pitchFamily="34" charset="-127"/>
                    </a:rPr>
                    <a:t>-</a:t>
                  </a:r>
                </a:p>
              </p:txBody>
            </p:sp>
          </p:grpSp>
          <p:grpSp>
            <p:nvGrpSpPr>
              <p:cNvPr id="25" name="Group 102"/>
              <p:cNvGrpSpPr>
                <a:grpSpLocks/>
              </p:cNvGrpSpPr>
              <p:nvPr/>
            </p:nvGrpSpPr>
            <p:grpSpPr bwMode="auto">
              <a:xfrm>
                <a:off x="3900" y="1872"/>
                <a:ext cx="336" cy="240"/>
                <a:chOff x="3264" y="1872"/>
                <a:chExt cx="336" cy="240"/>
              </a:xfrm>
            </p:grpSpPr>
            <p:sp>
              <p:nvSpPr>
                <p:cNvPr id="8213" name="Oval 103"/>
                <p:cNvSpPr>
                  <a:spLocks noChangeArrowheads="1"/>
                </p:cNvSpPr>
                <p:nvPr/>
              </p:nvSpPr>
              <p:spPr bwMode="auto">
                <a:xfrm>
                  <a:off x="3303" y="1872"/>
                  <a:ext cx="240" cy="24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214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3264" y="1872"/>
                  <a:ext cx="33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dirty="0">
                      <a:solidFill>
                        <a:srgbClr val="FFFF00"/>
                      </a:solidFill>
                      <a:ea typeface="굴림" pitchFamily="34" charset="-127"/>
                    </a:rPr>
                    <a:t>+</a:t>
                  </a:r>
                </a:p>
              </p:txBody>
            </p:sp>
          </p:grpSp>
          <p:sp>
            <p:nvSpPr>
              <p:cNvPr id="8208" name="Line 105"/>
              <p:cNvSpPr>
                <a:spLocks noChangeShapeType="1"/>
              </p:cNvSpPr>
              <p:nvPr/>
            </p:nvSpPr>
            <p:spPr bwMode="auto">
              <a:xfrm rot="16200000" flipV="1">
                <a:off x="3888" y="1776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Line 106"/>
              <p:cNvSpPr>
                <a:spLocks noChangeShapeType="1"/>
              </p:cNvSpPr>
              <p:nvPr/>
            </p:nvSpPr>
            <p:spPr bwMode="auto">
              <a:xfrm flipV="1">
                <a:off x="3504" y="1776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" name="Group 107"/>
              <p:cNvGrpSpPr>
                <a:grpSpLocks/>
              </p:cNvGrpSpPr>
              <p:nvPr/>
            </p:nvGrpSpPr>
            <p:grpSpPr bwMode="auto">
              <a:xfrm>
                <a:off x="3264" y="1872"/>
                <a:ext cx="336" cy="240"/>
                <a:chOff x="3264" y="1872"/>
                <a:chExt cx="336" cy="240"/>
              </a:xfrm>
            </p:grpSpPr>
            <p:sp>
              <p:nvSpPr>
                <p:cNvPr id="8211" name="Oval 108"/>
                <p:cNvSpPr>
                  <a:spLocks noChangeArrowheads="1"/>
                </p:cNvSpPr>
                <p:nvPr/>
              </p:nvSpPr>
              <p:spPr bwMode="auto">
                <a:xfrm>
                  <a:off x="3303" y="1872"/>
                  <a:ext cx="240" cy="24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212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3264" y="1872"/>
                  <a:ext cx="33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>
                      <a:solidFill>
                        <a:srgbClr val="FFFF00"/>
                      </a:solidFill>
                      <a:ea typeface="굴림" pitchFamily="34" charset="-127"/>
                    </a:rPr>
                    <a:t>+</a:t>
                  </a:r>
                </a:p>
              </p:txBody>
            </p:sp>
          </p:grpSp>
        </p:grpSp>
        <p:grpSp>
          <p:nvGrpSpPr>
            <p:cNvPr id="27" name="Group 122"/>
            <p:cNvGrpSpPr>
              <a:grpSpLocks/>
            </p:cNvGrpSpPr>
            <p:nvPr/>
          </p:nvGrpSpPr>
          <p:grpSpPr bwMode="auto">
            <a:xfrm>
              <a:off x="4588" y="1104"/>
              <a:ext cx="644" cy="231"/>
              <a:chOff x="1564" y="1227"/>
              <a:chExt cx="644" cy="231"/>
            </a:xfrm>
          </p:grpSpPr>
          <p:sp>
            <p:nvSpPr>
              <p:cNvPr id="8204" name="Line 123"/>
              <p:cNvSpPr>
                <a:spLocks noChangeShapeType="1"/>
              </p:cNvSpPr>
              <p:nvPr/>
            </p:nvSpPr>
            <p:spPr bwMode="auto">
              <a:xfrm>
                <a:off x="1776" y="1344"/>
                <a:ext cx="4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Text Box 124"/>
              <p:cNvSpPr txBox="1">
                <a:spLocks noChangeArrowheads="1"/>
              </p:cNvSpPr>
              <p:nvPr/>
            </p:nvSpPr>
            <p:spPr bwMode="auto">
              <a:xfrm>
                <a:off x="1564" y="1227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>
                    <a:ea typeface="굴림" pitchFamily="34" charset="-127"/>
                  </a:rPr>
                  <a:t>E</a:t>
                </a:r>
              </a:p>
            </p:txBody>
          </p:sp>
        </p:grpSp>
        <p:sp>
          <p:nvSpPr>
            <p:cNvPr id="8203" name="Text Box 125"/>
            <p:cNvSpPr txBox="1">
              <a:spLocks noChangeArrowheads="1"/>
            </p:cNvSpPr>
            <p:nvPr/>
          </p:nvSpPr>
          <p:spPr bwMode="auto">
            <a:xfrm>
              <a:off x="3292" y="2160"/>
              <a:ext cx="222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>
                  <a:ea typeface="굴림" pitchFamily="34" charset="-127"/>
                </a:rPr>
                <a:t>Molecular polarization, occurs in all insulating molecules; oils, polymers, H</a:t>
              </a:r>
              <a:r>
                <a:rPr lang="en-US" altLang="ko-KR" baseline="-25000">
                  <a:ea typeface="굴림" pitchFamily="34" charset="-127"/>
                </a:rPr>
                <a:t>2</a:t>
              </a:r>
              <a:r>
                <a:rPr lang="en-US" altLang="ko-KR">
                  <a:ea typeface="굴림" pitchFamily="34" charset="-127"/>
                </a:rPr>
                <a:t>O… </a:t>
              </a:r>
              <a:endParaRPr lang="en-US" altLang="ko-KR" baseline="-25000">
                <a:ea typeface="굴림" pitchFamily="34" charset="-127"/>
              </a:endParaRPr>
            </a:p>
          </p:txBody>
        </p:sp>
      </p:grpSp>
      <p:pic>
        <p:nvPicPr>
          <p:cNvPr id="8199" name="Picture 5" descr="diel2"/>
          <p:cNvPicPr>
            <a:picLocks noChangeAspect="1" noChangeArrowheads="1"/>
          </p:cNvPicPr>
          <p:nvPr/>
        </p:nvPicPr>
        <p:blipFill>
          <a:blip r:embed="rId2" cstate="print"/>
          <a:srcRect l="50549" b="50700"/>
          <a:stretch>
            <a:fillRect/>
          </a:stretch>
        </p:blipFill>
        <p:spPr bwMode="auto">
          <a:xfrm>
            <a:off x="6762750" y="654050"/>
            <a:ext cx="2190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4608004" y="5437188"/>
            <a:ext cx="4392488" cy="83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ko-KR" sz="2000" dirty="0">
                <a:ea typeface="굴림" pitchFamily="34" charset="-127"/>
              </a:rPr>
              <a:t>Polarization </a:t>
            </a:r>
            <a:r>
              <a:rPr lang="en-US" altLang="ko-KR" sz="2000" dirty="0" smtClean="0">
                <a:ea typeface="굴림" pitchFamily="34" charset="-127"/>
              </a:rPr>
              <a:t>jump </a:t>
            </a:r>
            <a:r>
              <a:rPr lang="en-US" altLang="ko-KR" sz="2000" dirty="0" smtClean="0">
                <a:ea typeface="굴림" pitchFamily="34" charset="-127"/>
              </a:rPr>
              <a:t>equals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2000" dirty="0" smtClean="0">
                <a:ea typeface="굴림" pitchFamily="34" charset="-127"/>
              </a:rPr>
              <a:t>t</a:t>
            </a:r>
            <a:r>
              <a:rPr lang="en-US" altLang="ko-KR" sz="2000" dirty="0" smtClean="0">
                <a:ea typeface="굴림" pitchFamily="34" charset="-127"/>
              </a:rPr>
              <a:t>o interface</a:t>
            </a:r>
            <a:r>
              <a:rPr lang="en-US" altLang="ko-KR" sz="2000" dirty="0" smtClean="0">
                <a:ea typeface="굴림" pitchFamily="34" charset="-127"/>
              </a:rPr>
              <a:t> </a:t>
            </a:r>
            <a:r>
              <a:rPr lang="en-US" altLang="ko-KR" sz="2000" dirty="0" smtClean="0">
                <a:ea typeface="굴림" pitchFamily="34" charset="-127"/>
              </a:rPr>
              <a:t>charge density </a:t>
            </a:r>
            <a:endParaRPr lang="en-US" altLang="ko-KR" sz="2000" dirty="0"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88E9-795C-4A0F-8CCB-7849CFD0720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344538"/>
            <a:ext cx="5184068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/>
              <a:t> </a:t>
            </a:r>
            <a:r>
              <a:rPr lang="en-US" sz="1900" dirty="0" err="1" smtClean="0"/>
              <a:t>TTF</a:t>
            </a:r>
            <a:r>
              <a:rPr lang="en-US" sz="1900" dirty="0" smtClean="0"/>
              <a:t>-CA: stacks of </a:t>
            </a:r>
            <a:r>
              <a:rPr lang="en-US" sz="1900" b="0" dirty="0" smtClean="0"/>
              <a:t>alternating</a:t>
            </a:r>
            <a:r>
              <a:rPr lang="en-US" sz="1900" dirty="0" smtClean="0"/>
              <a:t>  donors D=</a:t>
            </a:r>
            <a:r>
              <a:rPr lang="en-US" sz="1900" dirty="0" err="1" smtClean="0"/>
              <a:t>TTF</a:t>
            </a:r>
            <a:r>
              <a:rPr lang="en-US" sz="1900" dirty="0" smtClean="0"/>
              <a:t> and acceptors A=CA.</a:t>
            </a:r>
          </a:p>
          <a:p>
            <a:r>
              <a:rPr lang="en-US" sz="1900" dirty="0" smtClean="0"/>
              <a:t>T&gt;</a:t>
            </a:r>
            <a:r>
              <a:rPr lang="en-US" sz="1900" dirty="0" err="1" smtClean="0"/>
              <a:t>Tc</a:t>
            </a:r>
            <a:r>
              <a:rPr lang="en-US" sz="1900" dirty="0" smtClean="0"/>
              <a:t>=81 K:  molecules are weakly charged.</a:t>
            </a:r>
          </a:p>
          <a:p>
            <a:r>
              <a:rPr lang="en-US" sz="1900" dirty="0" smtClean="0"/>
              <a:t>T=</a:t>
            </a:r>
            <a:r>
              <a:rPr lang="en-US" sz="1900" dirty="0" err="1" smtClean="0"/>
              <a:t>Tc</a:t>
            </a:r>
            <a:r>
              <a:rPr lang="en-US" sz="1900" dirty="0" smtClean="0"/>
              <a:t>: quasi-neutral to ionic transition.</a:t>
            </a:r>
            <a:br>
              <a:rPr lang="en-US" sz="1900" dirty="0" smtClean="0"/>
            </a:br>
            <a:r>
              <a:rPr lang="en-US" sz="1900" dirty="0" smtClean="0"/>
              <a:t>Charge transfer </a:t>
            </a:r>
            <a:r>
              <a:rPr lang="el-GR" sz="1900" dirty="0" smtClean="0">
                <a:solidFill>
                  <a:srgbClr val="C00000"/>
                </a:solidFill>
              </a:rPr>
              <a:t>ρ</a:t>
            </a:r>
            <a:r>
              <a:rPr lang="en-US" sz="1900" baseline="-25000" dirty="0" smtClean="0">
                <a:solidFill>
                  <a:srgbClr val="C00000"/>
                </a:solidFill>
              </a:rPr>
              <a:t>n</a:t>
            </a:r>
            <a:r>
              <a:rPr lang="en-US" sz="1900" dirty="0" smtClean="0"/>
              <a:t> jumps from </a:t>
            </a:r>
            <a:r>
              <a:rPr lang="en-US" sz="1900" dirty="0" smtClean="0">
                <a:solidFill>
                  <a:srgbClr val="C00000"/>
                </a:solidFill>
              </a:rPr>
              <a:t>0.3 to</a:t>
            </a:r>
            <a:r>
              <a:rPr lang="en-US" sz="1900" b="1" dirty="0" smtClean="0">
                <a:solidFill>
                  <a:srgbClr val="C00000"/>
                </a:solidFill>
              </a:rPr>
              <a:t> </a:t>
            </a:r>
            <a:r>
              <a:rPr lang="en-US" sz="1900" dirty="0" smtClean="0">
                <a:solidFill>
                  <a:srgbClr val="C00000"/>
                </a:solidFill>
              </a:rPr>
              <a:t>0.7</a:t>
            </a:r>
          </a:p>
          <a:p>
            <a:r>
              <a:rPr lang="en-US" sz="1900" dirty="0" smtClean="0"/>
              <a:t>Charged molecules shift relative to each other –  interpretations as</a:t>
            </a:r>
            <a:br>
              <a:rPr lang="en-US" sz="1900" dirty="0" smtClean="0"/>
            </a:br>
            <a:r>
              <a:rPr lang="en-US" sz="1900" dirty="0" smtClean="0"/>
              <a:t>either Coulomb or spin-Peierls instabilities, </a:t>
            </a:r>
          </a:p>
          <a:p>
            <a:r>
              <a:rPr lang="en-US" sz="1900" dirty="0" smtClean="0"/>
              <a:t>creating alternating long and short bonds.</a:t>
            </a:r>
          </a:p>
          <a:p>
            <a:r>
              <a:rPr lang="en-US" sz="1900" i="1" dirty="0" smtClean="0">
                <a:solidFill>
                  <a:srgbClr val="FF00FF"/>
                </a:solidFill>
              </a:rPr>
              <a:t>With all inversion and mirror symmetries lifted, this might be the ferroelectric.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2005" y="1551223"/>
            <a:ext cx="38004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31540" y="44624"/>
            <a:ext cx="802889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Both types of </a:t>
            </a:r>
            <a:r>
              <a:rPr lang="en-US" sz="2400" b="1" dirty="0" err="1" smtClean="0">
                <a:solidFill>
                  <a:schemeClr val="bg1"/>
                </a:solidFill>
              </a:rPr>
              <a:t>dimerisations</a:t>
            </a:r>
            <a:r>
              <a:rPr lang="en-US" sz="2400" b="1" dirty="0" smtClean="0">
                <a:solidFill>
                  <a:schemeClr val="bg1"/>
                </a:solidFill>
              </a:rPr>
              <a:t> are (quasi) spontaneous: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		Neutral-Ionic </a:t>
            </a:r>
            <a:r>
              <a:rPr lang="en-US" sz="2400" b="1" dirty="0" smtClean="0">
                <a:solidFill>
                  <a:schemeClr val="bg1"/>
                </a:solidFill>
              </a:rPr>
              <a:t>Transition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7504" y="4838380"/>
            <a:ext cx="9036496" cy="163121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Thermodynamic CT. </a:t>
            </a:r>
          </a:p>
          <a:p>
            <a:r>
              <a:rPr lang="en-US" sz="2000" i="1" dirty="0" smtClean="0">
                <a:solidFill>
                  <a:srgbClr val="C00000"/>
                </a:solidFill>
              </a:rPr>
              <a:t>Primary effect: </a:t>
            </a:r>
            <a:r>
              <a:rPr lang="en-US" sz="2000" dirty="0" smtClean="0">
                <a:solidFill>
                  <a:srgbClr val="C00000"/>
                </a:solidFill>
              </a:rPr>
              <a:t>redistribution  of the charge </a:t>
            </a:r>
            <a:r>
              <a:rPr lang="en-US" sz="2000" dirty="0">
                <a:solidFill>
                  <a:srgbClr val="C00000"/>
                </a:solidFill>
              </a:rPr>
              <a:t>density </a:t>
            </a:r>
            <a:r>
              <a:rPr lang="el-GR" sz="2000" b="1" dirty="0" smtClean="0">
                <a:solidFill>
                  <a:srgbClr val="C00000"/>
                </a:solidFill>
              </a:rPr>
              <a:t>ρ</a:t>
            </a:r>
            <a:r>
              <a:rPr lang="en-US" sz="2000" dirty="0" smtClean="0">
                <a:solidFill>
                  <a:srgbClr val="C00000"/>
                </a:solidFill>
              </a:rPr>
              <a:t> with no symmetry breaking, hence an isomorphic (liquid-gas class) transition described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by the single </a:t>
            </a:r>
            <a:r>
              <a:rPr lang="en-US" sz="2000" dirty="0">
                <a:solidFill>
                  <a:srgbClr val="C00000"/>
                </a:solidFill>
              </a:rPr>
              <a:t>real field </a:t>
            </a:r>
            <a:r>
              <a:rPr lang="en-US" sz="2000" dirty="0" smtClean="0">
                <a:solidFill>
                  <a:srgbClr val="C00000"/>
                </a:solidFill>
              </a:rPr>
              <a:t>q=</a:t>
            </a:r>
            <a:r>
              <a:rPr lang="el-GR" sz="2000" b="1" dirty="0" smtClean="0">
                <a:solidFill>
                  <a:srgbClr val="C00000"/>
                </a:solidFill>
              </a:rPr>
              <a:t>ρ</a:t>
            </a:r>
            <a:r>
              <a:rPr lang="en-US" sz="2000" b="1" dirty="0" smtClean="0">
                <a:solidFill>
                  <a:srgbClr val="C00000"/>
                </a:solidFill>
              </a:rPr>
              <a:t>-</a:t>
            </a:r>
            <a:r>
              <a:rPr lang="el-GR" sz="2000" b="1" dirty="0" smtClean="0">
                <a:solidFill>
                  <a:srgbClr val="C00000"/>
                </a:solidFill>
              </a:rPr>
              <a:t> ρ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n</a:t>
            </a:r>
            <a:r>
              <a:rPr lang="en-US" sz="2000" dirty="0" smtClean="0">
                <a:solidFill>
                  <a:srgbClr val="C00000"/>
                </a:solidFill>
              </a:rPr>
              <a:t>.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i="1" dirty="0" smtClean="0">
                <a:solidFill>
                  <a:srgbClr val="C00000"/>
                </a:solidFill>
              </a:rPr>
              <a:t>Actually </a:t>
            </a:r>
            <a:r>
              <a:rPr lang="en-US" sz="2000" dirty="0" smtClean="0">
                <a:solidFill>
                  <a:srgbClr val="C00000"/>
                </a:solidFill>
              </a:rPr>
              <a:t>– symmetry breaking  because of complementary dimerization.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13D6-A08E-4E7F-8555-CEFBD8A0430C}" type="slidenum">
              <a:rPr lang="fr-FR" altLang="ko-KR" smtClean="0"/>
              <a:pPr/>
              <a:t>31</a:t>
            </a:fld>
            <a:endParaRPr lang="fr-FR" altLang="ko-KR"/>
          </a:p>
        </p:txBody>
      </p:sp>
      <p:sp>
        <p:nvSpPr>
          <p:cNvPr id="8" name="Rectangle 7"/>
          <p:cNvSpPr/>
          <p:nvPr/>
        </p:nvSpPr>
        <p:spPr>
          <a:xfrm>
            <a:off x="575556" y="2606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Electronic</a:t>
            </a:r>
            <a:r>
              <a:rPr lang="fr-FR" dirty="0" smtClean="0"/>
              <a:t> </a:t>
            </a:r>
            <a:r>
              <a:rPr lang="fr-FR" dirty="0" err="1" smtClean="0"/>
              <a:t>Ferroelectricity</a:t>
            </a:r>
            <a:r>
              <a:rPr lang="fr-FR" dirty="0" smtClean="0"/>
              <a:t> in a </a:t>
            </a:r>
            <a:r>
              <a:rPr lang="fr-FR" dirty="0" err="1" smtClean="0"/>
              <a:t>Molecular</a:t>
            </a:r>
            <a:r>
              <a:rPr lang="fr-FR" dirty="0" smtClean="0"/>
              <a:t> Crystal </a:t>
            </a:r>
            <a:r>
              <a:rPr lang="fr-FR" dirty="0" err="1" smtClean="0"/>
              <a:t>with</a:t>
            </a:r>
            <a:r>
              <a:rPr lang="fr-FR" dirty="0" smtClean="0"/>
              <a:t> Large </a:t>
            </a:r>
            <a:r>
              <a:rPr lang="fr-FR" dirty="0" err="1" smtClean="0"/>
              <a:t>Polarization</a:t>
            </a:r>
            <a:r>
              <a:rPr lang="fr-FR" dirty="0" smtClean="0"/>
              <a:t> </a:t>
            </a:r>
            <a:r>
              <a:rPr lang="fr-FR" dirty="0" err="1" smtClean="0"/>
              <a:t>Directing</a:t>
            </a:r>
            <a:r>
              <a:rPr lang="fr-FR" dirty="0" smtClean="0"/>
              <a:t> </a:t>
            </a:r>
            <a:r>
              <a:rPr lang="fr-FR" dirty="0" err="1" smtClean="0"/>
              <a:t>Antiparallel</a:t>
            </a:r>
            <a:r>
              <a:rPr lang="fr-FR" dirty="0" smtClean="0"/>
              <a:t> to </a:t>
            </a:r>
            <a:r>
              <a:rPr lang="fr-FR" dirty="0" err="1" smtClean="0"/>
              <a:t>Ionic</a:t>
            </a:r>
            <a:r>
              <a:rPr lang="fr-FR" dirty="0" smtClean="0"/>
              <a:t> </a:t>
            </a:r>
            <a:r>
              <a:rPr lang="fr-FR" dirty="0" err="1" smtClean="0"/>
              <a:t>Displacement</a:t>
            </a:r>
            <a:endParaRPr lang="fr-FR" dirty="0" smtClean="0"/>
          </a:p>
          <a:p>
            <a:r>
              <a:rPr lang="fr-FR" b="0" dirty="0" smtClean="0"/>
              <a:t>K. </a:t>
            </a:r>
            <a:r>
              <a:rPr lang="fr-FR" b="0" dirty="0" err="1" smtClean="0"/>
              <a:t>Kobayashi</a:t>
            </a:r>
            <a:r>
              <a:rPr lang="fr-FR" b="0" dirty="0" smtClean="0"/>
              <a:t>, S. </a:t>
            </a:r>
            <a:r>
              <a:rPr lang="fr-FR" b="0" dirty="0" err="1" smtClean="0"/>
              <a:t>Horiuchi</a:t>
            </a:r>
            <a:r>
              <a:rPr lang="fr-FR" b="0" dirty="0" smtClean="0"/>
              <a:t>, R. </a:t>
            </a:r>
            <a:r>
              <a:rPr lang="fr-FR" b="0" dirty="0" err="1" smtClean="0"/>
              <a:t>Kumai</a:t>
            </a:r>
            <a:r>
              <a:rPr lang="fr-FR" b="0" dirty="0" smtClean="0"/>
              <a:t>, F. Kagawa, Y. </a:t>
            </a:r>
            <a:r>
              <a:rPr lang="fr-FR" b="0" dirty="0" err="1" smtClean="0"/>
              <a:t>Murakami</a:t>
            </a:r>
            <a:r>
              <a:rPr lang="fr-FR" b="0" dirty="0" smtClean="0"/>
              <a:t>, and Y. </a:t>
            </a:r>
            <a:r>
              <a:rPr lang="fr-FR" b="0" dirty="0" err="1" smtClean="0"/>
              <a:t>Tokura</a:t>
            </a:r>
            <a:endParaRPr lang="fr-FR" b="0" dirty="0" smtClean="0"/>
          </a:p>
          <a:p>
            <a:r>
              <a:rPr lang="fr-FR" b="0" dirty="0" smtClean="0"/>
              <a:t>Phys. </a:t>
            </a:r>
            <a:r>
              <a:rPr lang="fr-FR" b="0" dirty="0" err="1" smtClean="0"/>
              <a:t>Rev</a:t>
            </a:r>
            <a:r>
              <a:rPr lang="fr-FR" b="0" dirty="0" smtClean="0"/>
              <a:t>. </a:t>
            </a:r>
            <a:r>
              <a:rPr lang="fr-FR" b="0" dirty="0" err="1" smtClean="0"/>
              <a:t>Lett</a:t>
            </a:r>
            <a:r>
              <a:rPr lang="fr-FR" b="0" dirty="0" smtClean="0"/>
              <a:t>. </a:t>
            </a:r>
            <a:r>
              <a:rPr lang="fr-FR" dirty="0" smtClean="0"/>
              <a:t>108,</a:t>
            </a:r>
            <a:r>
              <a:rPr lang="fr-FR" b="0" dirty="0" smtClean="0"/>
              <a:t> 237601 (2012)</a:t>
            </a:r>
            <a:endParaRPr lang="fr-FR" b="0" dirty="0"/>
          </a:p>
        </p:txBody>
      </p:sp>
      <p:sp>
        <p:nvSpPr>
          <p:cNvPr id="209933" name="Rectangle 13"/>
          <p:cNvSpPr>
            <a:spLocks noChangeArrowheads="1"/>
          </p:cNvSpPr>
          <p:nvPr/>
        </p:nvSpPr>
        <p:spPr bwMode="auto">
          <a:xfrm>
            <a:off x="179512" y="5471356"/>
            <a:ext cx="5292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err="1" smtClean="0">
                <a:solidFill>
                  <a:srgbClr val="FF00FF"/>
                </a:solidFill>
                <a:latin typeface="+mn-lt"/>
                <a:cs typeface="Arial" pitchFamily="34" charset="0"/>
              </a:rPr>
              <a:t>E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+mn-lt"/>
                <a:cs typeface="Arial" pitchFamily="34" charset="0"/>
              </a:rPr>
              <a:t>lectronic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+mn-lt"/>
                <a:cs typeface="Arial" pitchFamily="34" charset="0"/>
              </a:rPr>
              <a:t>polarizaion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+mn-lt"/>
                <a:cs typeface="Arial" pitchFamily="34" charset="0"/>
              </a:rPr>
              <a:t>is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+mn-lt"/>
                <a:cs typeface="Arial" pitchFamily="34" charset="0"/>
              </a:rPr>
              <a:t> 20 times of the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+mn-lt"/>
                <a:cs typeface="Arial" pitchFamily="34" charset="0"/>
              </a:rPr>
              <a:t>ionic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+mn-lt"/>
                <a:cs typeface="Arial" pitchFamily="34" charset="0"/>
              </a:rPr>
              <a:t>polarization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+mn-lt"/>
                <a:cs typeface="Arial" pitchFamily="34" charset="0"/>
              </a:rPr>
              <a:t> </a:t>
            </a:r>
            <a:b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+mn-lt"/>
                <a:cs typeface="Arial" pitchFamily="34" charset="0"/>
              </a:rPr>
            </a:b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+mn-lt"/>
                <a:cs typeface="Arial" pitchFamily="34" charset="0"/>
              </a:rPr>
              <a:t>and  the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+mn-lt"/>
                <a:cs typeface="Arial" pitchFamily="34" charset="0"/>
              </a:rPr>
              <a:t>two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+mn-lt"/>
                <a:cs typeface="Arial" pitchFamily="34" charset="0"/>
              </a:rPr>
              <a:t> point in opposite directions. </a:t>
            </a:r>
          </a:p>
        </p:txBody>
      </p:sp>
      <p:pic>
        <p:nvPicPr>
          <p:cNvPr id="301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48780"/>
            <a:ext cx="268369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838700"/>
            <a:ext cx="21145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205" y="1521877"/>
            <a:ext cx="2628292" cy="342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556" y="1736812"/>
            <a:ext cx="23622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G</a:t>
            </a:r>
            <a:r>
              <a:rPr lang="en-US" sz="3200" b="1" dirty="0" smtClean="0">
                <a:solidFill>
                  <a:schemeClr val="bg1"/>
                </a:solidFill>
              </a:rPr>
              <a:t>ame of </a:t>
            </a:r>
            <a:r>
              <a:rPr lang="en-US" sz="3200" b="1" dirty="0">
                <a:solidFill>
                  <a:schemeClr val="bg1"/>
                </a:solidFill>
              </a:rPr>
              <a:t>principle variables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7584" y="665401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dirty="0" smtClean="0"/>
              <a:t> – </a:t>
            </a:r>
            <a:r>
              <a:rPr lang="fr-FR" sz="2000" dirty="0" err="1" smtClean="0"/>
              <a:t>dimerizational</a:t>
            </a:r>
            <a:r>
              <a:rPr lang="fr-FR" sz="2000" dirty="0" smtClean="0"/>
              <a:t> </a:t>
            </a:r>
            <a:r>
              <a:rPr lang="fr-FR" sz="2000" dirty="0" err="1" smtClean="0"/>
              <a:t>displacement</a:t>
            </a:r>
            <a:r>
              <a:rPr lang="fr-FR" sz="2000" dirty="0" smtClean="0"/>
              <a:t> of </a:t>
            </a:r>
            <a:r>
              <a:rPr lang="fr-FR" sz="2000" dirty="0" err="1" smtClean="0"/>
              <a:t>molecules</a:t>
            </a:r>
            <a:r>
              <a:rPr lang="fr-FR" sz="2000" dirty="0" smtClean="0"/>
              <a:t> </a:t>
            </a:r>
            <a:endParaRPr lang="en-US" sz="2000" dirty="0" smtClean="0"/>
          </a:p>
          <a:p>
            <a:r>
              <a:rPr lang="en-US" sz="2000" i="1" dirty="0" smtClean="0">
                <a:latin typeface="Symbol" pitchFamily="18" charset="2"/>
                <a:cs typeface="Times New Roman" pitchFamily="18" charset="0"/>
              </a:rPr>
              <a:t>r </a:t>
            </a:r>
            <a:r>
              <a:rPr lang="en-US" sz="2000" dirty="0" smtClean="0"/>
              <a:t>- charge transfer, in </a:t>
            </a:r>
            <a:r>
              <a:rPr lang="en-US" sz="2000" dirty="0"/>
              <a:t>neutral phase </a:t>
            </a:r>
            <a:r>
              <a:rPr lang="en-US" sz="2000" i="1" dirty="0" smtClean="0">
                <a:latin typeface="Symbol" pitchFamily="18" charset="2"/>
              </a:rPr>
              <a:t>r =  </a:t>
            </a:r>
            <a:r>
              <a:rPr lang="en-US" sz="2000" i="1" dirty="0" err="1" smtClean="0">
                <a:latin typeface="Symbol" pitchFamily="18" charset="2"/>
              </a:rPr>
              <a:t>r</a:t>
            </a:r>
            <a:r>
              <a:rPr lang="en-US" sz="2000" i="1" baseline="-25000" dirty="0" err="1"/>
              <a:t>n</a:t>
            </a:r>
            <a:r>
              <a:rPr lang="en-US" sz="2000" i="1" dirty="0"/>
              <a:t>,</a:t>
            </a:r>
            <a:endParaRPr lang="en-US" sz="2000" i="1" dirty="0">
              <a:latin typeface="Symbol" pitchFamily="18" charset="2"/>
            </a:endParaRPr>
          </a:p>
          <a:p>
            <a:r>
              <a:rPr lang="en-US" sz="2000" i="1" dirty="0" err="1" smtClean="0">
                <a:latin typeface="Symbol" pitchFamily="18" charset="2"/>
              </a:rPr>
              <a:t>r</a:t>
            </a:r>
            <a:r>
              <a:rPr lang="en-US" sz="2000" i="1" baseline="-25000" dirty="0" err="1" smtClean="0">
                <a:latin typeface="+mj-lt"/>
              </a:rPr>
              <a:t>c</a:t>
            </a:r>
            <a:r>
              <a:rPr lang="en-US" sz="2000" i="1" dirty="0" smtClean="0">
                <a:latin typeface="Symbol" pitchFamily="18" charset="2"/>
              </a:rPr>
              <a:t> - </a:t>
            </a:r>
            <a:r>
              <a:rPr lang="en-US" sz="2000" dirty="0" smtClean="0">
                <a:latin typeface="+mj-lt"/>
              </a:rPr>
              <a:t>monitoring parameter </a:t>
            </a:r>
            <a:r>
              <a:rPr lang="en-US" sz="2000" i="1" dirty="0" smtClean="0"/>
              <a:t> </a:t>
            </a:r>
            <a:r>
              <a:rPr lang="en-US" sz="2000" i="1" dirty="0" err="1" smtClean="0">
                <a:latin typeface="Symbol" pitchFamily="18" charset="2"/>
              </a:rPr>
              <a:t>r</a:t>
            </a:r>
            <a:r>
              <a:rPr lang="en-US" sz="2000" i="1" baseline="-25000" dirty="0" err="1" smtClean="0">
                <a:latin typeface="+mj-lt"/>
              </a:rPr>
              <a:t>c</a:t>
            </a:r>
            <a:r>
              <a:rPr lang="en-US" sz="2000" i="1" baseline="-25000" dirty="0" smtClean="0">
                <a:latin typeface="+mj-lt"/>
              </a:rPr>
              <a:t> </a:t>
            </a:r>
            <a:r>
              <a:rPr lang="en-US" sz="2000" i="1" dirty="0" smtClean="0">
                <a:latin typeface="+mj-lt"/>
              </a:rPr>
              <a:t>= </a:t>
            </a:r>
            <a:r>
              <a:rPr lang="en-US" sz="2000" i="1" dirty="0" smtClean="0">
                <a:latin typeface="Symbol" pitchFamily="18" charset="2"/>
              </a:rPr>
              <a:t> </a:t>
            </a:r>
            <a:r>
              <a:rPr lang="en-US" sz="2000" i="1" dirty="0" err="1" smtClean="0">
                <a:latin typeface="Symbol" pitchFamily="18" charset="2"/>
              </a:rPr>
              <a:t>r</a:t>
            </a:r>
            <a:r>
              <a:rPr lang="en-US" sz="2000" i="1" baseline="-25000" dirty="0" err="1" smtClean="0"/>
              <a:t>c</a:t>
            </a:r>
            <a:r>
              <a:rPr lang="en-US" sz="2000" i="1" dirty="0" smtClean="0"/>
              <a:t>(T)</a:t>
            </a:r>
          </a:p>
          <a:p>
            <a:r>
              <a:rPr lang="en-US" sz="2000" dirty="0" smtClean="0">
                <a:latin typeface="+mj-lt"/>
              </a:rPr>
              <a:t>The energy density:</a:t>
            </a:r>
            <a:endParaRPr lang="en-US" sz="2000" dirty="0">
              <a:latin typeface="+mj-lt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/>
        </p:nvGraphicFramePr>
        <p:xfrm>
          <a:off x="107503" y="2086908"/>
          <a:ext cx="8856985" cy="739317"/>
        </p:xfrm>
        <a:graphic>
          <a:graphicData uri="http://schemas.openxmlformats.org/presentationml/2006/ole">
            <p:oleObj spid="_x0000_s403458" name="Équation" r:id="rId3" imgW="4190760" imgH="393480" progId="Equation.3">
              <p:embed/>
            </p:oleObj>
          </a:graphicData>
        </a:graphic>
      </p:graphicFrame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88E9-795C-4A0F-8CCB-7849CFD0720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1115616" y="3501008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00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&gt; </a:t>
            </a:r>
            <a:r>
              <a:rPr lang="en-US" sz="200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– critical value of 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 for instability in 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h:</a:t>
            </a:r>
            <a:endParaRPr lang="en-US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/>
        </p:nvGraphicFramePr>
        <p:xfrm>
          <a:off x="1511660" y="4329100"/>
          <a:ext cx="4422501" cy="720080"/>
        </p:xfrm>
        <a:graphic>
          <a:graphicData uri="http://schemas.openxmlformats.org/presentationml/2006/ole">
            <p:oleObj spid="_x0000_s403460" name="Équation" r:id="rId4" imgW="189216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88E9-795C-4A0F-8CCB-7849CFD0720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107504" y="116632"/>
            <a:ext cx="4824536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Changing the energy landscape by pumping  excitations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72200" y="1412776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n=0.04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67544" y="123275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Trivial minimum at </a:t>
            </a:r>
            <a:r>
              <a:rPr lang="el-GR" sz="2400" b="1" dirty="0" smtClean="0"/>
              <a:t>ρ</a:t>
            </a:r>
            <a:r>
              <a:rPr lang="en-US" sz="2400" b="1" dirty="0" smtClean="0"/>
              <a:t>=</a:t>
            </a:r>
            <a:r>
              <a:rPr lang="el-GR" sz="2400" b="1" dirty="0" smtClean="0"/>
              <a:t>ρ</a:t>
            </a:r>
            <a:r>
              <a:rPr lang="en-US" sz="2400" b="1" baseline="-25000" dirty="0" smtClean="0"/>
              <a:t>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 </a:t>
            </a:r>
            <a:r>
              <a:rPr lang="en-US" sz="2400" b="1" dirty="0" smtClean="0"/>
              <a:t>h=0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79512" y="2132856"/>
            <a:ext cx="5482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Double minima at </a:t>
            </a:r>
            <a:r>
              <a:rPr lang="el-GR" sz="2400" b="1" dirty="0" smtClean="0"/>
              <a:t>ρ</a:t>
            </a:r>
            <a:r>
              <a:rPr lang="en-US" sz="2400" b="1" dirty="0" smtClean="0"/>
              <a:t>&gt;</a:t>
            </a:r>
            <a:r>
              <a:rPr lang="el-GR" sz="2400" b="1" dirty="0" smtClean="0"/>
              <a:t>ρ</a:t>
            </a:r>
            <a:r>
              <a:rPr lang="en-US" sz="2400" b="1" baseline="-25000" dirty="0" smtClean="0"/>
              <a:t>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 </a:t>
            </a:r>
            <a:r>
              <a:rPr lang="en-US" sz="2400" b="1" dirty="0" smtClean="0"/>
              <a:t>h=±h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 </a:t>
            </a:r>
            <a:endParaRPr lang="en-US" sz="2400" b="1" dirty="0" smtClean="0"/>
          </a:p>
          <a:p>
            <a:r>
              <a:rPr lang="en-US" sz="2400" dirty="0" smtClean="0"/>
              <a:t>a</a:t>
            </a:r>
            <a:r>
              <a:rPr lang="en-US" sz="2400" dirty="0" smtClean="0"/>
              <a:t>ppear</a:t>
            </a:r>
            <a:r>
              <a:rPr lang="en-US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 smtClean="0"/>
              <a:t>evolve to the ionic state </a:t>
            </a:r>
            <a:endParaRPr lang="en-US" sz="2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5292080" y="591071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ρ</a:t>
            </a:r>
            <a:r>
              <a:rPr lang="en-US" sz="2400" b="1" dirty="0" smtClean="0"/>
              <a:t>-</a:t>
            </a:r>
            <a:r>
              <a:rPr lang="el-GR" sz="2400" b="1" dirty="0" smtClean="0"/>
              <a:t>ρ</a:t>
            </a:r>
            <a:r>
              <a:rPr lang="en-US" sz="2400" b="1" baseline="-25000" dirty="0" smtClean="0"/>
              <a:t>n</a:t>
            </a:r>
            <a:endParaRPr lang="en-US" b="1" dirty="0"/>
          </a:p>
        </p:txBody>
      </p:sp>
      <p:pic>
        <p:nvPicPr>
          <p:cNvPr id="21" name="Image 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052736"/>
            <a:ext cx="250507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avec flèche 17"/>
          <p:cNvCxnSpPr/>
          <p:nvPr/>
        </p:nvCxnSpPr>
        <p:spPr>
          <a:xfrm>
            <a:off x="4572000" y="1772816"/>
            <a:ext cx="2232248" cy="792088"/>
          </a:xfrm>
          <a:prstGeom prst="straightConnector1">
            <a:avLst/>
          </a:prstGeom>
          <a:ln w="28575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289" y="3573016"/>
            <a:ext cx="2798599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Connecteur droit avec flèche 27"/>
          <p:cNvCxnSpPr/>
          <p:nvPr/>
        </p:nvCxnSpPr>
        <p:spPr>
          <a:xfrm>
            <a:off x="755576" y="2852936"/>
            <a:ext cx="2304256" cy="1800200"/>
          </a:xfrm>
          <a:prstGeom prst="straightConnector1">
            <a:avLst/>
          </a:prstGeom>
          <a:ln w="28575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39552" y="2852936"/>
            <a:ext cx="1080120" cy="1872208"/>
          </a:xfrm>
          <a:prstGeom prst="straightConnector1">
            <a:avLst/>
          </a:prstGeom>
          <a:ln w="28575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76700"/>
            <a:ext cx="396044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necteur droit avec flèche 23"/>
          <p:cNvCxnSpPr/>
          <p:nvPr/>
        </p:nvCxnSpPr>
        <p:spPr>
          <a:xfrm>
            <a:off x="4499992" y="3068960"/>
            <a:ext cx="1368152" cy="2160240"/>
          </a:xfrm>
          <a:prstGeom prst="straightConnector1">
            <a:avLst/>
          </a:prstGeom>
          <a:ln w="28575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4752020" y="2960948"/>
            <a:ext cx="3420380" cy="2196244"/>
          </a:xfrm>
          <a:prstGeom prst="straightConnector1">
            <a:avLst/>
          </a:prstGeom>
          <a:ln w="28575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159732" y="609329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5A9B83-B5FE-4C7C-A281-FCFB2CAB1388}" type="slidenum">
              <a:rPr lang="fr-FR" altLang="ko-KR"/>
              <a:pPr/>
              <a:t>34</a:t>
            </a:fld>
            <a:endParaRPr lang="fr-FR" altLang="ko-KR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957388" y="373063"/>
            <a:ext cx="4306887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ko-KR" sz="2200">
                <a:solidFill>
                  <a:srgbClr val="CC00CC"/>
                </a:solidFill>
                <a:ea typeface="굴림" pitchFamily="34" charset="-127"/>
              </a:rPr>
              <a:t>LESSONS and PERSPECTIVES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665163" y="1108075"/>
            <a:ext cx="1809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 altLang="ko-KR" b="0">
              <a:ea typeface="굴림" pitchFamily="34" charset="-127"/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0" y="1177925"/>
            <a:ext cx="9099550" cy="3387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533400" indent="-533400">
              <a:buFont typeface="Wingdings" pitchFamily="2" charset="2"/>
              <a:buChar char="Ø"/>
            </a:pPr>
            <a:r>
              <a:rPr lang="en-US" altLang="ko-KR" sz="2000" dirty="0">
                <a:latin typeface="Symbol" pitchFamily="18" charset="2"/>
                <a:ea typeface="굴림" pitchFamily="34" charset="-127"/>
                <a:cs typeface="Arial" pitchFamily="34" charset="0"/>
              </a:rPr>
              <a:t>p</a:t>
            </a:r>
            <a:r>
              <a:rPr lang="en-US" altLang="ko-KR" sz="2000" b="0" dirty="0">
                <a:ea typeface="굴림" pitchFamily="34" charset="-127"/>
                <a:cs typeface="Arial" pitchFamily="34" charset="0"/>
              </a:rPr>
              <a:t>-conjugated systems can support the electronic </a:t>
            </a:r>
            <a:r>
              <a:rPr lang="en-US" altLang="ko-KR" sz="2000" b="0" dirty="0" err="1">
                <a:ea typeface="굴림" pitchFamily="34" charset="-127"/>
                <a:cs typeface="Arial" pitchFamily="34" charset="0"/>
              </a:rPr>
              <a:t>ferroelectricity</a:t>
            </a:r>
            <a:r>
              <a:rPr lang="en-US" altLang="ko-KR" sz="2000" b="0" dirty="0">
                <a:ea typeface="굴림" pitchFamily="34" charset="-127"/>
                <a:cs typeface="Arial" pitchFamily="34" charset="0"/>
              </a:rPr>
              <a:t>.</a:t>
            </a:r>
          </a:p>
          <a:p>
            <a:pPr marL="533400" indent="-533400">
              <a:buFont typeface="Wingdings" pitchFamily="2" charset="2"/>
              <a:buChar char="Ø"/>
            </a:pPr>
            <a:endParaRPr lang="en-US" altLang="ko-KR" sz="1000" b="0" dirty="0">
              <a:ea typeface="굴림" pitchFamily="34" charset="-127"/>
              <a:cs typeface="Arial" pitchFamily="34" charset="0"/>
            </a:endParaRP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ko-KR" sz="2000" b="0" dirty="0">
                <a:ea typeface="굴림" pitchFamily="34" charset="-127"/>
                <a:cs typeface="Arial" pitchFamily="34" charset="0"/>
              </a:rPr>
              <a:t>Effect is registered and interpreted in two families of </a:t>
            </a:r>
            <a:br>
              <a:rPr lang="en-US" altLang="ko-KR" sz="2000" b="0" dirty="0">
                <a:ea typeface="굴림" pitchFamily="34" charset="-127"/>
                <a:cs typeface="Arial" pitchFamily="34" charset="0"/>
              </a:rPr>
            </a:br>
            <a:r>
              <a:rPr lang="en-US" altLang="ko-KR" sz="2000" b="0" dirty="0">
                <a:ea typeface="굴림" pitchFamily="34" charset="-127"/>
                <a:cs typeface="Arial" pitchFamily="34" charset="0"/>
              </a:rPr>
              <a:t>organic crystalline conductors (quasi 1D and quasi 2D).</a:t>
            </a:r>
          </a:p>
          <a:p>
            <a:pPr marL="533400" indent="-533400">
              <a:buFont typeface="Wingdings" pitchFamily="2" charset="2"/>
              <a:buChar char="Ø"/>
            </a:pPr>
            <a:endParaRPr lang="en-US" altLang="ko-KR" sz="1000" b="0" dirty="0">
              <a:ea typeface="굴림" pitchFamily="34" charset="-127"/>
              <a:cs typeface="Arial" pitchFamily="34" charset="0"/>
            </a:endParaRP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ko-KR" sz="2000" b="0" dirty="0">
                <a:ea typeface="굴림" pitchFamily="34" charset="-127"/>
                <a:cs typeface="Arial" pitchFamily="34" charset="0"/>
              </a:rPr>
              <a:t>Mechanism is well understood as </a:t>
            </a:r>
            <a:r>
              <a:rPr lang="en-US" altLang="ko-KR" sz="2000" b="0" dirty="0">
                <a:solidFill>
                  <a:schemeClr val="accent2"/>
                </a:solidFill>
                <a:ea typeface="굴림" pitchFamily="34" charset="-127"/>
                <a:cs typeface="Arial" pitchFamily="34" charset="0"/>
              </a:rPr>
              <a:t>combined</a:t>
            </a:r>
            <a:r>
              <a:rPr lang="en-US" altLang="ko-KR" sz="2000" b="0" dirty="0">
                <a:ea typeface="굴림" pitchFamily="34" charset="-127"/>
                <a:cs typeface="Arial" pitchFamily="34" charset="0"/>
              </a:rPr>
              <a:t> collective effects of </a:t>
            </a:r>
            <a:br>
              <a:rPr lang="en-US" altLang="ko-KR" sz="2000" b="0" dirty="0">
                <a:ea typeface="굴림" pitchFamily="34" charset="-127"/>
                <a:cs typeface="Arial" pitchFamily="34" charset="0"/>
              </a:rPr>
            </a:br>
            <a:r>
              <a:rPr lang="en-US" altLang="ko-KR" sz="2000" b="0" dirty="0">
                <a:ea typeface="굴림" pitchFamily="34" charset="-127"/>
                <a:cs typeface="Arial" pitchFamily="34" charset="0"/>
              </a:rPr>
              <a:t>Mott </a:t>
            </a:r>
            <a:r>
              <a:rPr lang="en-US" altLang="ko-KR" sz="2000" b="0" dirty="0" smtClean="0">
                <a:ea typeface="굴림" pitchFamily="34" charset="-127"/>
                <a:cs typeface="Arial" pitchFamily="34" charset="0"/>
              </a:rPr>
              <a:t> </a:t>
            </a:r>
            <a:r>
              <a:rPr lang="en-US" altLang="ko-KR" sz="2000" b="0" dirty="0">
                <a:ea typeface="굴림" pitchFamily="34" charset="-127"/>
                <a:cs typeface="Arial" pitchFamily="34" charset="0"/>
              </a:rPr>
              <a:t>or </a:t>
            </a:r>
            <a:r>
              <a:rPr lang="en-US" altLang="ko-KR" sz="2000" b="0" dirty="0" err="1" smtClean="0">
                <a:ea typeface="굴림" pitchFamily="34" charset="-127"/>
                <a:cs typeface="Arial" pitchFamily="34" charset="0"/>
              </a:rPr>
              <a:t>Peierls</a:t>
            </a:r>
            <a:r>
              <a:rPr lang="en-US" altLang="ko-KR" sz="2000" b="0" dirty="0" smtClean="0">
                <a:ea typeface="굴림" pitchFamily="34" charset="-127"/>
                <a:cs typeface="Arial" pitchFamily="34" charset="0"/>
              </a:rPr>
              <a:t> </a:t>
            </a:r>
            <a:r>
              <a:rPr lang="en-US" altLang="ko-KR" sz="2000" b="0" dirty="0">
                <a:ea typeface="굴림" pitchFamily="34" charset="-127"/>
                <a:cs typeface="Arial" pitchFamily="34" charset="0"/>
              </a:rPr>
              <a:t>types. </a:t>
            </a:r>
          </a:p>
          <a:p>
            <a:pPr marL="533400" indent="-533400">
              <a:buFont typeface="Wingdings" pitchFamily="2" charset="2"/>
              <a:buChar char="Ø"/>
            </a:pPr>
            <a:endParaRPr lang="en-US" altLang="ko-KR" sz="1000" b="0" dirty="0">
              <a:ea typeface="굴림" pitchFamily="34" charset="-127"/>
              <a:cs typeface="Arial" pitchFamily="34" charset="0"/>
            </a:endParaRP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ko-KR" sz="2000" b="0" dirty="0">
                <a:ea typeface="굴림" pitchFamily="34" charset="-127"/>
                <a:cs typeface="Arial" pitchFamily="34" charset="0"/>
              </a:rPr>
              <a:t>An example of a </a:t>
            </a:r>
            <a:r>
              <a:rPr lang="en-US" altLang="ko-KR" sz="2000" b="0" dirty="0" err="1">
                <a:solidFill>
                  <a:srgbClr val="CC00CC"/>
                </a:solidFill>
                <a:ea typeface="굴림" pitchFamily="34" charset="-127"/>
                <a:cs typeface="Arial" pitchFamily="34" charset="0"/>
              </a:rPr>
              <a:t>must_be_ferroelectric</a:t>
            </a:r>
            <a:r>
              <a:rPr lang="en-US" altLang="ko-KR" sz="2000" b="0" dirty="0">
                <a:solidFill>
                  <a:srgbClr val="CC00CC"/>
                </a:solidFill>
                <a:ea typeface="굴림" pitchFamily="34" charset="-127"/>
                <a:cs typeface="Arial" pitchFamily="34" charset="0"/>
              </a:rPr>
              <a:t> </a:t>
            </a:r>
            <a:r>
              <a:rPr lang="en-US" altLang="ko-KR" sz="2000" b="0" dirty="0" err="1">
                <a:solidFill>
                  <a:srgbClr val="CC00CC"/>
                </a:solidFill>
                <a:ea typeface="굴림" pitchFamily="34" charset="-127"/>
                <a:cs typeface="Arial" pitchFamily="34" charset="0"/>
              </a:rPr>
              <a:t>polyene</a:t>
            </a:r>
            <a:r>
              <a:rPr lang="en-US" altLang="ko-KR" sz="2000" b="0" dirty="0">
                <a:ea typeface="굴림" pitchFamily="34" charset="-127"/>
                <a:cs typeface="Arial" pitchFamily="34" charset="0"/>
              </a:rPr>
              <a:t> has been already studied </a:t>
            </a:r>
            <a:r>
              <a:rPr lang="en-US" altLang="ko-KR" sz="2000" b="0" dirty="0" smtClean="0">
                <a:ea typeface="굴림" pitchFamily="34" charset="-127"/>
                <a:cs typeface="Arial" pitchFamily="34" charset="0"/>
              </a:rPr>
              <a:t>. </a:t>
            </a:r>
            <a:endParaRPr lang="en-US" altLang="ko-KR" sz="2000" b="0" dirty="0">
              <a:ea typeface="굴림" pitchFamily="34" charset="-127"/>
              <a:cs typeface="Arial" pitchFamily="34" charset="0"/>
            </a:endParaRPr>
          </a:p>
          <a:p>
            <a:pPr marL="533400" indent="-533400">
              <a:buFont typeface="Wingdings" pitchFamily="2" charset="2"/>
              <a:buChar char="Ø"/>
            </a:pPr>
            <a:endParaRPr lang="en-US" altLang="ko-KR" sz="1000" b="0" dirty="0">
              <a:ea typeface="굴림" pitchFamily="34" charset="-127"/>
              <a:cs typeface="Arial" pitchFamily="34" charset="0"/>
            </a:endParaRP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ko-KR" sz="2000" b="0" dirty="0">
                <a:ea typeface="굴림" pitchFamily="34" charset="-127"/>
                <a:cs typeface="Arial" pitchFamily="34" charset="0"/>
              </a:rPr>
              <a:t>The design is symmetrically defined and can be previewed. </a:t>
            </a:r>
          </a:p>
          <a:p>
            <a:pPr marL="533400" indent="-533400">
              <a:buFont typeface="Wingdings" pitchFamily="2" charset="2"/>
              <a:buChar char="Ø"/>
            </a:pPr>
            <a:endParaRPr lang="en-US" altLang="ko-KR" sz="1000" b="0" dirty="0">
              <a:ea typeface="굴림" pitchFamily="34" charset="-127"/>
              <a:cs typeface="Arial" pitchFamily="34" charset="0"/>
            </a:endParaRP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ko-KR" sz="2000" b="0" dirty="0">
                <a:ea typeface="굴림" pitchFamily="34" charset="-127"/>
                <a:cs typeface="Arial" pitchFamily="34" charset="0"/>
              </a:rPr>
              <a:t>Solitons  will serve duties of re-polarization walls</a:t>
            </a:r>
            <a:r>
              <a:rPr lang="en-US" altLang="ko-KR" sz="2400" b="0" dirty="0">
                <a:ea typeface="굴림" pitchFamily="34" charset="-127"/>
                <a:cs typeface="Arial" pitchFamily="34" charset="0"/>
              </a:rPr>
              <a:t>.</a:t>
            </a:r>
            <a:endParaRPr lang="el-GR" altLang="ko-KR" sz="2400" b="0" dirty="0">
              <a:ea typeface="굴림" pitchFamily="34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311508" y="842427"/>
            <a:ext cx="883203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 dirty="0" smtClean="0"/>
              <a:t>Physical Review 1964</a:t>
            </a:r>
          </a:p>
          <a:p>
            <a:pPr algn="ctr"/>
            <a:r>
              <a:rPr lang="en-US" sz="2400" b="1" dirty="0" smtClean="0"/>
              <a:t>W.A. Little</a:t>
            </a:r>
          </a:p>
          <a:p>
            <a:pPr algn="ctr"/>
            <a:r>
              <a:rPr lang="en-US" sz="2000" b="1" cap="all" dirty="0" smtClean="0"/>
              <a:t>Possibility of a synthesizing an organic superconductor</a:t>
            </a:r>
            <a:r>
              <a:rPr lang="en-US" sz="2400" b="1" cap="all" dirty="0" smtClean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0" indent="-711200">
              <a:spcBef>
                <a:spcPct val="20000"/>
              </a:spcBef>
            </a:pPr>
            <a:r>
              <a:rPr lang="en-US" altLang="ja-JP" sz="2400" dirty="0" smtClean="0">
                <a:solidFill>
                  <a:srgbClr val="A50021"/>
                </a:solidFill>
                <a:ea typeface="ＭＳ Ｐゴシック" charset="-128"/>
              </a:rPr>
              <a:t>“Little” mystification: did he actually mean </a:t>
            </a:r>
            <a:r>
              <a:rPr lang="en-US" altLang="ja-JP" sz="2400" b="1" dirty="0" smtClean="0">
                <a:solidFill>
                  <a:srgbClr val="A50021"/>
                </a:solidFill>
                <a:ea typeface="ＭＳ Ｐゴシック" charset="-128"/>
              </a:rPr>
              <a:t>ferroelectricity</a:t>
            </a:r>
            <a:r>
              <a:rPr lang="en-US" altLang="ja-JP" sz="2400" dirty="0" smtClean="0">
                <a:solidFill>
                  <a:srgbClr val="A50021"/>
                </a:solidFill>
                <a:ea typeface="ＭＳ Ｐゴシック" charset="-128"/>
              </a:rPr>
              <a:t>?</a:t>
            </a:r>
            <a:endParaRPr lang="en-US" altLang="ja-JP" sz="2400" dirty="0">
              <a:solidFill>
                <a:srgbClr val="A50021"/>
              </a:solidFill>
              <a:ea typeface="ＭＳ Ｐゴシック" charset="-128"/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-457200" y="2082259"/>
          <a:ext cx="10210800" cy="4013741"/>
        </p:xfrm>
        <a:graphic>
          <a:graphicData uri="http://schemas.openxmlformats.org/presentationml/2006/ole">
            <p:oleObj spid="_x0000_s282626" name="Acrobat Document" r:id="rId4" imgW="7578000" imgH="5355000" progId="AcroExch.Document.7">
              <p:embed/>
            </p:oleObj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74570" y="0"/>
            <a:ext cx="88812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«</a:t>
            </a:r>
            <a:r>
              <a:rPr lang="en-US" sz="2400" b="1" dirty="0" smtClean="0"/>
              <a:t> </a:t>
            </a:r>
            <a:r>
              <a:rPr lang="en-US" sz="2400" b="1" dirty="0" smtClean="0">
                <a:solidFill>
                  <a:srgbClr val="C00000"/>
                </a:solidFill>
              </a:rPr>
              <a:t>In the beginning was the Word, …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and without him was not anything made that was made</a:t>
            </a:r>
            <a:r>
              <a:rPr lang="en-US" sz="2400" b="1" dirty="0" smtClean="0"/>
              <a:t> </a:t>
            </a:r>
            <a:r>
              <a:rPr lang="en-US" sz="2800" b="1" dirty="0" smtClean="0"/>
              <a:t>»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000" y="301494"/>
            <a:ext cx="2880000" cy="233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0" y="228600"/>
            <a:ext cx="91440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 smtClean="0"/>
              <a:t>Was </a:t>
            </a:r>
            <a:r>
              <a:rPr lang="en-US" sz="2400" b="0" dirty="0"/>
              <a:t>“organic </a:t>
            </a:r>
            <a:r>
              <a:rPr lang="en-US" sz="2400" b="0" dirty="0" smtClean="0"/>
              <a:t>superconductivity</a:t>
            </a:r>
            <a:r>
              <a:rPr lang="en-US" sz="2400" b="0" dirty="0"/>
              <a:t>” the only promised land?</a:t>
            </a:r>
          </a:p>
          <a:p>
            <a:r>
              <a:rPr lang="en-US" sz="2400" b="0" dirty="0"/>
              <a:t>Not quite : some of the </a:t>
            </a:r>
            <a:r>
              <a:rPr lang="en-US" sz="2400" b="0" dirty="0" smtClean="0"/>
              <a:t>prophet's </a:t>
            </a:r>
            <a:r>
              <a:rPr lang="en-US" sz="2400" b="0" dirty="0"/>
              <a:t>visions actually </a:t>
            </a:r>
            <a:endParaRPr lang="en-US" sz="2400" b="0" dirty="0" smtClean="0"/>
          </a:p>
          <a:p>
            <a:r>
              <a:rPr lang="en-US" sz="2400" b="0" dirty="0" smtClean="0"/>
              <a:t>imply a </a:t>
            </a:r>
            <a:r>
              <a:rPr lang="en-US" sz="2400" b="0" dirty="0"/>
              <a:t>spontaneous electric polarization, </a:t>
            </a:r>
            <a:endParaRPr lang="en-US" sz="2400" b="0" dirty="0" smtClean="0"/>
          </a:p>
          <a:p>
            <a:r>
              <a:rPr lang="en-US" sz="2400" b="0" dirty="0" smtClean="0"/>
              <a:t>hence </a:t>
            </a:r>
            <a:r>
              <a:rPr lang="en-US" sz="2400" b="0" dirty="0"/>
              <a:t>they are </a:t>
            </a:r>
            <a:r>
              <a:rPr lang="en-US" sz="2400" b="0" dirty="0" err="1" smtClean="0"/>
              <a:t>Pyro</a:t>
            </a:r>
            <a:r>
              <a:rPr lang="en-US" sz="2400" b="0" dirty="0" smtClean="0"/>
              <a:t>/Ferro-</a:t>
            </a:r>
            <a:r>
              <a:rPr lang="en-US" sz="2400" b="0" dirty="0" err="1" smtClean="0"/>
              <a:t>Electics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173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388" y="3068960"/>
            <a:ext cx="4171950" cy="1447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7174" name="Picture 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56892"/>
            <a:ext cx="4067175" cy="2025650"/>
          </a:xfrm>
          <a:prstGeom prst="rect">
            <a:avLst/>
          </a:prstGeom>
          <a:solidFill>
            <a:schemeClr val="accent3">
              <a:lumMod val="40000"/>
              <a:lumOff val="60000"/>
              <a:alpha val="77000"/>
            </a:schemeClr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7175" name="Text Box 44"/>
          <p:cNvSpPr txBox="1">
            <a:spLocks noChangeArrowheads="1"/>
          </p:cNvSpPr>
          <p:nvPr/>
        </p:nvSpPr>
        <p:spPr bwMode="auto">
          <a:xfrm>
            <a:off x="0" y="4761148"/>
            <a:ext cx="349188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 smtClean="0"/>
              <a:t>Drawing - PRB 1964</a:t>
            </a:r>
            <a:r>
              <a:rPr lang="en-US" sz="2400" b="0" dirty="0"/>
              <a:t> </a:t>
            </a:r>
            <a:r>
              <a:rPr lang="en-US" sz="2400" b="0" dirty="0" smtClean="0"/>
              <a:t>-  </a:t>
            </a:r>
            <a:r>
              <a:rPr lang="en-US" sz="2400" b="0" dirty="0" err="1" smtClean="0"/>
              <a:t>pyroelectric</a:t>
            </a:r>
            <a:r>
              <a:rPr lang="en-US" sz="2400" b="0" dirty="0" smtClean="0"/>
              <a:t> </a:t>
            </a:r>
            <a:endParaRPr lang="en-US" sz="3200" b="0" dirty="0"/>
          </a:p>
        </p:txBody>
      </p:sp>
      <p:sp>
        <p:nvSpPr>
          <p:cNvPr id="7176" name="Text Box 45"/>
          <p:cNvSpPr txBox="1">
            <a:spLocks noChangeArrowheads="1"/>
          </p:cNvSpPr>
          <p:nvPr/>
        </p:nvSpPr>
        <p:spPr bwMode="auto">
          <a:xfrm>
            <a:off x="4067944" y="5286830"/>
            <a:ext cx="5076057" cy="12025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sz="2400" b="0" dirty="0" smtClean="0"/>
              <a:t>His later </a:t>
            </a:r>
            <a:r>
              <a:rPr lang="en-US" sz="2400" b="0" dirty="0"/>
              <a:t>popular drawing (Sci. Am.)</a:t>
            </a:r>
          </a:p>
          <a:p>
            <a:r>
              <a:rPr lang="en-US" sz="2400" b="0" dirty="0" smtClean="0"/>
              <a:t>Questionably a superconductor,</a:t>
            </a:r>
          </a:p>
          <a:p>
            <a:r>
              <a:rPr lang="en-US" sz="2400" b="0" dirty="0" smtClean="0">
                <a:solidFill>
                  <a:srgbClr val="FF0000"/>
                </a:solidFill>
              </a:rPr>
              <a:t>It </a:t>
            </a:r>
            <a:r>
              <a:rPr lang="en-US" sz="2400" b="0" dirty="0">
                <a:solidFill>
                  <a:srgbClr val="FF0000"/>
                </a:solidFill>
              </a:rPr>
              <a:t>must be a </a:t>
            </a:r>
            <a:r>
              <a:rPr lang="en-US" sz="2400" b="0" dirty="0" smtClean="0">
                <a:solidFill>
                  <a:srgbClr val="FF0000"/>
                </a:solidFill>
              </a:rPr>
              <a:t>ferroelectric.</a:t>
            </a:r>
            <a:endParaRPr lang="en-US" sz="2400" b="0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9ED6-D876-4047-8809-D4AEB8907F4B}" type="slidenum">
              <a:rPr lang="fr-FR" altLang="ko-KR" smtClean="0"/>
              <a:pPr/>
              <a:t>37</a:t>
            </a:fld>
            <a:endParaRPr lang="fr-FR" altLang="ko-KR"/>
          </a:p>
        </p:txBody>
      </p:sp>
      <p:sp>
        <p:nvSpPr>
          <p:cNvPr id="5" name="ZoneTexte 4"/>
          <p:cNvSpPr txBox="1"/>
          <p:nvPr/>
        </p:nvSpPr>
        <p:spPr>
          <a:xfrm>
            <a:off x="1907704" y="1232756"/>
            <a:ext cx="6135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Supplementary:</a:t>
            </a:r>
            <a:br>
              <a:rPr lang="en-US" sz="2400" dirty="0" smtClean="0"/>
            </a:br>
            <a:r>
              <a:rPr lang="en-US" sz="2400" dirty="0" smtClean="0"/>
              <a:t>Relaxation in the electronic ferroelectric.</a:t>
            </a:r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28D6E279-8625-4673-8D57-E89FF16F421F}" type="slidenum">
              <a:rPr lang="de-DE" altLang="ko-KR"/>
              <a:pPr algn="ctr"/>
              <a:t>38</a:t>
            </a:fld>
            <a:endParaRPr lang="de-DE" altLang="ko-KR"/>
          </a:p>
        </p:txBody>
      </p:sp>
      <p:pic>
        <p:nvPicPr>
          <p:cNvPr id="8" name="Picture 4" descr="hysteresis-PZT-SB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56" y="1016732"/>
            <a:ext cx="3816350" cy="322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12"/>
          <p:cNvSpPr>
            <a:spLocks noChangeArrowheads="1"/>
          </p:cNvSpPr>
          <p:nvPr/>
        </p:nvSpPr>
        <p:spPr bwMode="auto">
          <a:xfrm>
            <a:off x="467544" y="4210633"/>
            <a:ext cx="81009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1963" indent="-461963">
              <a:buClr>
                <a:srgbClr val="FF6600"/>
              </a:buClr>
              <a:buSzPct val="150000"/>
            </a:pPr>
            <a:r>
              <a:rPr lang="en-US" altLang="ko-KR" sz="2000" b="0" dirty="0">
                <a:solidFill>
                  <a:srgbClr val="000099"/>
                </a:solidFill>
                <a:ea typeface="굴림" pitchFamily="34" charset="-127"/>
                <a:cs typeface="Times New Roman" pitchFamily="18" charset="0"/>
              </a:rPr>
              <a:t>       </a:t>
            </a:r>
            <a:r>
              <a:rPr lang="en-US" altLang="ko-KR" sz="2400" b="0" dirty="0" smtClean="0">
                <a:solidFill>
                  <a:srgbClr val="000099"/>
                </a:solidFill>
                <a:ea typeface="굴림" pitchFamily="34" charset="-127"/>
                <a:cs typeface="Times New Roman" pitchFamily="18" charset="0"/>
              </a:rPr>
              <a:t>Why the </a:t>
            </a:r>
            <a:r>
              <a:rPr lang="en-US" altLang="ko-KR" sz="2400" b="0" dirty="0" smtClean="0">
                <a:solidFill>
                  <a:srgbClr val="000099"/>
                </a:solidFill>
                <a:ea typeface="굴림" pitchFamily="34" charset="-127"/>
                <a:cs typeface="Times New Roman" pitchFamily="18" charset="0"/>
              </a:rPr>
              <a:t>hysteresis loop:</a:t>
            </a:r>
            <a:endParaRPr lang="en-US" altLang="ko-KR" sz="2400" b="0" dirty="0" smtClean="0">
              <a:solidFill>
                <a:srgbClr val="000099"/>
              </a:solidFill>
              <a:ea typeface="굴림" pitchFamily="34" charset="-127"/>
              <a:cs typeface="Times New Roman" pitchFamily="18" charset="0"/>
            </a:endParaRPr>
          </a:p>
          <a:p>
            <a:pPr marL="461963" indent="-461963">
              <a:buClr>
                <a:srgbClr val="FF6600"/>
              </a:buClr>
              <a:buSzPct val="150000"/>
            </a:pPr>
            <a:r>
              <a:rPr lang="en-US" altLang="ko-KR" sz="2400" b="0" dirty="0" smtClean="0">
                <a:solidFill>
                  <a:srgbClr val="000099"/>
                </a:solidFill>
                <a:ea typeface="굴림" pitchFamily="34" charset="-127"/>
                <a:cs typeface="Times New Roman" pitchFamily="18" charset="0"/>
              </a:rPr>
              <a:t>P is retarded with respect to E.</a:t>
            </a:r>
          </a:p>
          <a:p>
            <a:pPr marL="461963" indent="-461963">
              <a:buClr>
                <a:srgbClr val="FF6600"/>
              </a:buClr>
              <a:buSzPct val="150000"/>
            </a:pPr>
            <a:r>
              <a:rPr lang="en-US" altLang="ko-KR" sz="2400" b="0" dirty="0" smtClean="0">
                <a:solidFill>
                  <a:srgbClr val="000099"/>
                </a:solidFill>
                <a:ea typeface="굴림" pitchFamily="34" charset="-127"/>
                <a:cs typeface="Times New Roman" pitchFamily="18" charset="0"/>
              </a:rPr>
              <a:t>Finite backward E</a:t>
            </a:r>
            <a:r>
              <a:rPr lang="en-US" altLang="ko-KR" sz="2400" b="0" baseline="-25000" dirty="0" smtClean="0">
                <a:solidFill>
                  <a:srgbClr val="000099"/>
                </a:solidFill>
                <a:ea typeface="굴림" pitchFamily="34" charset="-127"/>
                <a:cs typeface="Times New Roman" pitchFamily="18" charset="0"/>
              </a:rPr>
              <a:t>t</a:t>
            </a:r>
            <a:r>
              <a:rPr lang="en-US" altLang="ko-KR" sz="2400" b="0" dirty="0" smtClean="0">
                <a:solidFill>
                  <a:srgbClr val="000099"/>
                </a:solidFill>
                <a:ea typeface="굴림" pitchFamily="34" charset="-127"/>
                <a:cs typeface="Times New Roman" pitchFamily="18" charset="0"/>
              </a:rPr>
              <a:t> is necessary to switch the sign of </a:t>
            </a:r>
            <a:r>
              <a:rPr lang="en-US" altLang="ko-KR" sz="2400" b="0" dirty="0" smtClean="0">
                <a:solidFill>
                  <a:srgbClr val="000099"/>
                </a:solidFill>
                <a:ea typeface="굴림" pitchFamily="34" charset="-127"/>
                <a:cs typeface="Times New Roman" pitchFamily="18" charset="0"/>
              </a:rPr>
              <a:t>E.</a:t>
            </a:r>
            <a:endParaRPr lang="en-US" altLang="ko-KR" sz="2400" b="0" dirty="0" smtClean="0">
              <a:solidFill>
                <a:srgbClr val="000099"/>
              </a:solidFill>
              <a:ea typeface="굴림" pitchFamily="34" charset="-127"/>
              <a:cs typeface="Times New Roman" pitchFamily="18" charset="0"/>
            </a:endParaRPr>
          </a:p>
          <a:p>
            <a:pPr marL="461963" indent="-461963">
              <a:buClr>
                <a:srgbClr val="FF6600"/>
              </a:buClr>
              <a:buSzPct val="150000"/>
            </a:pPr>
            <a:r>
              <a:rPr lang="en-US" altLang="ko-KR" sz="2400" b="0" dirty="0" smtClean="0">
                <a:solidFill>
                  <a:srgbClr val="000099"/>
                </a:solidFill>
                <a:ea typeface="굴림" pitchFamily="34" charset="-127"/>
                <a:cs typeface="Times New Roman" pitchFamily="18" charset="0"/>
              </a:rPr>
              <a:t>Pinning of domain walls by lattice defects!</a:t>
            </a:r>
          </a:p>
          <a:p>
            <a:pPr marL="461963" indent="-461963">
              <a:buClr>
                <a:srgbClr val="FF6600"/>
              </a:buClr>
              <a:buSzPct val="150000"/>
            </a:pPr>
            <a:endParaRPr lang="en-US" altLang="ko-KR" dirty="0">
              <a:solidFill>
                <a:srgbClr val="000099"/>
              </a:solidFill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84068" y="1916832"/>
            <a:ext cx="3018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>
                <a:solidFill>
                  <a:srgbClr val="000099"/>
                </a:solidFill>
                <a:ea typeface="굴림" pitchFamily="34" charset="-127"/>
                <a:cs typeface="Times New Roman" pitchFamily="18" charset="0"/>
              </a:rPr>
              <a:t>The </a:t>
            </a:r>
            <a:r>
              <a:rPr lang="en-US" altLang="ko-KR" b="0" dirty="0" smtClean="0">
                <a:solidFill>
                  <a:srgbClr val="000099"/>
                </a:solidFill>
                <a:ea typeface="굴림" pitchFamily="34" charset="-127"/>
                <a:cs typeface="Times New Roman" pitchFamily="18" charset="0"/>
              </a:rPr>
              <a:t>hysteresis </a:t>
            </a:r>
            <a:r>
              <a:rPr lang="en-US" altLang="ko-KR" b="0" dirty="0" smtClean="0">
                <a:solidFill>
                  <a:srgbClr val="000099"/>
                </a:solidFill>
                <a:ea typeface="굴림" pitchFamily="34" charset="-127"/>
                <a:cs typeface="Times New Roman" pitchFamily="18" charset="0"/>
              </a:rPr>
              <a:t>loop</a:t>
            </a:r>
            <a:br>
              <a:rPr lang="en-US" altLang="ko-KR" b="0" dirty="0" smtClean="0">
                <a:solidFill>
                  <a:srgbClr val="000099"/>
                </a:solidFill>
                <a:ea typeface="굴림" pitchFamily="34" charset="-127"/>
                <a:cs typeface="Times New Roman" pitchFamily="18" charset="0"/>
              </a:rPr>
            </a:br>
            <a:r>
              <a:rPr lang="en-US" altLang="ko-KR" b="0" dirty="0" smtClean="0">
                <a:solidFill>
                  <a:srgbClr val="000099"/>
                </a:solidFill>
                <a:ea typeface="굴림" pitchFamily="34" charset="-127"/>
                <a:cs typeface="Times New Roman" pitchFamily="18" charset="0"/>
              </a:rPr>
              <a:t>in traditional </a:t>
            </a:r>
            <a:r>
              <a:rPr lang="en-US" altLang="ko-KR" b="0" dirty="0" err="1" smtClean="0">
                <a:solidFill>
                  <a:srgbClr val="000099"/>
                </a:solidFill>
                <a:ea typeface="굴림" pitchFamily="34" charset="-127"/>
                <a:cs typeface="Times New Roman" pitchFamily="18" charset="0"/>
              </a:rPr>
              <a:t>FEs</a:t>
            </a:r>
            <a:r>
              <a:rPr lang="en-US" altLang="ko-KR" b="0" dirty="0" smtClean="0">
                <a:solidFill>
                  <a:srgbClr val="000099"/>
                </a:solidFill>
                <a:ea typeface="굴림" pitchFamily="34" charset="-127"/>
                <a:cs typeface="Times New Roman" pitchFamily="18" charset="0"/>
              </a:rPr>
              <a:t>: </a:t>
            </a:r>
            <a:r>
              <a:rPr lang="en-US" altLang="ko-KR" b="0" dirty="0" err="1" smtClean="0">
                <a:solidFill>
                  <a:srgbClr val="000099"/>
                </a:solidFill>
                <a:ea typeface="굴림" pitchFamily="34" charset="-127"/>
                <a:cs typeface="Times New Roman" pitchFamily="18" charset="0"/>
              </a:rPr>
              <a:t>PZT</a:t>
            </a:r>
            <a:r>
              <a:rPr lang="en-US" altLang="ko-KR" b="0" dirty="0" smtClean="0">
                <a:solidFill>
                  <a:srgbClr val="000099"/>
                </a:solidFill>
                <a:ea typeface="굴림" pitchFamily="34" charset="-127"/>
                <a:cs typeface="Times New Roman" pitchFamily="18" charset="0"/>
              </a:rPr>
              <a:t>, </a:t>
            </a:r>
            <a:r>
              <a:rPr lang="en-US" altLang="ko-KR" b="0" dirty="0" err="1" smtClean="0">
                <a:solidFill>
                  <a:srgbClr val="000099"/>
                </a:solidFill>
                <a:ea typeface="굴림" pitchFamily="34" charset="-127"/>
                <a:cs typeface="Times New Roman" pitchFamily="18" charset="0"/>
              </a:rPr>
              <a:t>SBT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29"/>
          <p:cNvGrpSpPr/>
          <p:nvPr/>
        </p:nvGrpSpPr>
        <p:grpSpPr>
          <a:xfrm>
            <a:off x="837077" y="2631467"/>
            <a:ext cx="7421915" cy="1985665"/>
            <a:chOff x="837077" y="2433935"/>
            <a:chExt cx="7421915" cy="1985665"/>
          </a:xfrm>
        </p:grpSpPr>
        <p:grpSp>
          <p:nvGrpSpPr>
            <p:cNvPr id="7" name="Groupe 25"/>
            <p:cNvGrpSpPr/>
            <p:nvPr/>
          </p:nvGrpSpPr>
          <p:grpSpPr>
            <a:xfrm>
              <a:off x="838200" y="2438400"/>
              <a:ext cx="7420792" cy="1981200"/>
              <a:chOff x="838200" y="2438400"/>
              <a:chExt cx="7420792" cy="1981200"/>
            </a:xfrm>
          </p:grpSpPr>
          <p:grpSp>
            <p:nvGrpSpPr>
              <p:cNvPr id="8" name="Groupe 11"/>
              <p:cNvGrpSpPr/>
              <p:nvPr/>
            </p:nvGrpSpPr>
            <p:grpSpPr>
              <a:xfrm>
                <a:off x="838200" y="2438400"/>
                <a:ext cx="7420792" cy="1981200"/>
                <a:chOff x="914400" y="1752600"/>
                <a:chExt cx="5043256" cy="990600"/>
              </a:xfrm>
            </p:grpSpPr>
            <p:sp>
              <p:nvSpPr>
                <p:cNvPr id="2" name="Cube 1"/>
                <p:cNvSpPr/>
                <p:nvPr/>
              </p:nvSpPr>
              <p:spPr>
                <a:xfrm>
                  <a:off x="914400" y="1752600"/>
                  <a:ext cx="2971800" cy="990600"/>
                </a:xfrm>
                <a:prstGeom prst="cube">
                  <a:avLst>
                    <a:gd name="adj" fmla="val 84645"/>
                  </a:avLst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" name="Connecteur droit avec flèche 4"/>
                <p:cNvCxnSpPr/>
                <p:nvPr/>
              </p:nvCxnSpPr>
              <p:spPr>
                <a:xfrm flipV="1">
                  <a:off x="1535837" y="2590800"/>
                  <a:ext cx="609600" cy="15240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Cube 14"/>
                <p:cNvSpPr/>
                <p:nvPr/>
              </p:nvSpPr>
              <p:spPr>
                <a:xfrm>
                  <a:off x="2726924" y="1752600"/>
                  <a:ext cx="1418207" cy="990600"/>
                </a:xfrm>
                <a:prstGeom prst="cube">
                  <a:avLst>
                    <a:gd name="adj" fmla="val 84645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Cube 2"/>
                <p:cNvSpPr/>
                <p:nvPr/>
              </p:nvSpPr>
              <p:spPr>
                <a:xfrm>
                  <a:off x="2985856" y="1752600"/>
                  <a:ext cx="2971800" cy="990600"/>
                </a:xfrm>
                <a:prstGeom prst="cube">
                  <a:avLst>
                    <a:gd name="adj" fmla="val 84645"/>
                  </a:avLst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" name="Connecteur droit avec flèche 5"/>
                <p:cNvCxnSpPr/>
                <p:nvPr/>
              </p:nvCxnSpPr>
              <p:spPr>
                <a:xfrm rot="10800000" flipV="1">
                  <a:off x="3503719" y="2590800"/>
                  <a:ext cx="621437" cy="15240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Connecteur droit avec flèche 18"/>
              <p:cNvCxnSpPr/>
              <p:nvPr/>
            </p:nvCxnSpPr>
            <p:spPr>
              <a:xfrm rot="5400000" flipH="1" flipV="1">
                <a:off x="2513806" y="4261941"/>
                <a:ext cx="304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avec flèche 20"/>
              <p:cNvCxnSpPr/>
              <p:nvPr/>
            </p:nvCxnSpPr>
            <p:spPr>
              <a:xfrm rot="5400000">
                <a:off x="4420394" y="4261941"/>
                <a:ext cx="304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avec flèche 43"/>
              <p:cNvCxnSpPr/>
              <p:nvPr/>
            </p:nvCxnSpPr>
            <p:spPr>
              <a:xfrm>
                <a:off x="3276600" y="3352800"/>
                <a:ext cx="990600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avec flèche 45"/>
              <p:cNvCxnSpPr/>
              <p:nvPr/>
            </p:nvCxnSpPr>
            <p:spPr>
              <a:xfrm rot="10800000">
                <a:off x="4648200" y="3352800"/>
                <a:ext cx="914400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Flèche droite 25"/>
            <p:cNvSpPr/>
            <p:nvPr/>
          </p:nvSpPr>
          <p:spPr>
            <a:xfrm>
              <a:off x="850392" y="2819400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837077" y="2433935"/>
              <a:ext cx="144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ac current</a:t>
              </a:r>
              <a:endParaRPr lang="en-US" sz="2400" dirty="0"/>
            </a:p>
          </p:txBody>
        </p:sp>
        <p:sp>
          <p:nvSpPr>
            <p:cNvPr id="28" name="Flèche droite 27"/>
            <p:cNvSpPr/>
            <p:nvPr/>
          </p:nvSpPr>
          <p:spPr>
            <a:xfrm>
              <a:off x="7162800" y="3706368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0" y="1025441"/>
            <a:ext cx="91440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Arial" pitchFamily="34" charset="0"/>
                <a:cs typeface="Arial" pitchFamily="34" charset="0"/>
              </a:rPr>
              <a:t>Polarizations inclined  </a:t>
            </a:r>
            <a:r>
              <a:rPr lang="en-US" sz="2000" b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  normal component of electric field E </a:t>
            </a:r>
            <a:br>
              <a:rPr lang="en-US" sz="2000" b="0" dirty="0" smtClean="0">
                <a:latin typeface="Arial" pitchFamily="34" charset="0"/>
                <a:cs typeface="Arial" pitchFamily="34" charset="0"/>
              </a:rPr>
            </a:br>
            <a:r>
              <a:rPr lang="en-US" sz="2000" b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surface charge. Unusually, it is screened by current carriers, no field goes out of the sample </a:t>
            </a:r>
            <a:r>
              <a:rPr lang="en-US" sz="2000" b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no need for a domain structure.</a:t>
            </a:r>
          </a:p>
          <a:p>
            <a:r>
              <a:rPr lang="en-US" sz="2000" b="0" dirty="0" smtClean="0">
                <a:latin typeface="Arial" pitchFamily="34" charset="0"/>
                <a:cs typeface="Arial" pitchFamily="34" charset="0"/>
              </a:rPr>
              <a:t>Mono-domain state </a:t>
            </a:r>
            <a:r>
              <a:rPr lang="en-US" sz="2000" b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gigantic </a:t>
            </a:r>
            <a:r>
              <a:rPr lang="fr-FR" altLang="ko-KR" sz="2400" dirty="0" smtClean="0">
                <a:ea typeface="굴림" pitchFamily="34" charset="-127"/>
                <a:sym typeface="Symbol" pitchFamily="18" charset="2"/>
              </a:rPr>
              <a:t></a:t>
            </a:r>
            <a:r>
              <a:rPr lang="fr-FR" altLang="ko-KR" sz="2400" baseline="30000" dirty="0" smtClean="0">
                <a:ea typeface="굴림" pitchFamily="34" charset="-127"/>
                <a:sym typeface="Symbol" pitchFamily="18" charset="2"/>
              </a:rPr>
              <a:t>’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smtClean="0">
                <a:cs typeface="Arial" pitchFamily="34" charset="0"/>
              </a:rPr>
              <a:t>and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Symbol" pitchFamily="18" charset="2"/>
                <a:cs typeface="Arial"/>
              </a:rPr>
              <a:t>c</a:t>
            </a:r>
            <a:r>
              <a:rPr lang="en-US" sz="2000" baseline="-25000" dirty="0" smtClean="0">
                <a:latin typeface="Symbol" pitchFamily="18" charset="2"/>
                <a:cs typeface="Arial"/>
              </a:rPr>
              <a:t>2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(global symmetry breaking)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0" y="4910388"/>
            <a:ext cx="9067800" cy="163121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Arial" pitchFamily="34" charset="0"/>
                <a:cs typeface="Arial" pitchFamily="34" charset="0"/>
              </a:rPr>
              <a:t>Domain walls sweep in the course of re-polarization by </a:t>
            </a:r>
            <a:r>
              <a:rPr lang="en-US" sz="2000" b="0" i="1" dirty="0" smtClean="0">
                <a:latin typeface="Arial" pitchFamily="34" charset="0"/>
                <a:cs typeface="Arial" pitchFamily="34" charset="0"/>
              </a:rPr>
              <a:t>ac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current.</a:t>
            </a:r>
          </a:p>
          <a:p>
            <a:r>
              <a:rPr lang="en-US" sz="2000" b="0" dirty="0" smtClean="0">
                <a:latin typeface="Arial" pitchFamily="34" charset="0"/>
                <a:cs typeface="Arial" pitchFamily="34" charset="0"/>
              </a:rPr>
              <a:t>Jump of the longitudinal polarization 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Mathematica1"/>
              </a:rPr>
              <a:t>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makes the wall charged.</a:t>
            </a:r>
          </a:p>
          <a:p>
            <a:r>
              <a:rPr lang="en-US" sz="2000" b="0" dirty="0" smtClean="0">
                <a:latin typeface="Arial" pitchFamily="34" charset="0"/>
                <a:cs typeface="Arial" pitchFamily="34" charset="0"/>
              </a:rPr>
              <a:t>Hence the accompanying cloud of normal carriers </a:t>
            </a:r>
            <a:br>
              <a:rPr lang="en-US" sz="2000" b="0" dirty="0" smtClean="0">
                <a:latin typeface="Arial" pitchFamily="34" charset="0"/>
                <a:cs typeface="Arial" pitchFamily="34" charset="0"/>
              </a:rPr>
            </a:b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which resistance gives rise to the observed activated damping at low T.</a:t>
            </a:r>
          </a:p>
          <a:p>
            <a:r>
              <a:rPr lang="en-US" sz="2000" b="0" i="1" dirty="0" smtClean="0">
                <a:latin typeface="Arial" pitchFamily="34" charset="0"/>
                <a:cs typeface="Arial" pitchFamily="34" charset="0"/>
              </a:rPr>
              <a:t>v. v.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: domain wall concentrates carriers, effecting </a:t>
            </a:r>
            <a:r>
              <a:rPr lang="en-US" sz="2000" b="0" baseline="30000" dirty="0" smtClean="0">
                <a:latin typeface="Arial" pitchFamily="34" charset="0"/>
                <a:cs typeface="Arial" pitchFamily="34" charset="0"/>
              </a:rPr>
              <a:t>||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b="0" dirty="0" smtClean="0">
                <a:latin typeface="Arial"/>
                <a:cs typeface="Arial"/>
              </a:rPr>
              <a:t>┴ conduction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1520" y="152636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HYSTERESIS ?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247964" y="404664"/>
            <a:ext cx="3878049" cy="36933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Go to low T, introduce the defects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23528" y="584684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~300 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8"/>
          <p:cNvSpPr txBox="1">
            <a:spLocks noChangeArrowheads="1"/>
          </p:cNvSpPr>
          <p:nvPr/>
        </p:nvSpPr>
        <p:spPr bwMode="auto">
          <a:xfrm>
            <a:off x="1800225" y="441325"/>
            <a:ext cx="47720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dirty="0">
                <a:ea typeface="Gulim" pitchFamily="34" charset="-127"/>
              </a:rPr>
              <a:t>Polarization P in applied field E</a:t>
            </a:r>
          </a:p>
        </p:txBody>
      </p: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1619250" y="0"/>
            <a:ext cx="52466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>
                <a:ea typeface="Gulim" pitchFamily="34" charset="-127"/>
              </a:rPr>
              <a:t>Basic types of polarizeable media :</a:t>
            </a:r>
          </a:p>
        </p:txBody>
      </p:sp>
      <p:sp>
        <p:nvSpPr>
          <p:cNvPr id="11268" name="직사각형 11"/>
          <p:cNvSpPr>
            <a:spLocks noChangeArrowheads="1"/>
          </p:cNvSpPr>
          <p:nvPr/>
        </p:nvSpPr>
        <p:spPr bwMode="auto">
          <a:xfrm>
            <a:off x="71500" y="3609020"/>
            <a:ext cx="4284476" cy="646331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1963" indent="-461963">
              <a:buClr>
                <a:srgbClr val="FF6600"/>
              </a:buClr>
              <a:buSzPct val="150000"/>
            </a:pPr>
            <a:r>
              <a:rPr lang="en-US" altLang="ko-KR" dirty="0" smtClean="0">
                <a:solidFill>
                  <a:srgbClr val="000099"/>
                </a:solidFill>
                <a:ea typeface="Gulim" pitchFamily="34" charset="-127"/>
                <a:cs typeface="Times New Roman" pitchFamily="18" charset="0"/>
              </a:rPr>
              <a:t>S</a:t>
            </a:r>
            <a:r>
              <a:rPr lang="en-US" altLang="ko-KR" dirty="0" smtClean="0">
                <a:solidFill>
                  <a:srgbClr val="000099"/>
                </a:solidFill>
                <a:ea typeface="Gulim" pitchFamily="34" charset="-127"/>
                <a:cs typeface="Times New Roman" pitchFamily="18" charset="0"/>
              </a:rPr>
              <a:t>train </a:t>
            </a:r>
            <a:r>
              <a:rPr lang="en-US" altLang="ko-KR" dirty="0">
                <a:solidFill>
                  <a:srgbClr val="000099"/>
                </a:solidFill>
                <a:ea typeface="Gulim" pitchFamily="34" charset="-127"/>
                <a:cs typeface="Times New Roman" pitchFamily="18" charset="0"/>
              </a:rPr>
              <a:t>response to </a:t>
            </a:r>
            <a:r>
              <a:rPr lang="en-US" altLang="ko-KR" dirty="0" smtClean="0">
                <a:solidFill>
                  <a:srgbClr val="000099"/>
                </a:solidFill>
                <a:ea typeface="Gulim" pitchFamily="34" charset="-127"/>
                <a:cs typeface="Times New Roman" pitchFamily="18" charset="0"/>
              </a:rPr>
              <a:t>the applied </a:t>
            </a:r>
            <a:endParaRPr lang="en-US" altLang="ko-KR" dirty="0" smtClean="0">
              <a:solidFill>
                <a:srgbClr val="000099"/>
              </a:solidFill>
              <a:ea typeface="Gulim" pitchFamily="34" charset="-127"/>
              <a:cs typeface="Times New Roman" pitchFamily="18" charset="0"/>
            </a:endParaRPr>
          </a:p>
          <a:p>
            <a:pPr marL="461963" indent="-461963">
              <a:buClr>
                <a:srgbClr val="FF6600"/>
              </a:buClr>
              <a:buSzPct val="150000"/>
            </a:pPr>
            <a:r>
              <a:rPr lang="en-US" altLang="ko-KR" dirty="0" smtClean="0">
                <a:solidFill>
                  <a:srgbClr val="000099"/>
                </a:solidFill>
                <a:ea typeface="Gulim" pitchFamily="34" charset="-127"/>
                <a:cs typeface="Times New Roman" pitchFamily="18" charset="0"/>
              </a:rPr>
              <a:t>electrical </a:t>
            </a:r>
            <a:r>
              <a:rPr lang="en-US" altLang="ko-KR" dirty="0">
                <a:solidFill>
                  <a:srgbClr val="000099"/>
                </a:solidFill>
                <a:ea typeface="Gulim" pitchFamily="34" charset="-127"/>
                <a:cs typeface="Times New Roman" pitchFamily="18" charset="0"/>
              </a:rPr>
              <a:t>field </a:t>
            </a:r>
            <a:r>
              <a:rPr lang="en-US" altLang="ko-KR" dirty="0">
                <a:solidFill>
                  <a:srgbClr val="FF6600"/>
                </a:solidFill>
                <a:ea typeface="Gulim" pitchFamily="34" charset="-127"/>
                <a:cs typeface="Times New Roman" pitchFamily="18" charset="0"/>
                <a:sym typeface="Wingdings" pitchFamily="2" charset="2"/>
              </a:rPr>
              <a:t></a:t>
            </a:r>
            <a:r>
              <a:rPr lang="en-US" altLang="ko-KR" dirty="0">
                <a:solidFill>
                  <a:srgbClr val="FF6600"/>
                </a:solidFill>
                <a:ea typeface="Gulim" pitchFamily="34" charset="-127"/>
                <a:cs typeface="Times New Roman" pitchFamily="18" charset="0"/>
              </a:rPr>
              <a:t> piezoelectricity</a:t>
            </a:r>
          </a:p>
        </p:txBody>
      </p:sp>
      <p:grpSp>
        <p:nvGrpSpPr>
          <p:cNvPr id="2" name="그룹 14"/>
          <p:cNvGrpSpPr>
            <a:grpSpLocks/>
          </p:cNvGrpSpPr>
          <p:nvPr/>
        </p:nvGrpSpPr>
        <p:grpSpPr bwMode="auto">
          <a:xfrm>
            <a:off x="80963" y="1052736"/>
            <a:ext cx="9253537" cy="3632200"/>
            <a:chOff x="138108" y="887413"/>
            <a:chExt cx="9253608" cy="3632377"/>
          </a:xfrm>
        </p:grpSpPr>
        <p:sp>
          <p:nvSpPr>
            <p:cNvPr id="11270" name="Rectangle 2"/>
            <p:cNvSpPr>
              <a:spLocks noChangeArrowheads="1"/>
            </p:cNvSpPr>
            <p:nvPr/>
          </p:nvSpPr>
          <p:spPr bwMode="auto">
            <a:xfrm>
              <a:off x="142875" y="2806701"/>
              <a:ext cx="9001125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fr-FR" altLang="ko-KR" sz="2000" dirty="0" err="1">
                  <a:ea typeface="Gulim" pitchFamily="34" charset="-127"/>
                </a:rPr>
                <a:t>Dielectric</a:t>
              </a:r>
              <a:r>
                <a:rPr lang="fr-FR" altLang="ko-KR" sz="2000" dirty="0">
                  <a:ea typeface="Gulim" pitchFamily="34" charset="-127"/>
                </a:rPr>
                <a:t>	</a:t>
              </a:r>
              <a:r>
                <a:rPr lang="fr-FR" altLang="ko-KR" sz="2000" dirty="0" err="1">
                  <a:ea typeface="Gulim" pitchFamily="34" charset="-127"/>
                </a:rPr>
                <a:t>Paraelectric</a:t>
              </a:r>
              <a:r>
                <a:rPr lang="fr-FR" altLang="ko-KR" sz="2000" dirty="0">
                  <a:ea typeface="Gulim" pitchFamily="34" charset="-127"/>
                </a:rPr>
                <a:t>		</a:t>
              </a:r>
              <a:r>
                <a:rPr lang="fr-FR" altLang="ko-KR" sz="2000" dirty="0" err="1">
                  <a:ea typeface="Gulim" pitchFamily="34" charset="-127"/>
                </a:rPr>
                <a:t>Ferroelectric</a:t>
              </a:r>
              <a:r>
                <a:rPr lang="fr-FR" altLang="ko-KR" sz="2000" dirty="0">
                  <a:ea typeface="Gulim" pitchFamily="34" charset="-127"/>
                </a:rPr>
                <a:t>	         </a:t>
              </a:r>
              <a:r>
                <a:rPr lang="fr-FR" altLang="ko-KR" sz="2000" dirty="0" err="1">
                  <a:ea typeface="Gulim" pitchFamily="34" charset="-127"/>
                </a:rPr>
                <a:t>Pyroelectric</a:t>
              </a:r>
              <a:endParaRPr lang="fr-FR" altLang="ko-KR" sz="2000" dirty="0">
                <a:ea typeface="Gulim" pitchFamily="34" charset="-127"/>
              </a:endParaRPr>
            </a:p>
          </p:txBody>
        </p:sp>
        <p:pic>
          <p:nvPicPr>
            <p:cNvPr id="11271" name="Picture 3" descr="Paraelectric polarisation">
              <a:hlinkClick r:id="rId3" tooltip="Paraelectric polarisation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233" y="1160594"/>
              <a:ext cx="1524000" cy="153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4" descr="Ferroelectric polarisation">
              <a:hlinkClick r:id="rId5" tooltip="Ferroelectric polarisation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06870" y="1125538"/>
              <a:ext cx="2411413" cy="163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5" descr="Dielectric polarisation">
              <a:hlinkClick r:id="rId7" tooltip="Dielectric polarisation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8108" y="1160615"/>
              <a:ext cx="1524000" cy="153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1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40538" y="887413"/>
              <a:ext cx="2232025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5" name="직사각형 12"/>
            <p:cNvSpPr>
              <a:spLocks noChangeArrowheads="1"/>
            </p:cNvSpPr>
            <p:nvPr/>
          </p:nvSpPr>
          <p:spPr bwMode="auto">
            <a:xfrm>
              <a:off x="4133844" y="3319461"/>
              <a:ext cx="262893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61963" indent="-461963">
                <a:buClr>
                  <a:srgbClr val="FF6600"/>
                </a:buClr>
                <a:buSzPct val="150000"/>
              </a:pPr>
              <a:r>
                <a:rPr lang="en-US" altLang="ko-KR">
                  <a:solidFill>
                    <a:srgbClr val="000099"/>
                  </a:solidFill>
                  <a:ea typeface="Gulim" pitchFamily="34" charset="-127"/>
                  <a:cs typeface="Times New Roman" pitchFamily="18" charset="0"/>
                </a:rPr>
                <a:t>       Spontaneous  polarization in the absence applied electrical field.</a:t>
              </a:r>
            </a:p>
          </p:txBody>
        </p:sp>
        <p:sp>
          <p:nvSpPr>
            <p:cNvPr id="11276" name="직사각형 13"/>
            <p:cNvSpPr>
              <a:spLocks noChangeArrowheads="1"/>
            </p:cNvSpPr>
            <p:nvPr/>
          </p:nvSpPr>
          <p:spPr bwMode="auto">
            <a:xfrm>
              <a:off x="6434163" y="3360574"/>
              <a:ext cx="295755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61963" indent="-461963">
                <a:buClr>
                  <a:srgbClr val="FF6600"/>
                </a:buClr>
                <a:buSzPct val="150000"/>
              </a:pPr>
              <a:r>
                <a:rPr lang="en-US" altLang="ko-KR">
                  <a:solidFill>
                    <a:srgbClr val="000099"/>
                  </a:solidFill>
                  <a:ea typeface="Gulim" pitchFamily="34" charset="-127"/>
                  <a:cs typeface="Times New Roman" pitchFamily="18" charset="0"/>
                </a:rPr>
                <a:t>       Strong variation in polarization with temperature</a:t>
              </a:r>
              <a:endParaRPr lang="en-US" altLang="ko-KR">
                <a:solidFill>
                  <a:srgbClr val="FF6600"/>
                </a:solidFill>
                <a:ea typeface="Gulim" pitchFamily="34" charset="-127"/>
                <a:cs typeface="Times New Roman" pitchFamily="18" charset="0"/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0" y="4714131"/>
            <a:ext cx="9144000" cy="20272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Traditional </a:t>
            </a:r>
            <a:r>
              <a:rPr kumimoji="0" lang="en-US" altLang="ko-KR" sz="20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Ferroelectrics: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0" kern="0" dirty="0" smtClean="0">
                <a:latin typeface="+mn-lt"/>
                <a:ea typeface="Gulim" pitchFamily="34" charset="-127"/>
              </a:rPr>
              <a:t>Insulating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</a:rPr>
              <a:t>, 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</a:rPr>
              <a:t>ionic crystals, which exhibit 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B499D"/>
                </a:solidFill>
                <a:effectLst/>
                <a:uLnTx/>
                <a:uFillTx/>
                <a:latin typeface="+mn-lt"/>
                <a:ea typeface="Gulim" pitchFamily="34" charset="-127"/>
              </a:rPr>
              <a:t>spontaneous 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B499D"/>
                </a:solidFill>
                <a:effectLst/>
                <a:uLnTx/>
                <a:uFillTx/>
                <a:latin typeface="+mn-lt"/>
                <a:ea typeface="Gulim" pitchFamily="34" charset="-127"/>
              </a:rPr>
              <a:t>polarization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B499D"/>
                </a:solidFill>
                <a:effectLst/>
                <a:uLnTx/>
                <a:uFillTx/>
                <a:latin typeface="+mn-lt"/>
                <a:ea typeface="Gulim" pitchFamily="34" charset="-127"/>
              </a:rPr>
              <a:t>switchable 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B499D"/>
                </a:solidFill>
                <a:effectLst/>
                <a:uLnTx/>
                <a:uFillTx/>
                <a:latin typeface="+mn-lt"/>
                <a:ea typeface="Gulim" pitchFamily="34" charset="-127"/>
              </a:rPr>
              <a:t>by external electric 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B499D"/>
                </a:solidFill>
                <a:effectLst/>
                <a:uLnTx/>
                <a:uFillTx/>
                <a:latin typeface="+mn-lt"/>
                <a:ea typeface="Gulim" pitchFamily="34" charset="-127"/>
              </a:rPr>
              <a:t>fields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0" kern="0" noProof="0" dirty="0" smtClean="0">
                <a:latin typeface="+mn-lt"/>
                <a:ea typeface="Gulim" pitchFamily="34" charset="-127"/>
              </a:rPr>
              <a:t>Spontaneous polarization sets on 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</a:rPr>
              <a:t> below a 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</a:rPr>
              <a:t>material-specific </a:t>
            </a:r>
            <a:endParaRPr lang="en-US" altLang="ko-KR" sz="2000" b="0" kern="0" dirty="0" smtClean="0">
              <a:latin typeface="+mn-lt"/>
              <a:ea typeface="Gulim" pitchFamily="34" charset="-127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B499D"/>
                </a:solidFill>
                <a:effectLst/>
                <a:uLnTx/>
                <a:uFillTx/>
                <a:latin typeface="+mn-lt"/>
                <a:ea typeface="Gulim" pitchFamily="34" charset="-127"/>
              </a:rPr>
              <a:t>transition 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B499D"/>
                </a:solidFill>
                <a:effectLst/>
                <a:uLnTx/>
                <a:uFillTx/>
                <a:latin typeface="+mn-lt"/>
                <a:ea typeface="Gulim" pitchFamily="34" charset="-127"/>
              </a:rPr>
              <a:t>temperature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ko-K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143508" y="981075"/>
            <a:ext cx="9253028" cy="5876925"/>
            <a:chOff x="-508" y="981075"/>
            <a:chExt cx="9253028" cy="5876925"/>
          </a:xfrm>
        </p:grpSpPr>
        <p:pic>
          <p:nvPicPr>
            <p:cNvPr id="1536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96036" y="981075"/>
              <a:ext cx="3959225" cy="2528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536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12407" y="3468688"/>
              <a:ext cx="3440113" cy="33893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5368" name="Line 7"/>
            <p:cNvSpPr>
              <a:spLocks noChangeShapeType="1"/>
            </p:cNvSpPr>
            <p:nvPr/>
          </p:nvSpPr>
          <p:spPr bwMode="auto">
            <a:xfrm flipH="1">
              <a:off x="7092280" y="1557338"/>
              <a:ext cx="357858" cy="28797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69" name="Text Box 8"/>
            <p:cNvSpPr txBox="1">
              <a:spLocks noChangeArrowheads="1"/>
            </p:cNvSpPr>
            <p:nvPr/>
          </p:nvSpPr>
          <p:spPr bwMode="auto">
            <a:xfrm>
              <a:off x="-508" y="2276872"/>
              <a:ext cx="5458546" cy="769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ko-KR" sz="2000" b="0" dirty="0">
                  <a:solidFill>
                    <a:srgbClr val="A50021"/>
                  </a:solidFill>
                  <a:ea typeface="굴림" pitchFamily="34" charset="-127"/>
                </a:rPr>
                <a:t>Low frequency shoulder - only at T&lt;</a:t>
              </a:r>
              <a:r>
                <a:rPr lang="en-US" altLang="ko-KR" sz="2000" b="0" dirty="0" err="1">
                  <a:solidFill>
                    <a:srgbClr val="A50021"/>
                  </a:solidFill>
                  <a:ea typeface="굴림" pitchFamily="34" charset="-127"/>
                </a:rPr>
                <a:t>Tc</a:t>
              </a:r>
              <a:r>
                <a:rPr lang="en-US" altLang="ko-KR" sz="2000" b="0" dirty="0">
                  <a:solidFill>
                    <a:srgbClr val="A50021"/>
                  </a:solidFill>
                  <a:ea typeface="굴림" pitchFamily="34" charset="-127"/>
                </a:rPr>
                <a:t> :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altLang="ko-KR" sz="2000" b="0" dirty="0">
                  <a:solidFill>
                    <a:srgbClr val="A50021"/>
                  </a:solidFill>
                  <a:ea typeface="굴림" pitchFamily="34" charset="-127"/>
                </a:rPr>
                <a:t>pinning of FE domain </a:t>
              </a:r>
              <a:r>
                <a:rPr lang="en-US" altLang="ko-KR" sz="2000" b="0" dirty="0" smtClean="0">
                  <a:solidFill>
                    <a:srgbClr val="A50021"/>
                  </a:solidFill>
                  <a:ea typeface="굴림" pitchFamily="34" charset="-127"/>
                </a:rPr>
                <a:t>walls, hidden </a:t>
              </a:r>
              <a:r>
                <a:rPr lang="en-US" altLang="ko-KR" sz="2000" b="0" dirty="0" err="1" smtClean="0">
                  <a:solidFill>
                    <a:srgbClr val="A50021"/>
                  </a:solidFill>
                  <a:ea typeface="굴림" pitchFamily="34" charset="-127"/>
                </a:rPr>
                <a:t>hystresis</a:t>
              </a:r>
              <a:r>
                <a:rPr lang="en-US" altLang="ko-KR" sz="2000" b="0" dirty="0" smtClean="0">
                  <a:solidFill>
                    <a:srgbClr val="A50021"/>
                  </a:solidFill>
                  <a:ea typeface="굴림" pitchFamily="34" charset="-127"/>
                </a:rPr>
                <a:t> </a:t>
              </a:r>
              <a:r>
                <a:rPr lang="en-US" altLang="ko-KR" sz="2000" b="0" dirty="0">
                  <a:solidFill>
                    <a:srgbClr val="A50021"/>
                  </a:solidFill>
                  <a:ea typeface="굴림" pitchFamily="34" charset="-127"/>
                </a:rPr>
                <a:t>?</a:t>
              </a:r>
              <a:endParaRPr lang="fr-FR" altLang="ko-KR" sz="2000" b="0" baseline="-25000" dirty="0">
                <a:solidFill>
                  <a:srgbClr val="A50021"/>
                </a:solidFill>
                <a:ea typeface="굴림" pitchFamily="34" charset="-127"/>
              </a:endParaRPr>
            </a:p>
          </p:txBody>
        </p:sp>
        <p:sp>
          <p:nvSpPr>
            <p:cNvPr id="15372" name="ZoneTexte 11"/>
            <p:cNvSpPr txBox="1">
              <a:spLocks noChangeArrowheads="1"/>
            </p:cNvSpPr>
            <p:nvPr/>
          </p:nvSpPr>
          <p:spPr bwMode="auto">
            <a:xfrm>
              <a:off x="1691680" y="6069486"/>
              <a:ext cx="4140460" cy="707886"/>
            </a:xfrm>
            <a:prstGeom prst="rect">
              <a:avLst/>
            </a:prstGeom>
            <a:noFill/>
            <a:ln w="9525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000" b="0" dirty="0" smtClean="0">
                  <a:solidFill>
                    <a:schemeClr val="accent2"/>
                  </a:solidFill>
                  <a:latin typeface="Times New Roman" pitchFamily="18" charset="0"/>
                  <a:ea typeface="굴림" pitchFamily="34" charset="-127"/>
                  <a:cs typeface="Times New Roman" pitchFamily="18" charset="0"/>
                </a:rPr>
                <a:t>Critical slowing down near </a:t>
              </a:r>
              <a:r>
                <a:rPr lang="en-US" altLang="ko-KR" sz="2000" b="0" dirty="0" err="1" smtClean="0">
                  <a:solidFill>
                    <a:schemeClr val="accent2"/>
                  </a:solidFill>
                  <a:latin typeface="Times New Roman" pitchFamily="18" charset="0"/>
                  <a:ea typeface="굴림" pitchFamily="34" charset="-127"/>
                  <a:cs typeface="Times New Roman" pitchFamily="18" charset="0"/>
                </a:rPr>
                <a:t>T</a:t>
              </a:r>
              <a:r>
                <a:rPr lang="en-US" altLang="ko-KR" sz="2000" b="0" baseline="-25000" dirty="0" err="1" smtClean="0">
                  <a:solidFill>
                    <a:schemeClr val="accent2"/>
                  </a:solidFill>
                  <a:latin typeface="Times New Roman" pitchFamily="18" charset="0"/>
                  <a:ea typeface="굴림" pitchFamily="34" charset="-127"/>
                  <a:cs typeface="Times New Roman" pitchFamily="18" charset="0"/>
                </a:rPr>
                <a:t>c</a:t>
              </a:r>
              <a:r>
                <a:rPr lang="en-US" altLang="ko-KR" sz="2000" b="0" dirty="0" smtClean="0">
                  <a:solidFill>
                    <a:schemeClr val="accent2"/>
                  </a:solidFill>
                  <a:latin typeface="Times New Roman" pitchFamily="18" charset="0"/>
                  <a:ea typeface="굴림" pitchFamily="34" charset="-127"/>
                  <a:cs typeface="Times New Roman" pitchFamily="18" charset="0"/>
                </a:rPr>
                <a:t>, </a:t>
              </a:r>
              <a:r>
                <a:rPr lang="en-US" sz="2000" b="0" dirty="0" smtClean="0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Landau-</a:t>
              </a:r>
              <a:r>
                <a:rPr lang="en-US" sz="2000" b="0" dirty="0" err="1" smtClean="0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Khalatnikov</a:t>
              </a:r>
              <a:r>
                <a:rPr lang="en-US" sz="2000" b="0" dirty="0" smtClean="0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 critical </a:t>
              </a:r>
              <a:r>
                <a:rPr lang="en-US" sz="2000" b="0" dirty="0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relaxation</a:t>
              </a:r>
            </a:p>
          </p:txBody>
        </p:sp>
        <p:sp>
          <p:nvSpPr>
            <p:cNvPr id="15377" name="Line 9"/>
            <p:cNvSpPr>
              <a:spLocks noChangeShapeType="1"/>
            </p:cNvSpPr>
            <p:nvPr/>
          </p:nvSpPr>
          <p:spPr bwMode="auto">
            <a:xfrm flipV="1">
              <a:off x="5868144" y="5181600"/>
              <a:ext cx="612068" cy="803684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36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E5939A-CFC3-44AC-93EC-4329765CBB34}" type="slidenum">
              <a:rPr lang="fr-FR" altLang="ko-KR" smtClean="0">
                <a:latin typeface="Arial" charset="0"/>
              </a:rPr>
              <a:pPr/>
              <a:t>40</a:t>
            </a:fld>
            <a:endParaRPr lang="fr-FR" altLang="ko-KR" smtClean="0">
              <a:latin typeface="Arial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339752" y="476672"/>
            <a:ext cx="666074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ko-KR" sz="2000" b="0" dirty="0">
                <a:ea typeface="굴림" pitchFamily="34" charset="-127"/>
              </a:rPr>
              <a:t>Frequency dependence of imaginary part of  </a:t>
            </a:r>
            <a:r>
              <a:rPr lang="en-US" altLang="ko-KR" sz="2000" dirty="0" smtClean="0">
                <a:ea typeface="굴림" pitchFamily="34" charset="-127"/>
                <a:cs typeface="Arial" charset="0"/>
              </a:rPr>
              <a:t>ε=</a:t>
            </a:r>
            <a:r>
              <a:rPr lang="en-US" altLang="ko-KR" sz="2000" dirty="0" smtClean="0">
                <a:ea typeface="굴림" pitchFamily="34" charset="-127"/>
              </a:rPr>
              <a:t> </a:t>
            </a:r>
            <a:r>
              <a:rPr lang="en-US" altLang="ko-KR" sz="2000" dirty="0" err="1" smtClean="0">
                <a:ea typeface="굴림" pitchFamily="34" charset="-127"/>
              </a:rPr>
              <a:t>ε′+iε</a:t>
            </a:r>
            <a:r>
              <a:rPr lang="en-US" altLang="ko-KR" sz="2000" dirty="0" smtClean="0">
                <a:ea typeface="굴림" pitchFamily="34" charset="-127"/>
              </a:rPr>
              <a:t>′′ </a:t>
            </a:r>
            <a:endParaRPr lang="en-US" altLang="ko-KR" sz="2000" dirty="0">
              <a:ea typeface="굴림" pitchFamily="34" charset="-127"/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43509" y="1052736"/>
            <a:ext cx="4720592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ko-KR" sz="2000" b="0" dirty="0" smtClean="0">
                <a:ea typeface="굴림" pitchFamily="34" charset="-127"/>
              </a:rPr>
              <a:t>Comparison </a:t>
            </a:r>
            <a:r>
              <a:rPr lang="en-US" altLang="ko-KR" sz="2000" b="0" dirty="0">
                <a:ea typeface="굴림" pitchFamily="34" charset="-127"/>
              </a:rPr>
              <a:t>of </a:t>
            </a:r>
            <a:r>
              <a:rPr lang="en-US" altLang="ko-KR" sz="2000" b="0" dirty="0" smtClean="0">
                <a:ea typeface="굴림" pitchFamily="34" charset="-127"/>
              </a:rPr>
              <a:t>frequency </a:t>
            </a:r>
            <a:r>
              <a:rPr lang="en-US" altLang="ko-KR" sz="2000" dirty="0" smtClean="0">
                <a:ea typeface="굴림" pitchFamily="34" charset="-127"/>
              </a:rPr>
              <a:t>f </a:t>
            </a:r>
            <a:r>
              <a:rPr lang="en-US" altLang="ko-KR" sz="2000" b="0" dirty="0" smtClean="0">
                <a:ea typeface="굴림" pitchFamily="34" charset="-127"/>
              </a:rPr>
              <a:t>dependence of  </a:t>
            </a:r>
            <a:r>
              <a:rPr lang="en-US" altLang="ko-KR" sz="2000" dirty="0" smtClean="0">
                <a:ea typeface="굴림" pitchFamily="34" charset="-127"/>
              </a:rPr>
              <a:t>ε′′(f) </a:t>
            </a:r>
            <a:r>
              <a:rPr lang="en-US" altLang="ko-KR" sz="2000" b="0" dirty="0" smtClean="0">
                <a:ea typeface="굴림" pitchFamily="34" charset="-127"/>
              </a:rPr>
              <a:t> at </a:t>
            </a:r>
            <a:r>
              <a:rPr lang="en-US" altLang="ko-KR" sz="2000" b="0" dirty="0">
                <a:ea typeface="굴림" pitchFamily="34" charset="-127"/>
              </a:rPr>
              <a:t>two temperatures near </a:t>
            </a:r>
            <a:r>
              <a:rPr lang="en-US" altLang="ko-KR" sz="2000" b="0" dirty="0" err="1">
                <a:ea typeface="굴림" pitchFamily="34" charset="-127"/>
              </a:rPr>
              <a:t>T</a:t>
            </a:r>
            <a:r>
              <a:rPr lang="en-US" altLang="ko-KR" sz="2000" b="0" baseline="-25000" dirty="0" err="1">
                <a:ea typeface="굴림" pitchFamily="34" charset="-127"/>
              </a:rPr>
              <a:t>c</a:t>
            </a:r>
            <a:r>
              <a:rPr lang="en-US" altLang="ko-KR" sz="2000" b="0" dirty="0">
                <a:ea typeface="굴림" pitchFamily="34" charset="-127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2000" b="0" dirty="0">
                <a:ea typeface="굴림" pitchFamily="34" charset="-127"/>
              </a:rPr>
              <a:t>	above - 105K and below - 97K. </a:t>
            </a:r>
            <a:endParaRPr lang="fr-FR" altLang="ko-KR" sz="2000" b="0" dirty="0">
              <a:ea typeface="굴림" pitchFamily="34" charset="-127"/>
            </a:endParaRP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71500" y="3717032"/>
            <a:ext cx="5796644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3333FF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Main </a:t>
            </a:r>
            <a:r>
              <a:rPr lang="en-US" altLang="ko-KR" sz="2000" dirty="0">
                <a:solidFill>
                  <a:srgbClr val="3333FF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peak:</a:t>
            </a:r>
            <a:r>
              <a:rPr lang="en-US" altLang="ko-KR" sz="2000" b="0" dirty="0">
                <a:solidFill>
                  <a:schemeClr val="accent2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Activation energy </a:t>
            </a:r>
            <a:r>
              <a:rPr lang="en-US" sz="2000" b="0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000" b="0" baseline="-25000" dirty="0" err="1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=322K well correlates with the conductivity activation </a:t>
            </a:r>
            <a:r>
              <a:rPr lang="en-US" sz="2000" b="0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000" b="0" baseline="-25000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≈350K</a:t>
            </a:r>
            <a:endParaRPr lang="en-US" altLang="ko-KR" sz="2000" b="0" dirty="0">
              <a:solidFill>
                <a:schemeClr val="accent2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r>
              <a:rPr lang="en-US" altLang="ko-KR" sz="2000" b="0" dirty="0" smtClean="0">
                <a:solidFill>
                  <a:schemeClr val="accent2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Low </a:t>
            </a:r>
            <a:r>
              <a:rPr lang="en-US" altLang="ko-KR" sz="2000" b="0" dirty="0">
                <a:solidFill>
                  <a:schemeClr val="accent2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T – friction of FE domain walls by  charge </a:t>
            </a:r>
            <a:r>
              <a:rPr lang="en-US" altLang="ko-KR" sz="2000" b="0" dirty="0" smtClean="0">
                <a:solidFill>
                  <a:schemeClr val="accent2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carriers,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ferroelectric polarization dissipates via charge carrier -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spinlesss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solitons (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holons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).</a:t>
            </a:r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 flipV="1">
            <a:off x="4932040" y="2187574"/>
            <a:ext cx="1392560" cy="449338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376238" y="52388"/>
            <a:ext cx="87677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ko-KR" sz="2000" dirty="0" smtClean="0">
                <a:solidFill>
                  <a:srgbClr val="CC00CC"/>
                </a:solidFill>
                <a:ea typeface="굴림" pitchFamily="34" charset="-127"/>
              </a:rPr>
              <a:t>Do </a:t>
            </a:r>
            <a:r>
              <a:rPr lang="en-US" altLang="ko-KR" sz="2000" dirty="0">
                <a:solidFill>
                  <a:srgbClr val="CC00CC"/>
                </a:solidFill>
                <a:ea typeface="굴림" pitchFamily="34" charset="-127"/>
              </a:rPr>
              <a:t>we see the motion of FE </a:t>
            </a:r>
            <a:r>
              <a:rPr lang="en-US" altLang="ko-KR" sz="2000" dirty="0" smtClean="0">
                <a:solidFill>
                  <a:srgbClr val="CC00CC"/>
                </a:solidFill>
                <a:ea typeface="굴림" pitchFamily="34" charset="-127"/>
              </a:rPr>
              <a:t>solitons - walls </a:t>
            </a:r>
            <a:r>
              <a:rPr lang="en-US" altLang="ko-KR" sz="2000" dirty="0">
                <a:solidFill>
                  <a:srgbClr val="CC00CC"/>
                </a:solidFill>
                <a:ea typeface="굴림" pitchFamily="34" charset="-127"/>
              </a:rPr>
              <a:t>? Yes at T&lt;</a:t>
            </a:r>
            <a:r>
              <a:rPr lang="en-US" altLang="ko-KR" sz="2000" dirty="0" err="1">
                <a:solidFill>
                  <a:srgbClr val="CC00CC"/>
                </a:solidFill>
                <a:ea typeface="굴림" pitchFamily="34" charset="-127"/>
              </a:rPr>
              <a:t>T</a:t>
            </a:r>
            <a:r>
              <a:rPr lang="en-US" altLang="ko-KR" sz="2000" baseline="-25000" dirty="0" err="1">
                <a:solidFill>
                  <a:srgbClr val="CC00CC"/>
                </a:solidFill>
                <a:ea typeface="굴림" pitchFamily="34" charset="-127"/>
              </a:rPr>
              <a:t>c</a:t>
            </a:r>
            <a:r>
              <a:rPr lang="en-US" altLang="ko-KR" sz="2000" dirty="0">
                <a:solidFill>
                  <a:srgbClr val="CC00CC"/>
                </a:solidFill>
                <a:ea typeface="굴림" pitchFamily="34" charset="-127"/>
              </a:rPr>
              <a:t> </a:t>
            </a:r>
            <a:endParaRPr lang="fr-FR" altLang="ko-KR" sz="2000" dirty="0">
              <a:solidFill>
                <a:srgbClr val="CC00CC"/>
              </a:solidFill>
              <a:ea typeface="굴림" pitchFamily="34" charset="-127"/>
            </a:endParaRPr>
          </a:p>
        </p:txBody>
      </p:sp>
      <p:cxnSp>
        <p:nvCxnSpPr>
          <p:cNvPr id="15373" name="Connecteur droit avec flèche 13"/>
          <p:cNvCxnSpPr>
            <a:cxnSpLocks noChangeShapeType="1"/>
          </p:cNvCxnSpPr>
          <p:nvPr/>
        </p:nvCxnSpPr>
        <p:spPr bwMode="auto">
          <a:xfrm flipV="1">
            <a:off x="4681538" y="5072063"/>
            <a:ext cx="1387475" cy="766762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5374" name="Connecteur droit avec flèche 15"/>
          <p:cNvCxnSpPr>
            <a:cxnSpLocks noChangeShapeType="1"/>
          </p:cNvCxnSpPr>
          <p:nvPr/>
        </p:nvCxnSpPr>
        <p:spPr bwMode="auto">
          <a:xfrm flipV="1">
            <a:off x="4645025" y="5546725"/>
            <a:ext cx="1533525" cy="51117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5375" name="Connecteur droit avec flèche 17"/>
          <p:cNvCxnSpPr>
            <a:cxnSpLocks noChangeShapeType="1"/>
          </p:cNvCxnSpPr>
          <p:nvPr/>
        </p:nvCxnSpPr>
        <p:spPr bwMode="auto">
          <a:xfrm flipV="1">
            <a:off x="4900613" y="5619750"/>
            <a:ext cx="1095375" cy="547688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5376" name="Connecteur droit avec flèche 19"/>
          <p:cNvCxnSpPr>
            <a:cxnSpLocks noChangeShapeType="1"/>
          </p:cNvCxnSpPr>
          <p:nvPr/>
        </p:nvCxnSpPr>
        <p:spPr bwMode="auto">
          <a:xfrm flipV="1">
            <a:off x="4608513" y="5619750"/>
            <a:ext cx="1314450" cy="43815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19" name="ZoneTexte 18"/>
          <p:cNvSpPr txBox="1"/>
          <p:nvPr/>
        </p:nvSpPr>
        <p:spPr>
          <a:xfrm>
            <a:off x="35496" y="3208910"/>
            <a:ext cx="5630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Relaxation time </a:t>
            </a:r>
            <a:r>
              <a:rPr lang="en-US" sz="2000" b="1" dirty="0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(T) in a wide temperature range.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V="1">
            <a:off x="5148064" y="2312876"/>
            <a:ext cx="2232248" cy="16921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onnecteur droit avec flèche 23"/>
          <p:cNvCxnSpPr/>
          <p:nvPr/>
        </p:nvCxnSpPr>
        <p:spPr bwMode="auto">
          <a:xfrm flipV="1">
            <a:off x="5652120" y="2564904"/>
            <a:ext cx="1440160" cy="169218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onnecteur droit avec flèche 25"/>
          <p:cNvCxnSpPr/>
          <p:nvPr/>
        </p:nvCxnSpPr>
        <p:spPr bwMode="auto">
          <a:xfrm flipV="1">
            <a:off x="5616116" y="2240868"/>
            <a:ext cx="1692188" cy="18002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F3A-E9AA-40E8-A226-102A6E4C87E3}" type="slidenum">
              <a:rPr lang="fr-FR" altLang="ko-KR" smtClean="0"/>
              <a:pPr/>
              <a:t>41</a:t>
            </a:fld>
            <a:endParaRPr lang="fr-FR" altLang="ko-KR"/>
          </a:p>
        </p:txBody>
      </p:sp>
      <p:graphicFrame>
        <p:nvGraphicFramePr>
          <p:cNvPr id="228354" name="Object 2"/>
          <p:cNvGraphicFramePr>
            <a:graphicFrameLocks noChangeAspect="1"/>
          </p:cNvGraphicFramePr>
          <p:nvPr/>
        </p:nvGraphicFramePr>
        <p:xfrm>
          <a:off x="171450" y="224644"/>
          <a:ext cx="8829042" cy="6264696"/>
        </p:xfrm>
        <a:graphic>
          <a:graphicData uri="http://schemas.openxmlformats.org/presentationml/2006/ole">
            <p:oleObj spid="_x0000_s447490" name="Équation" r:id="rId3" imgW="3441600" imgH="2286000" progId="Equation.3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28600" y="76200"/>
            <a:ext cx="772795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ko-KR" sz="2400" b="1" dirty="0" smtClean="0">
                <a:latin typeface="Arial" pitchFamily="34" charset="0"/>
                <a:ea typeface="굴림" pitchFamily="34" charset="-127"/>
                <a:cs typeface="Arial" pitchFamily="34" charset="0"/>
              </a:rPr>
              <a:t>frequency f dependence </a:t>
            </a:r>
            <a:r>
              <a:rPr lang="en-US" altLang="ko-KR" sz="2400" b="1" dirty="0">
                <a:latin typeface="Arial" pitchFamily="34" charset="0"/>
                <a:ea typeface="굴림" pitchFamily="34" charset="-127"/>
                <a:cs typeface="Arial" pitchFamily="34" charset="0"/>
              </a:rPr>
              <a:t>of imaginary part </a:t>
            </a:r>
            <a:r>
              <a:rPr lang="en-US" altLang="ko-KR" sz="2400" b="1" dirty="0" smtClean="0">
                <a:latin typeface="Arial" pitchFamily="34" charset="0"/>
                <a:ea typeface="굴림" pitchFamily="34" charset="-127"/>
                <a:cs typeface="Arial" pitchFamily="34" charset="0"/>
              </a:rPr>
              <a:t> ε</a:t>
            </a:r>
            <a:r>
              <a:rPr lang="en-US" altLang="ko-KR" sz="2400" b="1" baseline="30000" dirty="0" smtClean="0">
                <a:latin typeface="Arial" pitchFamily="34" charset="0"/>
                <a:ea typeface="굴림" pitchFamily="34" charset="-127"/>
                <a:cs typeface="Arial" pitchFamily="34" charset="0"/>
              </a:rPr>
              <a:t>"</a:t>
            </a:r>
            <a:r>
              <a:rPr lang="en-US" altLang="ko-KR" sz="2400" b="1" dirty="0" smtClean="0">
                <a:latin typeface="Arial" pitchFamily="34" charset="0"/>
                <a:ea typeface="굴림" pitchFamily="34" charset="-127"/>
                <a:cs typeface="Arial" pitchFamily="34" charset="0"/>
              </a:rPr>
              <a:t> </a:t>
            </a:r>
            <a:endParaRPr lang="en-US" altLang="ko-KR" sz="2400" b="1" dirty="0"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0" y="4195227"/>
            <a:ext cx="3866764" cy="17912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ko-KR" sz="2400" b="0" dirty="0">
                <a:solidFill>
                  <a:srgbClr val="A50021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Low frequency shoulder </a:t>
            </a:r>
            <a:r>
              <a:rPr lang="en-US" altLang="ko-KR" sz="2400" b="0" dirty="0" smtClean="0">
                <a:solidFill>
                  <a:srgbClr val="A50021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–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2400" b="0" dirty="0" smtClean="0">
                <a:solidFill>
                  <a:srgbClr val="A50021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only </a:t>
            </a:r>
            <a:r>
              <a:rPr lang="en-US" altLang="ko-KR" sz="2400" b="0" dirty="0">
                <a:solidFill>
                  <a:srgbClr val="A50021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at T&lt;</a:t>
            </a:r>
            <a:r>
              <a:rPr lang="en-US" altLang="ko-KR" sz="2400" b="0" dirty="0" err="1">
                <a:solidFill>
                  <a:srgbClr val="A50021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Tc</a:t>
            </a:r>
            <a:r>
              <a:rPr lang="en-US" altLang="ko-KR" sz="2400" b="0" dirty="0">
                <a:solidFill>
                  <a:srgbClr val="A50021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 :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2400" b="0" dirty="0">
                <a:solidFill>
                  <a:srgbClr val="A50021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pinning of FE domain </a:t>
            </a:r>
            <a:r>
              <a:rPr lang="en-US" altLang="ko-KR" sz="2400" b="0" dirty="0" smtClean="0">
                <a:solidFill>
                  <a:srgbClr val="A50021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walls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2400" dirty="0" smtClean="0">
                <a:solidFill>
                  <a:srgbClr val="A50021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i.e. hidden hysteresis </a:t>
            </a:r>
            <a:r>
              <a:rPr lang="en-US" altLang="ko-KR" sz="2400" b="0" dirty="0" smtClean="0">
                <a:solidFill>
                  <a:srgbClr val="A50021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?</a:t>
            </a:r>
            <a:endParaRPr lang="fr-FR" altLang="ko-KR" sz="2400" b="0" baseline="-25000" dirty="0">
              <a:solidFill>
                <a:srgbClr val="A50021"/>
              </a:solidFill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cxnSp>
        <p:nvCxnSpPr>
          <p:cNvPr id="15373" name="Connecteur droit avec flèche 13"/>
          <p:cNvCxnSpPr>
            <a:cxnSpLocks noChangeShapeType="1"/>
          </p:cNvCxnSpPr>
          <p:nvPr/>
        </p:nvCxnSpPr>
        <p:spPr bwMode="auto">
          <a:xfrm flipV="1">
            <a:off x="4681538" y="5072063"/>
            <a:ext cx="1387475" cy="766762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5374" name="Connecteur droit avec flèche 15"/>
          <p:cNvCxnSpPr>
            <a:cxnSpLocks noChangeShapeType="1"/>
          </p:cNvCxnSpPr>
          <p:nvPr/>
        </p:nvCxnSpPr>
        <p:spPr bwMode="auto">
          <a:xfrm flipV="1">
            <a:off x="4645025" y="5546725"/>
            <a:ext cx="1533525" cy="51117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5375" name="Connecteur droit avec flèche 17"/>
          <p:cNvCxnSpPr>
            <a:cxnSpLocks noChangeShapeType="1"/>
          </p:cNvCxnSpPr>
          <p:nvPr/>
        </p:nvCxnSpPr>
        <p:spPr bwMode="auto">
          <a:xfrm flipV="1">
            <a:off x="4900613" y="5619750"/>
            <a:ext cx="1095375" cy="547688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5376" name="Connecteur droit avec flèche 19"/>
          <p:cNvCxnSpPr>
            <a:cxnSpLocks noChangeShapeType="1"/>
          </p:cNvCxnSpPr>
          <p:nvPr/>
        </p:nvCxnSpPr>
        <p:spPr bwMode="auto">
          <a:xfrm flipV="1">
            <a:off x="6629400" y="5638800"/>
            <a:ext cx="1314450" cy="43815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18" name="ZoneTexte 17"/>
          <p:cNvSpPr txBox="1"/>
          <p:nvPr/>
        </p:nvSpPr>
        <p:spPr>
          <a:xfrm>
            <a:off x="6858000" y="76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grpSp>
        <p:nvGrpSpPr>
          <p:cNvPr id="2" name="Groupe 15"/>
          <p:cNvGrpSpPr/>
          <p:nvPr/>
        </p:nvGrpSpPr>
        <p:grpSpPr>
          <a:xfrm>
            <a:off x="3733800" y="981074"/>
            <a:ext cx="5489524" cy="5347991"/>
            <a:chOff x="3733800" y="981074"/>
            <a:chExt cx="5489524" cy="5347991"/>
          </a:xfrm>
        </p:grpSpPr>
        <p:pic>
          <p:nvPicPr>
            <p:cNvPr id="1536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981074"/>
              <a:ext cx="5410200" cy="46577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5368" name="Line 7"/>
            <p:cNvSpPr>
              <a:spLocks noChangeShapeType="1"/>
            </p:cNvSpPr>
            <p:nvPr/>
          </p:nvSpPr>
          <p:spPr bwMode="auto">
            <a:xfrm>
              <a:off x="7315200" y="4800600"/>
              <a:ext cx="914400" cy="10784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>
              <a:off x="7239000" y="1981994"/>
              <a:ext cx="0" cy="2818606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7620000" y="5867400"/>
              <a:ext cx="16033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Symbol" pitchFamily="18" charset="2"/>
                  <a:cs typeface="Arial" pitchFamily="34" charset="0"/>
                </a:rPr>
                <a:t>t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(T) =1/f</a:t>
              </a:r>
              <a:r>
                <a:rPr lang="en-US" sz="2400" b="1" baseline="-25000" dirty="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n-US" sz="2400" b="1" dirty="0"/>
            </a:p>
          </p:txBody>
        </p:sp>
      </p:grp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480673"/>
            <a:ext cx="4571999" cy="13480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ko-KR" sz="2400" b="0" dirty="0" smtClean="0">
                <a:latin typeface="Arial" pitchFamily="34" charset="0"/>
                <a:ea typeface="굴림" pitchFamily="34" charset="-127"/>
                <a:cs typeface="Arial" pitchFamily="34" charset="0"/>
              </a:rPr>
              <a:t>ε</a:t>
            </a:r>
            <a:r>
              <a:rPr lang="en-US" altLang="ko-KR" sz="2400" b="0" dirty="0">
                <a:latin typeface="Arial" pitchFamily="34" charset="0"/>
                <a:ea typeface="굴림" pitchFamily="34" charset="-127"/>
                <a:cs typeface="Arial" pitchFamily="34" charset="0"/>
              </a:rPr>
              <a:t>′′(f) curves at </a:t>
            </a:r>
            <a:r>
              <a:rPr lang="en-US" altLang="ko-KR" sz="2400" b="0" dirty="0" smtClean="0">
                <a:latin typeface="Arial" pitchFamily="34" charset="0"/>
                <a:ea typeface="굴림" pitchFamily="34" charset="-127"/>
                <a:cs typeface="Arial" pitchFamily="34" charset="0"/>
              </a:rPr>
              <a:t>two temperatures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2400" dirty="0" smtClean="0">
                <a:latin typeface="Arial" pitchFamily="34" charset="0"/>
                <a:ea typeface="굴림" pitchFamily="34" charset="-127"/>
                <a:cs typeface="Arial" pitchFamily="34" charset="0"/>
              </a:rPr>
              <a:t>around </a:t>
            </a:r>
            <a:r>
              <a:rPr lang="en-US" altLang="ko-KR" sz="2400" b="0" dirty="0" err="1" smtClean="0">
                <a:latin typeface="Arial" pitchFamily="34" charset="0"/>
                <a:ea typeface="굴림" pitchFamily="34" charset="-127"/>
                <a:cs typeface="Arial" pitchFamily="34" charset="0"/>
              </a:rPr>
              <a:t>T</a:t>
            </a:r>
            <a:r>
              <a:rPr lang="en-US" altLang="ko-KR" sz="2400" b="0" baseline="-25000" dirty="0" err="1" smtClean="0">
                <a:latin typeface="Arial" pitchFamily="34" charset="0"/>
                <a:ea typeface="굴림" pitchFamily="34" charset="-127"/>
                <a:cs typeface="Arial" pitchFamily="34" charset="0"/>
              </a:rPr>
              <a:t>c</a:t>
            </a:r>
            <a:r>
              <a:rPr lang="en-US" altLang="ko-KR" sz="2400" dirty="0" smtClean="0">
                <a:latin typeface="Arial" pitchFamily="34" charset="0"/>
                <a:ea typeface="굴림" pitchFamily="34" charset="-127"/>
                <a:cs typeface="Arial" pitchFamily="34" charset="0"/>
              </a:rPr>
              <a:t>=102K, </a:t>
            </a:r>
            <a:endParaRPr lang="en-US" altLang="ko-KR" sz="2400" b="0" dirty="0" smtClean="0">
              <a:latin typeface="Arial" pitchFamily="34" charset="0"/>
              <a:ea typeface="굴림" pitchFamily="34" charset="-127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2400" b="0" dirty="0" smtClean="0">
                <a:latin typeface="Arial" pitchFamily="34" charset="0"/>
                <a:ea typeface="굴림" pitchFamily="34" charset="-127"/>
                <a:cs typeface="Arial" pitchFamily="34" charset="0"/>
              </a:rPr>
              <a:t>above </a:t>
            </a:r>
            <a:r>
              <a:rPr lang="en-US" altLang="ko-KR" sz="2400" b="0" dirty="0">
                <a:latin typeface="Arial" pitchFamily="34" charset="0"/>
                <a:ea typeface="굴림" pitchFamily="34" charset="-127"/>
                <a:cs typeface="Arial" pitchFamily="34" charset="0"/>
              </a:rPr>
              <a:t>- 105K and below - 97K. </a:t>
            </a:r>
            <a:endParaRPr lang="fr-FR" altLang="ko-KR" sz="2400" b="0" dirty="0"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 flipV="1">
            <a:off x="3200400" y="3048000"/>
            <a:ext cx="2514600" cy="121920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S-Files\Organics\Nad\fig4fit.png"/>
          <p:cNvPicPr>
            <a:picLocks noChangeAspect="1" noChangeArrowheads="1"/>
          </p:cNvPicPr>
          <p:nvPr/>
        </p:nvPicPr>
        <p:blipFill>
          <a:blip r:embed="rId2" cstate="print">
            <a:lum bright="-5000" contrast="10000"/>
          </a:blip>
          <a:srcRect/>
          <a:stretch>
            <a:fillRect/>
          </a:stretch>
        </p:blipFill>
        <p:spPr bwMode="auto">
          <a:xfrm>
            <a:off x="-76200" y="3077982"/>
            <a:ext cx="4267200" cy="385621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4211960" y="3581400"/>
            <a:ext cx="49320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Perfect low T activation law.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Activation energy </a:t>
            </a:r>
            <a:r>
              <a:rPr lang="en-US" sz="2400" dirty="0" err="1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baseline="-25000" dirty="0" err="1" smtClean="0">
                <a:solidFill>
                  <a:prstClr val="black"/>
                </a:solidFill>
                <a:latin typeface="Symbol" pitchFamily="18" charset="2"/>
              </a:rPr>
              <a:t>t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=322K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2400" b="0" dirty="0" smtClean="0">
                <a:solidFill>
                  <a:prstClr val="black"/>
                </a:solidFill>
                <a:latin typeface="Calibri"/>
              </a:rPr>
            </a:b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well correlates with the conductivity activation </a:t>
            </a:r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baseline="-25000" dirty="0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≈350K 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 ferroelectric polarization</a:t>
            </a:r>
            <a:br>
              <a:rPr lang="en-US" sz="2400" b="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</a:br>
            <a:r>
              <a:rPr lang="en-US" sz="2400" b="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dissipates via charge carriers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0" dirty="0" err="1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spinlesss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 </a:t>
            </a:r>
            <a:r>
              <a:rPr lang="en-US" sz="2400" b="0" dirty="0" err="1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solitons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 (</a:t>
            </a:r>
            <a:r>
              <a:rPr lang="en-US" sz="2400" b="0" dirty="0" err="1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holons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Proof for the FE and I-V interference</a:t>
            </a:r>
            <a:endParaRPr lang="en-US" sz="2400" b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79892" y="0"/>
            <a:ext cx="7350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Relaxation time </a:t>
            </a: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(T) in a wide temperature range.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24200" y="1295400"/>
            <a:ext cx="3265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en-US" sz="2400" b="0" dirty="0" smtClean="0">
                <a:solidFill>
                  <a:prstClr val="black"/>
                </a:solidFill>
                <a:cs typeface="Arial" pitchFamily="34" charset="0"/>
              </a:rPr>
              <a:t>(T) =1/f</a:t>
            </a:r>
            <a:r>
              <a:rPr lang="en-US" sz="2400" b="0" baseline="-25000" dirty="0" smtClean="0">
                <a:solidFill>
                  <a:prstClr val="black"/>
                </a:solidFill>
                <a:cs typeface="Arial" pitchFamily="34" charset="0"/>
              </a:rPr>
              <a:t>m</a:t>
            </a:r>
            <a:r>
              <a:rPr lang="en-US" sz="2400" b="0" dirty="0" smtClean="0">
                <a:solidFill>
                  <a:prstClr val="black"/>
                </a:solidFill>
                <a:cs typeface="Arial" pitchFamily="34" charset="0"/>
              </a:rPr>
              <a:t> is given by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prstClr val="black"/>
                </a:solidFill>
                <a:cs typeface="Arial" pitchFamily="34" charset="0"/>
              </a:rPr>
              <a:t>the maximum position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prstClr val="black"/>
                </a:solidFill>
                <a:cs typeface="Arial" pitchFamily="34" charset="0"/>
              </a:rPr>
              <a:t>f</a:t>
            </a:r>
            <a:r>
              <a:rPr lang="en-US" sz="2400" b="0" baseline="-25000" dirty="0" smtClean="0">
                <a:solidFill>
                  <a:prstClr val="black"/>
                </a:solidFill>
                <a:cs typeface="Arial" pitchFamily="34" charset="0"/>
              </a:rPr>
              <a:t>m </a:t>
            </a:r>
            <a:r>
              <a:rPr lang="en-US" sz="2400" b="0" dirty="0" smtClean="0">
                <a:solidFill>
                  <a:prstClr val="black"/>
                </a:solidFill>
                <a:cs typeface="Arial" pitchFamily="34" charset="0"/>
              </a:rPr>
              <a:t> of </a:t>
            </a:r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e</a:t>
            </a:r>
            <a:r>
              <a:rPr lang="en-US" sz="2400" b="0" dirty="0" smtClean="0">
                <a:solidFill>
                  <a:prstClr val="black"/>
                </a:solidFill>
                <a:cs typeface="Arial" pitchFamily="34" charset="0"/>
              </a:rPr>
              <a:t>"(f)</a:t>
            </a:r>
            <a:endParaRPr lang="en-US" sz="2400" b="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85800" y="402967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black"/>
                </a:solidFill>
                <a:latin typeface="Calibri"/>
              </a:rPr>
              <a:t>critical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black"/>
                </a:solidFill>
                <a:latin typeface="Calibri"/>
              </a:rPr>
              <a:t>relaxation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19" name="Rectangle 187"/>
          <p:cNvSpPr>
            <a:spLocks noChangeArrowheads="1"/>
          </p:cNvSpPr>
          <p:nvPr/>
        </p:nvSpPr>
        <p:spPr bwMode="auto">
          <a:xfrm>
            <a:off x="228600" y="57090"/>
            <a:ext cx="8855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Advantage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of using the inverse complex function:  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e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e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'+i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e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" →</a:t>
            </a:r>
            <a:r>
              <a:rPr lang="en-US" sz="2000" b="1" dirty="0" smtClean="0">
                <a:latin typeface="Symbol" pitchFamily="18" charset="2"/>
                <a:cs typeface="Arial" pitchFamily="34" charset="0"/>
              </a:rPr>
              <a:t> 1/e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2000" b="1" dirty="0" smtClean="0">
                <a:latin typeface="Symbol" pitchFamily="18" charset="2"/>
                <a:cs typeface="Arial" pitchFamily="34" charset="0"/>
              </a:rPr>
              <a:t>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2000" b="1" dirty="0" err="1" smtClean="0">
                <a:latin typeface="Symbol" pitchFamily="18" charset="2"/>
                <a:cs typeface="Arial" pitchFamily="34" charset="0"/>
              </a:rPr>
              <a:t>m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'+i</a:t>
            </a:r>
            <a:r>
              <a:rPr lang="en-US" sz="2000" b="1" dirty="0" err="1" smtClean="0">
                <a:latin typeface="Symbol" pitchFamily="18" charset="2"/>
                <a:cs typeface="Arial" pitchFamily="34" charset="0"/>
              </a:rPr>
              <a:t>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"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873" name="Rectangle 241"/>
          <p:cNvSpPr>
            <a:spLocks noChangeArrowheads="1"/>
          </p:cNvSpPr>
          <p:nvPr/>
        </p:nvSpPr>
        <p:spPr bwMode="auto">
          <a:xfrm>
            <a:off x="0" y="4725144"/>
            <a:ext cx="9144000" cy="19543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Log-Log p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lots of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Symbol" pitchFamily="18" charset="2"/>
                <a:cs typeface="Arial" pitchFamily="34" charset="0"/>
              </a:rPr>
              <a:t>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"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en-US" sz="2200" b="1" dirty="0" err="1" smtClean="0">
                <a:latin typeface="Symbol" pitchFamily="18" charset="2"/>
                <a:cs typeface="Arial" pitchFamily="34" charset="0"/>
              </a:rPr>
              <a:t>m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',</a:t>
            </a:r>
            <a:r>
              <a:rPr lang="en-US" sz="2200" b="1" dirty="0" err="1" smtClean="0">
                <a:latin typeface="Symbol" pitchFamily="18" charset="2"/>
                <a:cs typeface="Arial" pitchFamily="34" charset="0"/>
              </a:rPr>
              <a:t>m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''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above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: </a:t>
            </a:r>
            <a:r>
              <a:rPr lang="en-US" sz="2200" dirty="0" smtClean="0"/>
              <a:t>T=105K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Hump in </a:t>
            </a:r>
            <a:r>
              <a:rPr lang="en-US" sz="2200" b="1" dirty="0" smtClean="0">
                <a:latin typeface="Symbol" pitchFamily="18" charset="2"/>
                <a:cs typeface="Arial" pitchFamily="34" charset="0"/>
              </a:rPr>
              <a:t>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en-US" sz="2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straight line </a:t>
            </a:r>
            <a:r>
              <a:rPr lang="en-US" sz="2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for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Symbol" pitchFamily="18" charset="2"/>
                <a:cs typeface="Arial" pitchFamily="34" charset="0"/>
              </a:rPr>
              <a:t>m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"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over the whole interval of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sz="2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he power law </a:t>
            </a:r>
            <a:r>
              <a:rPr lang="en-US" sz="2200" b="1" dirty="0" smtClean="0">
                <a:latin typeface="Symbol" pitchFamily="18" charset="2"/>
                <a:cs typeface="Arial" pitchFamily="34" charset="0"/>
              </a:rPr>
              <a:t>m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"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~</a:t>
            </a:r>
            <a:r>
              <a:rPr lang="en-US" sz="2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2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with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n=0.86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±0.01.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The exponent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0.86 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 not 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as in mean field theory of critical relaxation</a:t>
            </a:r>
            <a:b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unexpected access to the profound dynamical scaling at the criticality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e 265"/>
          <p:cNvGrpSpPr/>
          <p:nvPr/>
        </p:nvGrpSpPr>
        <p:grpSpPr>
          <a:xfrm>
            <a:off x="-228600" y="2149388"/>
            <a:ext cx="4191000" cy="2971800"/>
            <a:chOff x="0" y="687648"/>
            <a:chExt cx="2794585" cy="2207952"/>
          </a:xfrm>
        </p:grpSpPr>
        <p:grpSp>
          <p:nvGrpSpPr>
            <p:cNvPr id="3" name="Group 98"/>
            <p:cNvGrpSpPr>
              <a:grpSpLocks noChangeAspect="1"/>
            </p:cNvGrpSpPr>
            <p:nvPr/>
          </p:nvGrpSpPr>
          <p:grpSpPr bwMode="auto">
            <a:xfrm>
              <a:off x="0" y="687648"/>
              <a:ext cx="2794585" cy="2207952"/>
              <a:chOff x="0" y="0"/>
              <a:chExt cx="4538" cy="3585"/>
            </a:xfrm>
          </p:grpSpPr>
          <p:sp>
            <p:nvSpPr>
              <p:cNvPr id="69818" name="AutoShape 186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4538" cy="3585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17" name="Rectangle 185"/>
              <p:cNvSpPr>
                <a:spLocks noChangeArrowheads="1"/>
              </p:cNvSpPr>
              <p:nvPr/>
            </p:nvSpPr>
            <p:spPr bwMode="auto">
              <a:xfrm>
                <a:off x="754" y="3035"/>
                <a:ext cx="28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100000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816" name="Rectangle 184"/>
              <p:cNvSpPr>
                <a:spLocks noChangeArrowheads="1"/>
              </p:cNvSpPr>
              <p:nvPr/>
            </p:nvSpPr>
            <p:spPr bwMode="auto">
              <a:xfrm>
                <a:off x="2319" y="3035"/>
                <a:ext cx="336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1000000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815" name="Rectangle 183"/>
              <p:cNvSpPr>
                <a:spLocks noChangeArrowheads="1"/>
              </p:cNvSpPr>
              <p:nvPr/>
            </p:nvSpPr>
            <p:spPr bwMode="auto">
              <a:xfrm>
                <a:off x="4011" y="3035"/>
                <a:ext cx="156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1E7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814" name="Rectangle 182"/>
              <p:cNvSpPr>
                <a:spLocks noChangeArrowheads="1"/>
              </p:cNvSpPr>
              <p:nvPr/>
            </p:nvSpPr>
            <p:spPr bwMode="auto">
              <a:xfrm>
                <a:off x="445" y="2788"/>
                <a:ext cx="264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1.0x10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813" name="Rectangle 181"/>
              <p:cNvSpPr>
                <a:spLocks noChangeArrowheads="1"/>
              </p:cNvSpPr>
              <p:nvPr/>
            </p:nvSpPr>
            <p:spPr bwMode="auto">
              <a:xfrm>
                <a:off x="730" y="2772"/>
                <a:ext cx="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812" name="Rectangle 180"/>
              <p:cNvSpPr>
                <a:spLocks noChangeArrowheads="1"/>
              </p:cNvSpPr>
              <p:nvPr/>
            </p:nvSpPr>
            <p:spPr bwMode="auto">
              <a:xfrm>
                <a:off x="445" y="2530"/>
                <a:ext cx="264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1.5x10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811" name="Rectangle 179"/>
              <p:cNvSpPr>
                <a:spLocks noChangeArrowheads="1"/>
              </p:cNvSpPr>
              <p:nvPr/>
            </p:nvSpPr>
            <p:spPr bwMode="auto">
              <a:xfrm>
                <a:off x="730" y="2513"/>
                <a:ext cx="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810" name="Rectangle 178"/>
              <p:cNvSpPr>
                <a:spLocks noChangeArrowheads="1"/>
              </p:cNvSpPr>
              <p:nvPr/>
            </p:nvSpPr>
            <p:spPr bwMode="auto">
              <a:xfrm>
                <a:off x="445" y="2272"/>
                <a:ext cx="264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2.0x10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809" name="Rectangle 177"/>
              <p:cNvSpPr>
                <a:spLocks noChangeArrowheads="1"/>
              </p:cNvSpPr>
              <p:nvPr/>
            </p:nvSpPr>
            <p:spPr bwMode="auto">
              <a:xfrm>
                <a:off x="730" y="2255"/>
                <a:ext cx="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808" name="Rectangle 176"/>
              <p:cNvSpPr>
                <a:spLocks noChangeArrowheads="1"/>
              </p:cNvSpPr>
              <p:nvPr/>
            </p:nvSpPr>
            <p:spPr bwMode="auto">
              <a:xfrm>
                <a:off x="445" y="2012"/>
                <a:ext cx="264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2.5x10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807" name="Rectangle 175"/>
              <p:cNvSpPr>
                <a:spLocks noChangeArrowheads="1"/>
              </p:cNvSpPr>
              <p:nvPr/>
            </p:nvSpPr>
            <p:spPr bwMode="auto">
              <a:xfrm>
                <a:off x="730" y="1995"/>
                <a:ext cx="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806" name="Rectangle 174"/>
              <p:cNvSpPr>
                <a:spLocks noChangeArrowheads="1"/>
              </p:cNvSpPr>
              <p:nvPr/>
            </p:nvSpPr>
            <p:spPr bwMode="auto">
              <a:xfrm>
                <a:off x="445" y="1754"/>
                <a:ext cx="264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3.0x10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805" name="Rectangle 173"/>
              <p:cNvSpPr>
                <a:spLocks noChangeArrowheads="1"/>
              </p:cNvSpPr>
              <p:nvPr/>
            </p:nvSpPr>
            <p:spPr bwMode="auto">
              <a:xfrm>
                <a:off x="730" y="1737"/>
                <a:ext cx="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804" name="Rectangle 172"/>
              <p:cNvSpPr>
                <a:spLocks noChangeArrowheads="1"/>
              </p:cNvSpPr>
              <p:nvPr/>
            </p:nvSpPr>
            <p:spPr bwMode="auto">
              <a:xfrm>
                <a:off x="445" y="1494"/>
                <a:ext cx="264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3.5x10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803" name="Rectangle 171"/>
              <p:cNvSpPr>
                <a:spLocks noChangeArrowheads="1"/>
              </p:cNvSpPr>
              <p:nvPr/>
            </p:nvSpPr>
            <p:spPr bwMode="auto">
              <a:xfrm>
                <a:off x="730" y="1478"/>
                <a:ext cx="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802" name="Rectangle 170"/>
              <p:cNvSpPr>
                <a:spLocks noChangeArrowheads="1"/>
              </p:cNvSpPr>
              <p:nvPr/>
            </p:nvSpPr>
            <p:spPr bwMode="auto">
              <a:xfrm>
                <a:off x="445" y="1236"/>
                <a:ext cx="264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4.0x10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801" name="Rectangle 169"/>
              <p:cNvSpPr>
                <a:spLocks noChangeArrowheads="1"/>
              </p:cNvSpPr>
              <p:nvPr/>
            </p:nvSpPr>
            <p:spPr bwMode="auto">
              <a:xfrm>
                <a:off x="730" y="1219"/>
                <a:ext cx="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800" name="Rectangle 168"/>
              <p:cNvSpPr>
                <a:spLocks noChangeArrowheads="1"/>
              </p:cNvSpPr>
              <p:nvPr/>
            </p:nvSpPr>
            <p:spPr bwMode="auto">
              <a:xfrm>
                <a:off x="445" y="977"/>
                <a:ext cx="264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4.5x10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799" name="Rectangle 167"/>
              <p:cNvSpPr>
                <a:spLocks noChangeArrowheads="1"/>
              </p:cNvSpPr>
              <p:nvPr/>
            </p:nvSpPr>
            <p:spPr bwMode="auto">
              <a:xfrm>
                <a:off x="730" y="961"/>
                <a:ext cx="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798" name="Rectangle 166"/>
              <p:cNvSpPr>
                <a:spLocks noChangeArrowheads="1"/>
              </p:cNvSpPr>
              <p:nvPr/>
            </p:nvSpPr>
            <p:spPr bwMode="auto">
              <a:xfrm>
                <a:off x="445" y="718"/>
                <a:ext cx="264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5.0x10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797" name="Rectangle 165"/>
              <p:cNvSpPr>
                <a:spLocks noChangeArrowheads="1"/>
              </p:cNvSpPr>
              <p:nvPr/>
            </p:nvSpPr>
            <p:spPr bwMode="auto">
              <a:xfrm>
                <a:off x="730" y="701"/>
                <a:ext cx="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796" name="Rectangle 164"/>
              <p:cNvSpPr>
                <a:spLocks noChangeArrowheads="1"/>
              </p:cNvSpPr>
              <p:nvPr/>
            </p:nvSpPr>
            <p:spPr bwMode="auto">
              <a:xfrm>
                <a:off x="445" y="460"/>
                <a:ext cx="264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5.5x10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795" name="Rectangle 163"/>
              <p:cNvSpPr>
                <a:spLocks noChangeArrowheads="1"/>
              </p:cNvSpPr>
              <p:nvPr/>
            </p:nvSpPr>
            <p:spPr bwMode="auto">
              <a:xfrm>
                <a:off x="730" y="443"/>
                <a:ext cx="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794" name="Line 162"/>
              <p:cNvSpPr>
                <a:spLocks noChangeShapeType="1"/>
              </p:cNvSpPr>
              <p:nvPr/>
            </p:nvSpPr>
            <p:spPr bwMode="auto">
              <a:xfrm flipV="1">
                <a:off x="840" y="2968"/>
                <a:ext cx="1" cy="24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93" name="Line 161"/>
              <p:cNvSpPr>
                <a:spLocks noChangeShapeType="1"/>
              </p:cNvSpPr>
              <p:nvPr/>
            </p:nvSpPr>
            <p:spPr bwMode="auto">
              <a:xfrm flipV="1">
                <a:off x="912" y="2968"/>
                <a:ext cx="1" cy="47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92" name="Line 160"/>
              <p:cNvSpPr>
                <a:spLocks noChangeShapeType="1"/>
              </p:cNvSpPr>
              <p:nvPr/>
            </p:nvSpPr>
            <p:spPr bwMode="auto">
              <a:xfrm flipV="1">
                <a:off x="1392" y="2968"/>
                <a:ext cx="1" cy="24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91" name="Line 159"/>
              <p:cNvSpPr>
                <a:spLocks noChangeShapeType="1"/>
              </p:cNvSpPr>
              <p:nvPr/>
            </p:nvSpPr>
            <p:spPr bwMode="auto">
              <a:xfrm flipV="1">
                <a:off x="1672" y="2968"/>
                <a:ext cx="1" cy="24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90" name="Line 158"/>
              <p:cNvSpPr>
                <a:spLocks noChangeShapeType="1"/>
              </p:cNvSpPr>
              <p:nvPr/>
            </p:nvSpPr>
            <p:spPr bwMode="auto">
              <a:xfrm flipV="1">
                <a:off x="1871" y="2968"/>
                <a:ext cx="1" cy="24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89" name="Line 157"/>
              <p:cNvSpPr>
                <a:spLocks noChangeShapeType="1"/>
              </p:cNvSpPr>
              <p:nvPr/>
            </p:nvSpPr>
            <p:spPr bwMode="auto">
              <a:xfrm flipV="1">
                <a:off x="2025" y="2968"/>
                <a:ext cx="1" cy="24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88" name="Line 156"/>
              <p:cNvSpPr>
                <a:spLocks noChangeShapeType="1"/>
              </p:cNvSpPr>
              <p:nvPr/>
            </p:nvSpPr>
            <p:spPr bwMode="auto">
              <a:xfrm flipV="1">
                <a:off x="2151" y="2968"/>
                <a:ext cx="1" cy="24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87" name="Line 155"/>
              <p:cNvSpPr>
                <a:spLocks noChangeShapeType="1"/>
              </p:cNvSpPr>
              <p:nvPr/>
            </p:nvSpPr>
            <p:spPr bwMode="auto">
              <a:xfrm flipV="1">
                <a:off x="2257" y="2968"/>
                <a:ext cx="1" cy="24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86" name="Line 154"/>
              <p:cNvSpPr>
                <a:spLocks noChangeShapeType="1"/>
              </p:cNvSpPr>
              <p:nvPr/>
            </p:nvSpPr>
            <p:spPr bwMode="auto">
              <a:xfrm flipV="1">
                <a:off x="2349" y="2968"/>
                <a:ext cx="1" cy="24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85" name="Line 153"/>
              <p:cNvSpPr>
                <a:spLocks noChangeShapeType="1"/>
              </p:cNvSpPr>
              <p:nvPr/>
            </p:nvSpPr>
            <p:spPr bwMode="auto">
              <a:xfrm flipV="1">
                <a:off x="2431" y="2968"/>
                <a:ext cx="1" cy="24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84" name="Line 152"/>
              <p:cNvSpPr>
                <a:spLocks noChangeShapeType="1"/>
              </p:cNvSpPr>
              <p:nvPr/>
            </p:nvSpPr>
            <p:spPr bwMode="auto">
              <a:xfrm flipV="1">
                <a:off x="2504" y="2968"/>
                <a:ext cx="1" cy="47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83" name="Line 151"/>
              <p:cNvSpPr>
                <a:spLocks noChangeShapeType="1"/>
              </p:cNvSpPr>
              <p:nvPr/>
            </p:nvSpPr>
            <p:spPr bwMode="auto">
              <a:xfrm flipV="1">
                <a:off x="2982" y="2968"/>
                <a:ext cx="1" cy="24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82" name="Line 150"/>
              <p:cNvSpPr>
                <a:spLocks noChangeShapeType="1"/>
              </p:cNvSpPr>
              <p:nvPr/>
            </p:nvSpPr>
            <p:spPr bwMode="auto">
              <a:xfrm flipV="1">
                <a:off x="3263" y="2968"/>
                <a:ext cx="1" cy="24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81" name="Line 149"/>
              <p:cNvSpPr>
                <a:spLocks noChangeShapeType="1"/>
              </p:cNvSpPr>
              <p:nvPr/>
            </p:nvSpPr>
            <p:spPr bwMode="auto">
              <a:xfrm flipV="1">
                <a:off x="3461" y="2968"/>
                <a:ext cx="1" cy="24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80" name="Line 148"/>
              <p:cNvSpPr>
                <a:spLocks noChangeShapeType="1"/>
              </p:cNvSpPr>
              <p:nvPr/>
            </p:nvSpPr>
            <p:spPr bwMode="auto">
              <a:xfrm flipV="1">
                <a:off x="3615" y="2968"/>
                <a:ext cx="1" cy="24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79" name="Line 147"/>
              <p:cNvSpPr>
                <a:spLocks noChangeShapeType="1"/>
              </p:cNvSpPr>
              <p:nvPr/>
            </p:nvSpPr>
            <p:spPr bwMode="auto">
              <a:xfrm flipV="1">
                <a:off x="3741" y="2968"/>
                <a:ext cx="1" cy="24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78" name="Line 146"/>
              <p:cNvSpPr>
                <a:spLocks noChangeShapeType="1"/>
              </p:cNvSpPr>
              <p:nvPr/>
            </p:nvSpPr>
            <p:spPr bwMode="auto">
              <a:xfrm flipV="1">
                <a:off x="3848" y="2968"/>
                <a:ext cx="1" cy="24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77" name="Line 145"/>
              <p:cNvSpPr>
                <a:spLocks noChangeShapeType="1"/>
              </p:cNvSpPr>
              <p:nvPr/>
            </p:nvSpPr>
            <p:spPr bwMode="auto">
              <a:xfrm flipV="1">
                <a:off x="3940" y="2968"/>
                <a:ext cx="1" cy="24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76" name="Line 144"/>
              <p:cNvSpPr>
                <a:spLocks noChangeShapeType="1"/>
              </p:cNvSpPr>
              <p:nvPr/>
            </p:nvSpPr>
            <p:spPr bwMode="auto">
              <a:xfrm flipV="1">
                <a:off x="4022" y="2968"/>
                <a:ext cx="1" cy="24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75" name="Line 143"/>
              <p:cNvSpPr>
                <a:spLocks noChangeShapeType="1"/>
              </p:cNvSpPr>
              <p:nvPr/>
            </p:nvSpPr>
            <p:spPr bwMode="auto">
              <a:xfrm flipV="1">
                <a:off x="4095" y="2968"/>
                <a:ext cx="1" cy="47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74" name="Line 142"/>
              <p:cNvSpPr>
                <a:spLocks noChangeShapeType="1"/>
              </p:cNvSpPr>
              <p:nvPr/>
            </p:nvSpPr>
            <p:spPr bwMode="auto">
              <a:xfrm>
                <a:off x="840" y="2968"/>
                <a:ext cx="3321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73" name="Line 141"/>
              <p:cNvSpPr>
                <a:spLocks noChangeShapeType="1"/>
              </p:cNvSpPr>
              <p:nvPr/>
            </p:nvSpPr>
            <p:spPr bwMode="auto">
              <a:xfrm>
                <a:off x="816" y="2968"/>
                <a:ext cx="24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72" name="Line 140"/>
              <p:cNvSpPr>
                <a:spLocks noChangeShapeType="1"/>
              </p:cNvSpPr>
              <p:nvPr/>
            </p:nvSpPr>
            <p:spPr bwMode="auto">
              <a:xfrm>
                <a:off x="792" y="2838"/>
                <a:ext cx="48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71" name="Line 139"/>
              <p:cNvSpPr>
                <a:spLocks noChangeShapeType="1"/>
              </p:cNvSpPr>
              <p:nvPr/>
            </p:nvSpPr>
            <p:spPr bwMode="auto">
              <a:xfrm>
                <a:off x="816" y="2710"/>
                <a:ext cx="24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70" name="Line 138"/>
              <p:cNvSpPr>
                <a:spLocks noChangeShapeType="1"/>
              </p:cNvSpPr>
              <p:nvPr/>
            </p:nvSpPr>
            <p:spPr bwMode="auto">
              <a:xfrm>
                <a:off x="792" y="2580"/>
                <a:ext cx="48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69" name="Line 137"/>
              <p:cNvSpPr>
                <a:spLocks noChangeShapeType="1"/>
              </p:cNvSpPr>
              <p:nvPr/>
            </p:nvSpPr>
            <p:spPr bwMode="auto">
              <a:xfrm>
                <a:off x="816" y="2450"/>
                <a:ext cx="24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68" name="Line 136"/>
              <p:cNvSpPr>
                <a:spLocks noChangeShapeType="1"/>
              </p:cNvSpPr>
              <p:nvPr/>
            </p:nvSpPr>
            <p:spPr bwMode="auto">
              <a:xfrm>
                <a:off x="792" y="2322"/>
                <a:ext cx="48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67" name="Line 135"/>
              <p:cNvSpPr>
                <a:spLocks noChangeShapeType="1"/>
              </p:cNvSpPr>
              <p:nvPr/>
            </p:nvSpPr>
            <p:spPr bwMode="auto">
              <a:xfrm>
                <a:off x="816" y="2192"/>
                <a:ext cx="24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66" name="Line 134"/>
              <p:cNvSpPr>
                <a:spLocks noChangeShapeType="1"/>
              </p:cNvSpPr>
              <p:nvPr/>
            </p:nvSpPr>
            <p:spPr bwMode="auto">
              <a:xfrm>
                <a:off x="792" y="2062"/>
                <a:ext cx="48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65" name="Line 133"/>
              <p:cNvSpPr>
                <a:spLocks noChangeShapeType="1"/>
              </p:cNvSpPr>
              <p:nvPr/>
            </p:nvSpPr>
            <p:spPr bwMode="auto">
              <a:xfrm>
                <a:off x="816" y="1934"/>
                <a:ext cx="24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64" name="Line 132"/>
              <p:cNvSpPr>
                <a:spLocks noChangeShapeType="1"/>
              </p:cNvSpPr>
              <p:nvPr/>
            </p:nvSpPr>
            <p:spPr bwMode="auto">
              <a:xfrm>
                <a:off x="792" y="1804"/>
                <a:ext cx="48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63" name="Line 131"/>
              <p:cNvSpPr>
                <a:spLocks noChangeShapeType="1"/>
              </p:cNvSpPr>
              <p:nvPr/>
            </p:nvSpPr>
            <p:spPr bwMode="auto">
              <a:xfrm>
                <a:off x="816" y="1674"/>
                <a:ext cx="24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62" name="Line 130"/>
              <p:cNvSpPr>
                <a:spLocks noChangeShapeType="1"/>
              </p:cNvSpPr>
              <p:nvPr/>
            </p:nvSpPr>
            <p:spPr bwMode="auto">
              <a:xfrm>
                <a:off x="792" y="1544"/>
                <a:ext cx="48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61" name="Line 129"/>
              <p:cNvSpPr>
                <a:spLocks noChangeShapeType="1"/>
              </p:cNvSpPr>
              <p:nvPr/>
            </p:nvSpPr>
            <p:spPr bwMode="auto">
              <a:xfrm>
                <a:off x="816" y="1416"/>
                <a:ext cx="24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60" name="Line 128"/>
              <p:cNvSpPr>
                <a:spLocks noChangeShapeType="1"/>
              </p:cNvSpPr>
              <p:nvPr/>
            </p:nvSpPr>
            <p:spPr bwMode="auto">
              <a:xfrm>
                <a:off x="792" y="1286"/>
                <a:ext cx="48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59" name="Line 127"/>
              <p:cNvSpPr>
                <a:spLocks noChangeShapeType="1"/>
              </p:cNvSpPr>
              <p:nvPr/>
            </p:nvSpPr>
            <p:spPr bwMode="auto">
              <a:xfrm>
                <a:off x="816" y="1156"/>
                <a:ext cx="24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58" name="Line 126"/>
              <p:cNvSpPr>
                <a:spLocks noChangeShapeType="1"/>
              </p:cNvSpPr>
              <p:nvPr/>
            </p:nvSpPr>
            <p:spPr bwMode="auto">
              <a:xfrm>
                <a:off x="792" y="1028"/>
                <a:ext cx="48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57" name="Line 125"/>
              <p:cNvSpPr>
                <a:spLocks noChangeShapeType="1"/>
              </p:cNvSpPr>
              <p:nvPr/>
            </p:nvSpPr>
            <p:spPr bwMode="auto">
              <a:xfrm>
                <a:off x="816" y="898"/>
                <a:ext cx="24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56" name="Line 124"/>
              <p:cNvSpPr>
                <a:spLocks noChangeShapeType="1"/>
              </p:cNvSpPr>
              <p:nvPr/>
            </p:nvSpPr>
            <p:spPr bwMode="auto">
              <a:xfrm>
                <a:off x="792" y="768"/>
                <a:ext cx="48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55" name="Line 123"/>
              <p:cNvSpPr>
                <a:spLocks noChangeShapeType="1"/>
              </p:cNvSpPr>
              <p:nvPr/>
            </p:nvSpPr>
            <p:spPr bwMode="auto">
              <a:xfrm>
                <a:off x="816" y="639"/>
                <a:ext cx="24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54" name="Line 122"/>
              <p:cNvSpPr>
                <a:spLocks noChangeShapeType="1"/>
              </p:cNvSpPr>
              <p:nvPr/>
            </p:nvSpPr>
            <p:spPr bwMode="auto">
              <a:xfrm>
                <a:off x="792" y="510"/>
                <a:ext cx="48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53" name="Line 121"/>
              <p:cNvSpPr>
                <a:spLocks noChangeShapeType="1"/>
              </p:cNvSpPr>
              <p:nvPr/>
            </p:nvSpPr>
            <p:spPr bwMode="auto">
              <a:xfrm flipV="1">
                <a:off x="840" y="510"/>
                <a:ext cx="1" cy="2458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52" name="Rectangle 120"/>
              <p:cNvSpPr>
                <a:spLocks noChangeArrowheads="1"/>
              </p:cNvSpPr>
              <p:nvPr/>
            </p:nvSpPr>
            <p:spPr bwMode="auto">
              <a:xfrm>
                <a:off x="887" y="2706"/>
                <a:ext cx="50" cy="49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51" name="Rectangle 119"/>
              <p:cNvSpPr>
                <a:spLocks noChangeArrowheads="1"/>
              </p:cNvSpPr>
              <p:nvPr/>
            </p:nvSpPr>
            <p:spPr bwMode="auto">
              <a:xfrm>
                <a:off x="1120" y="2436"/>
                <a:ext cx="50" cy="50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50" name="Rectangle 118"/>
              <p:cNvSpPr>
                <a:spLocks noChangeArrowheads="1"/>
              </p:cNvSpPr>
              <p:nvPr/>
            </p:nvSpPr>
            <p:spPr bwMode="auto">
              <a:xfrm>
                <a:off x="1367" y="2079"/>
                <a:ext cx="50" cy="49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49" name="Rectangle 117"/>
              <p:cNvSpPr>
                <a:spLocks noChangeArrowheads="1"/>
              </p:cNvSpPr>
              <p:nvPr/>
            </p:nvSpPr>
            <p:spPr bwMode="auto">
              <a:xfrm>
                <a:off x="1647" y="1661"/>
                <a:ext cx="50" cy="50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48" name="Rectangle 116"/>
              <p:cNvSpPr>
                <a:spLocks noChangeArrowheads="1"/>
              </p:cNvSpPr>
              <p:nvPr/>
            </p:nvSpPr>
            <p:spPr bwMode="auto">
              <a:xfrm>
                <a:off x="2000" y="1077"/>
                <a:ext cx="50" cy="50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47" name="Rectangle 115"/>
              <p:cNvSpPr>
                <a:spLocks noChangeArrowheads="1"/>
              </p:cNvSpPr>
              <p:nvPr/>
            </p:nvSpPr>
            <p:spPr bwMode="auto">
              <a:xfrm>
                <a:off x="2280" y="826"/>
                <a:ext cx="50" cy="50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46" name="Rectangle 114"/>
              <p:cNvSpPr>
                <a:spLocks noChangeArrowheads="1"/>
              </p:cNvSpPr>
              <p:nvPr/>
            </p:nvSpPr>
            <p:spPr bwMode="auto">
              <a:xfrm>
                <a:off x="2479" y="764"/>
                <a:ext cx="50" cy="49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45" name="Rectangle 113"/>
              <p:cNvSpPr>
                <a:spLocks noChangeArrowheads="1"/>
              </p:cNvSpPr>
              <p:nvPr/>
            </p:nvSpPr>
            <p:spPr bwMode="auto">
              <a:xfrm>
                <a:off x="2712" y="826"/>
                <a:ext cx="50" cy="50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44" name="Rectangle 112"/>
              <p:cNvSpPr>
                <a:spLocks noChangeArrowheads="1"/>
              </p:cNvSpPr>
              <p:nvPr/>
            </p:nvSpPr>
            <p:spPr bwMode="auto">
              <a:xfrm>
                <a:off x="2957" y="1061"/>
                <a:ext cx="50" cy="49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43" name="Rectangle 111"/>
              <p:cNvSpPr>
                <a:spLocks noChangeArrowheads="1"/>
              </p:cNvSpPr>
              <p:nvPr/>
            </p:nvSpPr>
            <p:spPr bwMode="auto">
              <a:xfrm>
                <a:off x="3238" y="1412"/>
                <a:ext cx="50" cy="49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42" name="Rectangle 110"/>
              <p:cNvSpPr>
                <a:spLocks noChangeArrowheads="1"/>
              </p:cNvSpPr>
              <p:nvPr/>
            </p:nvSpPr>
            <p:spPr bwMode="auto">
              <a:xfrm>
                <a:off x="3590" y="1878"/>
                <a:ext cx="50" cy="50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41" name="Rectangle 109"/>
              <p:cNvSpPr>
                <a:spLocks noChangeArrowheads="1"/>
              </p:cNvSpPr>
              <p:nvPr/>
            </p:nvSpPr>
            <p:spPr bwMode="auto">
              <a:xfrm>
                <a:off x="3870" y="2196"/>
                <a:ext cx="50" cy="50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40" name="Rectangle 108"/>
              <p:cNvSpPr>
                <a:spLocks noChangeArrowheads="1"/>
              </p:cNvSpPr>
              <p:nvPr/>
            </p:nvSpPr>
            <p:spPr bwMode="auto">
              <a:xfrm>
                <a:off x="4070" y="2385"/>
                <a:ext cx="50" cy="50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37" name="Rectangle 105"/>
              <p:cNvSpPr>
                <a:spLocks noChangeArrowheads="1"/>
              </p:cNvSpPr>
              <p:nvPr/>
            </p:nvSpPr>
            <p:spPr bwMode="auto">
              <a:xfrm>
                <a:off x="3827" y="256"/>
                <a:ext cx="3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736" name="Rectangle 104"/>
              <p:cNvSpPr>
                <a:spLocks noChangeArrowheads="1"/>
              </p:cNvSpPr>
              <p:nvPr/>
            </p:nvSpPr>
            <p:spPr bwMode="auto">
              <a:xfrm>
                <a:off x="3859" y="256"/>
                <a:ext cx="0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732" name="Rectangle 100"/>
              <p:cNvSpPr>
                <a:spLocks noChangeArrowheads="1"/>
              </p:cNvSpPr>
              <p:nvPr/>
            </p:nvSpPr>
            <p:spPr bwMode="auto">
              <a:xfrm>
                <a:off x="4455" y="2722"/>
                <a:ext cx="5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3" name="ZoneTexte 192"/>
            <p:cNvSpPr txBox="1"/>
            <p:nvPr/>
          </p:nvSpPr>
          <p:spPr>
            <a:xfrm>
              <a:off x="568390" y="1143000"/>
              <a:ext cx="489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e</a:t>
              </a:r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"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e 179"/>
          <p:cNvGrpSpPr/>
          <p:nvPr/>
        </p:nvGrpSpPr>
        <p:grpSpPr>
          <a:xfrm>
            <a:off x="4788024" y="2240868"/>
            <a:ext cx="4876800" cy="2600325"/>
            <a:chOff x="4724400" y="728700"/>
            <a:chExt cx="4876800" cy="2600325"/>
          </a:xfrm>
        </p:grpSpPr>
        <p:sp>
          <p:nvSpPr>
            <p:cNvPr id="191" name="ZoneTexte 190"/>
            <p:cNvSpPr txBox="1"/>
            <p:nvPr/>
          </p:nvSpPr>
          <p:spPr>
            <a:xfrm>
              <a:off x="6019800" y="2114490"/>
              <a:ext cx="5245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m</a:t>
              </a:r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"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5" name="Groupe 177"/>
            <p:cNvGrpSpPr/>
            <p:nvPr/>
          </p:nvGrpSpPr>
          <p:grpSpPr>
            <a:xfrm>
              <a:off x="4724400" y="728700"/>
              <a:ext cx="4876800" cy="2600325"/>
              <a:chOff x="4724400" y="728700"/>
              <a:chExt cx="4876800" cy="2600325"/>
            </a:xfrm>
          </p:grpSpPr>
          <p:grpSp>
            <p:nvGrpSpPr>
              <p:cNvPr id="6" name="Groupe 176"/>
              <p:cNvGrpSpPr/>
              <p:nvPr/>
            </p:nvGrpSpPr>
            <p:grpSpPr>
              <a:xfrm>
                <a:off x="4724400" y="728700"/>
                <a:ext cx="4876800" cy="2600325"/>
                <a:chOff x="4724400" y="762000"/>
                <a:chExt cx="4876800" cy="2971800"/>
              </a:xfrm>
            </p:grpSpPr>
            <p:grpSp>
              <p:nvGrpSpPr>
                <p:cNvPr id="7" name="Group 1"/>
                <p:cNvGrpSpPr>
                  <a:grpSpLocks noChangeAspect="1"/>
                </p:cNvGrpSpPr>
                <p:nvPr/>
              </p:nvGrpSpPr>
              <p:grpSpPr bwMode="auto">
                <a:xfrm>
                  <a:off x="4724400" y="762000"/>
                  <a:ext cx="3809515" cy="2971800"/>
                  <a:chOff x="0" y="0"/>
                  <a:chExt cx="4548" cy="3547"/>
                </a:xfrm>
              </p:grpSpPr>
              <p:sp>
                <p:nvSpPr>
                  <p:cNvPr id="69729" name="AutoShape 97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0" y="0"/>
                    <a:ext cx="4538" cy="3547"/>
                  </a:xfrm>
                  <a:prstGeom prst="rect">
                    <a:avLst/>
                  </a:prstGeom>
                  <a:noFill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28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769" y="2963"/>
                    <a:ext cx="144" cy="3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rPr>
                      <a:t>10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727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880" y="2945"/>
                    <a:ext cx="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rPr>
                      <a:t>5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726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446" y="2963"/>
                    <a:ext cx="144" cy="3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rPr>
                      <a:t>10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72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2557" y="2945"/>
                    <a:ext cx="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rPr>
                      <a:t>6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724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4123" y="2963"/>
                    <a:ext cx="144" cy="3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rPr>
                      <a:t>10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723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4234" y="2945"/>
                    <a:ext cx="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rPr>
                      <a:t>7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721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312" y="1039"/>
                    <a:ext cx="415" cy="3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rPr>
                      <a:t>10</a:t>
                    </a:r>
                    <a:r>
                      <a: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rPr>
                      <a:t>-6</a:t>
                    </a:r>
                    <a:endParaRPr kumimoji="0" lang="en-US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720" name="Line 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5" y="2872"/>
                    <a:ext cx="1" cy="25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19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41" y="2872"/>
                    <a:ext cx="1" cy="50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18" name="Line 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46" y="2872"/>
                    <a:ext cx="1" cy="25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17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2" y="2872"/>
                    <a:ext cx="1" cy="25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16" name="Line 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872"/>
                    <a:ext cx="1" cy="25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15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3" y="2872"/>
                    <a:ext cx="1" cy="25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14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46" y="2872"/>
                    <a:ext cx="1" cy="25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13" name="Line 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57" y="2872"/>
                    <a:ext cx="1" cy="25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12" name="Line 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5" y="2872"/>
                    <a:ext cx="1" cy="25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11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42" y="2872"/>
                    <a:ext cx="1" cy="25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10" name="Line 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18" y="2872"/>
                    <a:ext cx="1" cy="50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09" name="Lin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22" y="2872"/>
                    <a:ext cx="1" cy="25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08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17" y="2872"/>
                    <a:ext cx="1" cy="25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07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6" y="2872"/>
                    <a:ext cx="1" cy="25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06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9" y="2872"/>
                    <a:ext cx="1" cy="25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05" name="Line 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22" y="2872"/>
                    <a:ext cx="1" cy="25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04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34" y="2872"/>
                    <a:ext cx="1" cy="25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03" name="Line 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31" y="2872"/>
                    <a:ext cx="1" cy="25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02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17" y="2872"/>
                    <a:ext cx="1" cy="25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01" name="Line 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94" y="2872"/>
                    <a:ext cx="1" cy="50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00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765" y="2909"/>
                    <a:ext cx="3498" cy="1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99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740" y="2872"/>
                    <a:ext cx="25" cy="1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98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740" y="2770"/>
                    <a:ext cx="25" cy="1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97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740" y="2682"/>
                    <a:ext cx="25" cy="1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96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740" y="2606"/>
                    <a:ext cx="25" cy="1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95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740" y="2540"/>
                    <a:ext cx="25" cy="1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94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715" y="2480"/>
                    <a:ext cx="50" cy="1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93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740" y="2087"/>
                    <a:ext cx="25" cy="1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9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740" y="1857"/>
                    <a:ext cx="25" cy="1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91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740" y="1695"/>
                    <a:ext cx="25" cy="1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90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740" y="1569"/>
                    <a:ext cx="25" cy="1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89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740" y="1466"/>
                    <a:ext cx="25" cy="1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8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740" y="1378"/>
                    <a:ext cx="25" cy="1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87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740" y="1302"/>
                    <a:ext cx="25" cy="1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86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740" y="1236"/>
                    <a:ext cx="25" cy="1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85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715" y="1176"/>
                    <a:ext cx="50" cy="1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8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740" y="784"/>
                    <a:ext cx="25" cy="1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8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740" y="554"/>
                    <a:ext cx="25" cy="1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82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740" y="391"/>
                    <a:ext cx="25" cy="1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81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740" y="265"/>
                    <a:ext cx="25" cy="1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80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5" y="265"/>
                    <a:ext cx="1" cy="2607"/>
                  </a:xfrm>
                  <a:prstGeom prst="line">
                    <a:avLst/>
                  </a:prstGeom>
                  <a:noFill/>
                  <a:ln w="1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79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814" y="1265"/>
                    <a:ext cx="53" cy="53"/>
                  </a:xfrm>
                  <a:prstGeom prst="rect">
                    <a:avLst/>
                  </a:prstGeom>
                  <a:solidFill>
                    <a:srgbClr val="000000"/>
                  </a:solidFill>
                  <a:ln w="4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78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060" y="1271"/>
                    <a:ext cx="53" cy="53"/>
                  </a:xfrm>
                  <a:prstGeom prst="rect">
                    <a:avLst/>
                  </a:prstGeom>
                  <a:solidFill>
                    <a:srgbClr val="000000"/>
                  </a:solidFill>
                  <a:ln w="4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77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320" y="1283"/>
                    <a:ext cx="53" cy="53"/>
                  </a:xfrm>
                  <a:prstGeom prst="rect">
                    <a:avLst/>
                  </a:prstGeom>
                  <a:solidFill>
                    <a:srgbClr val="000000"/>
                  </a:solidFill>
                  <a:ln w="4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76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1615" y="1268"/>
                    <a:ext cx="53" cy="53"/>
                  </a:xfrm>
                  <a:prstGeom prst="rect">
                    <a:avLst/>
                  </a:prstGeom>
                  <a:solidFill>
                    <a:srgbClr val="000000"/>
                  </a:solidFill>
                  <a:ln w="4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75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987" y="1243"/>
                    <a:ext cx="52" cy="53"/>
                  </a:xfrm>
                  <a:prstGeom prst="rect">
                    <a:avLst/>
                  </a:prstGeom>
                  <a:solidFill>
                    <a:srgbClr val="000000"/>
                  </a:solidFill>
                  <a:ln w="4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74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2282" y="1202"/>
                    <a:ext cx="53" cy="53"/>
                  </a:xfrm>
                  <a:prstGeom prst="rect">
                    <a:avLst/>
                  </a:prstGeom>
                  <a:solidFill>
                    <a:srgbClr val="000000"/>
                  </a:solidFill>
                  <a:ln w="4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73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2491" y="1175"/>
                    <a:ext cx="53" cy="52"/>
                  </a:xfrm>
                  <a:prstGeom prst="rect">
                    <a:avLst/>
                  </a:prstGeom>
                  <a:solidFill>
                    <a:srgbClr val="000000"/>
                  </a:solidFill>
                  <a:ln w="4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72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2737" y="1135"/>
                    <a:ext cx="52" cy="53"/>
                  </a:xfrm>
                  <a:prstGeom prst="rect">
                    <a:avLst/>
                  </a:prstGeom>
                  <a:solidFill>
                    <a:srgbClr val="000000"/>
                  </a:solidFill>
                  <a:ln w="4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7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2996" y="1078"/>
                    <a:ext cx="52" cy="53"/>
                  </a:xfrm>
                  <a:prstGeom prst="rect">
                    <a:avLst/>
                  </a:prstGeom>
                  <a:solidFill>
                    <a:srgbClr val="000000"/>
                  </a:solidFill>
                  <a:ln w="4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7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291" y="1002"/>
                    <a:ext cx="53" cy="53"/>
                  </a:xfrm>
                  <a:prstGeom prst="rect">
                    <a:avLst/>
                  </a:prstGeom>
                  <a:solidFill>
                    <a:srgbClr val="000000"/>
                  </a:solidFill>
                  <a:ln w="4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69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662" y="885"/>
                    <a:ext cx="53" cy="52"/>
                  </a:xfrm>
                  <a:prstGeom prst="rect">
                    <a:avLst/>
                  </a:prstGeom>
                  <a:solidFill>
                    <a:srgbClr val="000000"/>
                  </a:solidFill>
                  <a:ln w="4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68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3958" y="772"/>
                    <a:ext cx="52" cy="53"/>
                  </a:xfrm>
                  <a:prstGeom prst="rect">
                    <a:avLst/>
                  </a:prstGeom>
                  <a:solidFill>
                    <a:srgbClr val="000000"/>
                  </a:solidFill>
                  <a:ln w="4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6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168" y="681"/>
                    <a:ext cx="53" cy="53"/>
                  </a:xfrm>
                  <a:prstGeom prst="rect">
                    <a:avLst/>
                  </a:prstGeom>
                  <a:solidFill>
                    <a:srgbClr val="000000"/>
                  </a:solidFill>
                  <a:ln w="4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66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810" y="2568"/>
                    <a:ext cx="61" cy="6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4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65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371"/>
                    <a:ext cx="61" cy="6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4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64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1316" y="2193"/>
                    <a:ext cx="61" cy="6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4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63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1611" y="1977"/>
                    <a:ext cx="62" cy="6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4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62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1982" y="1703"/>
                    <a:ext cx="62" cy="6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4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61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278" y="1487"/>
                    <a:ext cx="61" cy="6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4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60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487" y="1352"/>
                    <a:ext cx="61" cy="6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4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59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2732" y="1192"/>
                    <a:ext cx="62" cy="6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4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58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2991" y="1025"/>
                    <a:ext cx="62" cy="6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4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57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3287" y="841"/>
                    <a:ext cx="61" cy="6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4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56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658" y="612"/>
                    <a:ext cx="61" cy="6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4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55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3953" y="444"/>
                    <a:ext cx="62" cy="6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4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54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164" y="328"/>
                    <a:ext cx="61" cy="6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4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53" name="Freeform 21"/>
                  <p:cNvSpPr>
                    <a:spLocks/>
                  </p:cNvSpPr>
                  <p:nvPr/>
                </p:nvSpPr>
                <p:spPr bwMode="auto">
                  <a:xfrm>
                    <a:off x="506" y="76"/>
                    <a:ext cx="4023" cy="2692"/>
                  </a:xfrm>
                  <a:custGeom>
                    <a:avLst/>
                    <a:gdLst/>
                    <a:ahLst/>
                    <a:cxnLst>
                      <a:cxn ang="0">
                        <a:pos x="0" y="2692"/>
                      </a:cxn>
                      <a:cxn ang="0">
                        <a:pos x="212" y="2552"/>
                      </a:cxn>
                      <a:cxn ang="0">
                        <a:pos x="424" y="2410"/>
                      </a:cxn>
                      <a:cxn ang="0">
                        <a:pos x="636" y="2267"/>
                      </a:cxn>
                      <a:cxn ang="0">
                        <a:pos x="846" y="2125"/>
                      </a:cxn>
                      <a:cxn ang="0">
                        <a:pos x="1058" y="1983"/>
                      </a:cxn>
                      <a:cxn ang="0">
                        <a:pos x="1270" y="1843"/>
                      </a:cxn>
                      <a:cxn ang="0">
                        <a:pos x="1482" y="1701"/>
                      </a:cxn>
                      <a:cxn ang="0">
                        <a:pos x="1694" y="1559"/>
                      </a:cxn>
                      <a:cxn ang="0">
                        <a:pos x="1906" y="1416"/>
                      </a:cxn>
                      <a:cxn ang="0">
                        <a:pos x="2117" y="1276"/>
                      </a:cxn>
                      <a:cxn ang="0">
                        <a:pos x="2329" y="1134"/>
                      </a:cxn>
                      <a:cxn ang="0">
                        <a:pos x="2541" y="992"/>
                      </a:cxn>
                      <a:cxn ang="0">
                        <a:pos x="2753" y="850"/>
                      </a:cxn>
                      <a:cxn ang="0">
                        <a:pos x="2965" y="709"/>
                      </a:cxn>
                      <a:cxn ang="0">
                        <a:pos x="3177" y="567"/>
                      </a:cxn>
                      <a:cxn ang="0">
                        <a:pos x="3387" y="425"/>
                      </a:cxn>
                      <a:cxn ang="0">
                        <a:pos x="3599" y="283"/>
                      </a:cxn>
                      <a:cxn ang="0">
                        <a:pos x="3811" y="141"/>
                      </a:cxn>
                      <a:cxn ang="0">
                        <a:pos x="4023" y="0"/>
                      </a:cxn>
                    </a:cxnLst>
                    <a:rect l="0" t="0" r="r" b="b"/>
                    <a:pathLst>
                      <a:path w="4023" h="2692">
                        <a:moveTo>
                          <a:pt x="0" y="2692"/>
                        </a:moveTo>
                        <a:lnTo>
                          <a:pt x="212" y="2552"/>
                        </a:lnTo>
                        <a:lnTo>
                          <a:pt x="424" y="2410"/>
                        </a:lnTo>
                        <a:lnTo>
                          <a:pt x="636" y="2267"/>
                        </a:lnTo>
                        <a:lnTo>
                          <a:pt x="846" y="2125"/>
                        </a:lnTo>
                        <a:lnTo>
                          <a:pt x="1058" y="1983"/>
                        </a:lnTo>
                        <a:lnTo>
                          <a:pt x="1270" y="1843"/>
                        </a:lnTo>
                        <a:lnTo>
                          <a:pt x="1482" y="1701"/>
                        </a:lnTo>
                        <a:lnTo>
                          <a:pt x="1694" y="1559"/>
                        </a:lnTo>
                        <a:lnTo>
                          <a:pt x="1906" y="1416"/>
                        </a:lnTo>
                        <a:lnTo>
                          <a:pt x="2117" y="1276"/>
                        </a:lnTo>
                        <a:lnTo>
                          <a:pt x="2329" y="1134"/>
                        </a:lnTo>
                        <a:lnTo>
                          <a:pt x="2541" y="992"/>
                        </a:lnTo>
                        <a:lnTo>
                          <a:pt x="2753" y="850"/>
                        </a:lnTo>
                        <a:lnTo>
                          <a:pt x="2965" y="709"/>
                        </a:lnTo>
                        <a:lnTo>
                          <a:pt x="3177" y="567"/>
                        </a:lnTo>
                        <a:lnTo>
                          <a:pt x="3387" y="425"/>
                        </a:lnTo>
                        <a:lnTo>
                          <a:pt x="3599" y="283"/>
                        </a:lnTo>
                        <a:lnTo>
                          <a:pt x="3811" y="141"/>
                        </a:lnTo>
                        <a:lnTo>
                          <a:pt x="4023" y="0"/>
                        </a:lnTo>
                      </a:path>
                    </a:pathLst>
                  </a:custGeom>
                  <a:noFill/>
                  <a:ln w="4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50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608" y="466"/>
                    <a:ext cx="36" cy="4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rPr>
                      <a:t>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640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4478" y="2728"/>
                    <a:ext cx="70" cy="3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2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f</a:t>
                    </a:r>
                    <a:endPara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639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475" y="3137"/>
                    <a:ext cx="19" cy="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638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2769" y="1837"/>
                    <a:ext cx="0" cy="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637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2769" y="2138"/>
                    <a:ext cx="0" cy="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636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769" y="2289"/>
                    <a:ext cx="0" cy="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6" name="Rectangle 175"/>
                <p:cNvSpPr/>
                <p:nvPr/>
              </p:nvSpPr>
              <p:spPr>
                <a:xfrm>
                  <a:off x="7758113" y="1906658"/>
                  <a:ext cx="1843087" cy="8441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2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Symbol" pitchFamily="18" charset="2"/>
                      <a:cs typeface="Arial" pitchFamily="34" charset="0"/>
                    </a:rPr>
                    <a:t>m</a:t>
                  </a:r>
                  <a:r>
                    <a:rPr lang="en-US" sz="22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"</a:t>
                  </a:r>
                  <a:r>
                    <a:rPr lang="en-US" sz="22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~f</a:t>
                  </a:r>
                  <a:r>
                    <a:rPr lang="en-US" sz="2200" b="1" baseline="300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n</a:t>
                  </a:r>
                  <a:r>
                    <a:rPr lang="en-US" sz="22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</a:p>
                <a:p>
                  <a:r>
                    <a:rPr lang="en-US" sz="2000" b="1" dirty="0" smtClean="0">
                      <a:solidFill>
                        <a:prstClr val="black"/>
                      </a:solidFill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n=0.86</a:t>
                  </a:r>
                  <a:endParaRPr lang="en-US" dirty="0"/>
                </a:p>
              </p:txBody>
            </p:sp>
          </p:grpSp>
          <p:sp>
            <p:nvSpPr>
              <p:cNvPr id="179" name="ZoneTexte 178"/>
              <p:cNvSpPr txBox="1"/>
              <p:nvPr/>
            </p:nvSpPr>
            <p:spPr>
              <a:xfrm>
                <a:off x="5495231" y="1246820"/>
                <a:ext cx="524569" cy="580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Symbol" pitchFamily="18" charset="2"/>
                    <a:cs typeface="Arial" pitchFamily="34" charset="0"/>
                  </a:rPr>
                  <a:t>m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'</a:t>
                </a:r>
                <a:endParaRPr lang="en-US" sz="2000" dirty="0"/>
              </a:p>
            </p:txBody>
          </p:sp>
        </p:grpSp>
      </p:grpSp>
      <p:graphicFrame>
        <p:nvGraphicFramePr>
          <p:cNvPr id="181" name="Objet 180"/>
          <p:cNvGraphicFramePr>
            <a:graphicFrameLocks noChangeAspect="1"/>
          </p:cNvGraphicFramePr>
          <p:nvPr/>
        </p:nvGraphicFramePr>
        <p:xfrm>
          <a:off x="4476750" y="3359150"/>
          <a:ext cx="190500" cy="139700"/>
        </p:xfrm>
        <a:graphic>
          <a:graphicData uri="http://schemas.openxmlformats.org/presentationml/2006/ole">
            <p:oleObj spid="_x0000_s399362" name="Équation" r:id="rId3" imgW="190440" imgH="139680" progId="Equation.3">
              <p:embed/>
            </p:oleObj>
          </a:graphicData>
        </a:graphic>
      </p:graphicFrame>
      <p:graphicFrame>
        <p:nvGraphicFramePr>
          <p:cNvPr id="182" name="Objet 181"/>
          <p:cNvGraphicFramePr>
            <a:graphicFrameLocks noChangeAspect="1"/>
          </p:cNvGraphicFramePr>
          <p:nvPr/>
        </p:nvGraphicFramePr>
        <p:xfrm>
          <a:off x="1259632" y="656692"/>
          <a:ext cx="5339042" cy="1440160"/>
        </p:xfrm>
        <a:graphic>
          <a:graphicData uri="http://schemas.openxmlformats.org/presentationml/2006/ole">
            <p:oleObj spid="_x0000_s399363" name="Équation" r:id="rId4" imgW="237456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1"/>
          <p:cNvSpPr>
            <a:spLocks noChangeArrowheads="1"/>
          </p:cNvSpPr>
          <p:nvPr/>
        </p:nvSpPr>
        <p:spPr bwMode="auto">
          <a:xfrm>
            <a:off x="1" y="3934123"/>
            <a:ext cx="9143999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Log-Log plot still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recovers 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good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straight line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0" baseline="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but</a:t>
            </a:r>
            <a:r>
              <a:rPr lang="en-US" sz="2400" b="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only at sufficiently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high f.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he power law is </a:t>
            </a:r>
            <a:r>
              <a:rPr lang="en-US" sz="2400" b="1" dirty="0" smtClean="0">
                <a:latin typeface="Symbol" pitchFamily="18" charset="2"/>
                <a:cs typeface="Arial" pitchFamily="34" charset="0"/>
              </a:rPr>
              <a:t>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"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~f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with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n=0.78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not far from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n=0.86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for T=105K but beyond our accuracy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0.02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his fit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covers symmetrically both slopes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of the maximum of </a:t>
            </a:r>
            <a:r>
              <a:rPr lang="en-US" sz="2400" b="1" dirty="0" smtClean="0">
                <a:latin typeface="Symbol" pitchFamily="18" charset="2"/>
                <a:cs typeface="Arial" pitchFamily="34" charset="0"/>
              </a:rPr>
              <a:t>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z="105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Now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we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extrapolate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subtract the straight line,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single out the contribution of the low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shoulder in </a:t>
            </a:r>
            <a:r>
              <a:rPr lang="en-US" sz="2400" b="1" dirty="0" smtClean="0">
                <a:solidFill>
                  <a:srgbClr val="C0000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 </a:t>
            </a:r>
            <a:r>
              <a:rPr lang="en-US" sz="24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Symbol" pitchFamily="18" charset="2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916" name="Rectangle 2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e 214"/>
          <p:cNvGrpSpPr/>
          <p:nvPr/>
        </p:nvGrpSpPr>
        <p:grpSpPr>
          <a:xfrm>
            <a:off x="-457200" y="152400"/>
            <a:ext cx="7696200" cy="4191000"/>
            <a:chOff x="0" y="0"/>
            <a:chExt cx="4572000" cy="3695385"/>
          </a:xfrm>
        </p:grpSpPr>
        <p:grpSp>
          <p:nvGrpSpPr>
            <p:cNvPr id="4" name="Group 98"/>
            <p:cNvGrpSpPr>
              <a:grpSpLocks noChangeAspect="1"/>
            </p:cNvGrpSpPr>
            <p:nvPr/>
          </p:nvGrpSpPr>
          <p:grpSpPr bwMode="auto">
            <a:xfrm>
              <a:off x="0" y="0"/>
              <a:ext cx="4572000" cy="3695385"/>
              <a:chOff x="0" y="0"/>
              <a:chExt cx="4538" cy="3667"/>
            </a:xfrm>
          </p:grpSpPr>
          <p:sp>
            <p:nvSpPr>
              <p:cNvPr id="72915" name="AutoShape 211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4538" cy="3667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08" name="Rectangle 204"/>
              <p:cNvSpPr>
                <a:spLocks noChangeArrowheads="1"/>
              </p:cNvSpPr>
              <p:nvPr/>
            </p:nvSpPr>
            <p:spPr bwMode="auto">
              <a:xfrm>
                <a:off x="3190" y="3080"/>
                <a:ext cx="1095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10MHz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904" name="Rectangle 200"/>
              <p:cNvSpPr>
                <a:spLocks noChangeArrowheads="1"/>
              </p:cNvSpPr>
              <p:nvPr/>
            </p:nvSpPr>
            <p:spPr bwMode="auto">
              <a:xfrm>
                <a:off x="449" y="1518"/>
                <a:ext cx="205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10</a:t>
                </a:r>
                <a:r>
                  <a:rPr kumimoji="0" lang="en-US" sz="1600" b="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-6</a:t>
                </a:r>
                <a:endParaRPr kumimoji="0" lang="en-US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900" name="Line 196"/>
              <p:cNvSpPr>
                <a:spLocks noChangeShapeType="1"/>
              </p:cNvSpPr>
              <p:nvPr/>
            </p:nvSpPr>
            <p:spPr bwMode="auto">
              <a:xfrm flipV="1">
                <a:off x="724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99" name="Line 195"/>
              <p:cNvSpPr>
                <a:spLocks noChangeShapeType="1"/>
              </p:cNvSpPr>
              <p:nvPr/>
            </p:nvSpPr>
            <p:spPr bwMode="auto">
              <a:xfrm flipV="1">
                <a:off x="775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98" name="Line 194"/>
              <p:cNvSpPr>
                <a:spLocks noChangeShapeType="1"/>
              </p:cNvSpPr>
              <p:nvPr/>
            </p:nvSpPr>
            <p:spPr bwMode="auto">
              <a:xfrm flipV="1">
                <a:off x="821" y="2988"/>
                <a:ext cx="1" cy="50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97" name="Line 193"/>
              <p:cNvSpPr>
                <a:spLocks noChangeShapeType="1"/>
              </p:cNvSpPr>
              <p:nvPr/>
            </p:nvSpPr>
            <p:spPr bwMode="auto">
              <a:xfrm flipV="1">
                <a:off x="1119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96" name="Line 192"/>
              <p:cNvSpPr>
                <a:spLocks noChangeShapeType="1"/>
              </p:cNvSpPr>
              <p:nvPr/>
            </p:nvSpPr>
            <p:spPr bwMode="auto">
              <a:xfrm flipV="1">
                <a:off x="1293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95" name="Line 191"/>
              <p:cNvSpPr>
                <a:spLocks noChangeShapeType="1"/>
              </p:cNvSpPr>
              <p:nvPr/>
            </p:nvSpPr>
            <p:spPr bwMode="auto">
              <a:xfrm flipV="1">
                <a:off x="1418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94" name="Line 190"/>
              <p:cNvSpPr>
                <a:spLocks noChangeShapeType="1"/>
              </p:cNvSpPr>
              <p:nvPr/>
            </p:nvSpPr>
            <p:spPr bwMode="auto">
              <a:xfrm flipV="1">
                <a:off x="1514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93" name="Line 189"/>
              <p:cNvSpPr>
                <a:spLocks noChangeShapeType="1"/>
              </p:cNvSpPr>
              <p:nvPr/>
            </p:nvSpPr>
            <p:spPr bwMode="auto">
              <a:xfrm flipV="1">
                <a:off x="1593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92" name="Line 188"/>
              <p:cNvSpPr>
                <a:spLocks noChangeShapeType="1"/>
              </p:cNvSpPr>
              <p:nvPr/>
            </p:nvSpPr>
            <p:spPr bwMode="auto">
              <a:xfrm flipV="1">
                <a:off x="1659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91" name="Line 187"/>
              <p:cNvSpPr>
                <a:spLocks noChangeShapeType="1"/>
              </p:cNvSpPr>
              <p:nvPr/>
            </p:nvSpPr>
            <p:spPr bwMode="auto">
              <a:xfrm flipV="1">
                <a:off x="1717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90" name="Line 186"/>
              <p:cNvSpPr>
                <a:spLocks noChangeShapeType="1"/>
              </p:cNvSpPr>
              <p:nvPr/>
            </p:nvSpPr>
            <p:spPr bwMode="auto">
              <a:xfrm flipV="1">
                <a:off x="1767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89" name="Line 185"/>
              <p:cNvSpPr>
                <a:spLocks noChangeShapeType="1"/>
              </p:cNvSpPr>
              <p:nvPr/>
            </p:nvSpPr>
            <p:spPr bwMode="auto">
              <a:xfrm flipV="1">
                <a:off x="1812" y="2988"/>
                <a:ext cx="1" cy="50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88" name="Line 184"/>
              <p:cNvSpPr>
                <a:spLocks noChangeShapeType="1"/>
              </p:cNvSpPr>
              <p:nvPr/>
            </p:nvSpPr>
            <p:spPr bwMode="auto">
              <a:xfrm flipV="1">
                <a:off x="2111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87" name="Line 183"/>
              <p:cNvSpPr>
                <a:spLocks noChangeShapeType="1"/>
              </p:cNvSpPr>
              <p:nvPr/>
            </p:nvSpPr>
            <p:spPr bwMode="auto">
              <a:xfrm flipV="1">
                <a:off x="2286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86" name="Line 182"/>
              <p:cNvSpPr>
                <a:spLocks noChangeShapeType="1"/>
              </p:cNvSpPr>
              <p:nvPr/>
            </p:nvSpPr>
            <p:spPr bwMode="auto">
              <a:xfrm flipV="1">
                <a:off x="2410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85" name="Line 181"/>
              <p:cNvSpPr>
                <a:spLocks noChangeShapeType="1"/>
              </p:cNvSpPr>
              <p:nvPr/>
            </p:nvSpPr>
            <p:spPr bwMode="auto">
              <a:xfrm flipV="1">
                <a:off x="2505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84" name="Line 180"/>
              <p:cNvSpPr>
                <a:spLocks noChangeShapeType="1"/>
              </p:cNvSpPr>
              <p:nvPr/>
            </p:nvSpPr>
            <p:spPr bwMode="auto">
              <a:xfrm flipV="1">
                <a:off x="2584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83" name="Line 179"/>
              <p:cNvSpPr>
                <a:spLocks noChangeShapeType="1"/>
              </p:cNvSpPr>
              <p:nvPr/>
            </p:nvSpPr>
            <p:spPr bwMode="auto">
              <a:xfrm flipV="1">
                <a:off x="2651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82" name="Line 178"/>
              <p:cNvSpPr>
                <a:spLocks noChangeShapeType="1"/>
              </p:cNvSpPr>
              <p:nvPr/>
            </p:nvSpPr>
            <p:spPr bwMode="auto">
              <a:xfrm flipV="1">
                <a:off x="2708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81" name="Line 177"/>
              <p:cNvSpPr>
                <a:spLocks noChangeShapeType="1"/>
              </p:cNvSpPr>
              <p:nvPr/>
            </p:nvSpPr>
            <p:spPr bwMode="auto">
              <a:xfrm flipV="1">
                <a:off x="2759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80" name="Line 176"/>
              <p:cNvSpPr>
                <a:spLocks noChangeShapeType="1"/>
              </p:cNvSpPr>
              <p:nvPr/>
            </p:nvSpPr>
            <p:spPr bwMode="auto">
              <a:xfrm flipV="1">
                <a:off x="2805" y="2988"/>
                <a:ext cx="1" cy="50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79" name="Line 175"/>
              <p:cNvSpPr>
                <a:spLocks noChangeShapeType="1"/>
              </p:cNvSpPr>
              <p:nvPr/>
            </p:nvSpPr>
            <p:spPr bwMode="auto">
              <a:xfrm flipV="1">
                <a:off x="3104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78" name="Line 174"/>
              <p:cNvSpPr>
                <a:spLocks noChangeShapeType="1"/>
              </p:cNvSpPr>
              <p:nvPr/>
            </p:nvSpPr>
            <p:spPr bwMode="auto">
              <a:xfrm flipV="1">
                <a:off x="3277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77" name="Line 173"/>
              <p:cNvSpPr>
                <a:spLocks noChangeShapeType="1"/>
              </p:cNvSpPr>
              <p:nvPr/>
            </p:nvSpPr>
            <p:spPr bwMode="auto">
              <a:xfrm flipV="1">
                <a:off x="3402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76" name="Line 172"/>
              <p:cNvSpPr>
                <a:spLocks noChangeShapeType="1"/>
              </p:cNvSpPr>
              <p:nvPr/>
            </p:nvSpPr>
            <p:spPr bwMode="auto">
              <a:xfrm flipV="1">
                <a:off x="3498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75" name="Line 171"/>
              <p:cNvSpPr>
                <a:spLocks noChangeShapeType="1"/>
              </p:cNvSpPr>
              <p:nvPr/>
            </p:nvSpPr>
            <p:spPr bwMode="auto">
              <a:xfrm flipV="1">
                <a:off x="3576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74" name="Line 170"/>
              <p:cNvSpPr>
                <a:spLocks noChangeShapeType="1"/>
              </p:cNvSpPr>
              <p:nvPr/>
            </p:nvSpPr>
            <p:spPr bwMode="auto">
              <a:xfrm flipV="1">
                <a:off x="3643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73" name="Line 169"/>
              <p:cNvSpPr>
                <a:spLocks noChangeShapeType="1"/>
              </p:cNvSpPr>
              <p:nvPr/>
            </p:nvSpPr>
            <p:spPr bwMode="auto">
              <a:xfrm flipV="1">
                <a:off x="3701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72" name="Line 168"/>
              <p:cNvSpPr>
                <a:spLocks noChangeShapeType="1"/>
              </p:cNvSpPr>
              <p:nvPr/>
            </p:nvSpPr>
            <p:spPr bwMode="auto">
              <a:xfrm flipV="1">
                <a:off x="3751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71" name="Line 167"/>
              <p:cNvSpPr>
                <a:spLocks noChangeShapeType="1"/>
              </p:cNvSpPr>
              <p:nvPr/>
            </p:nvSpPr>
            <p:spPr bwMode="auto">
              <a:xfrm flipV="1">
                <a:off x="3797" y="2988"/>
                <a:ext cx="1" cy="50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70" name="Line 166"/>
              <p:cNvSpPr>
                <a:spLocks noChangeShapeType="1"/>
              </p:cNvSpPr>
              <p:nvPr/>
            </p:nvSpPr>
            <p:spPr bwMode="auto">
              <a:xfrm flipV="1">
                <a:off x="4095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69" name="Line 165"/>
              <p:cNvSpPr>
                <a:spLocks noChangeShapeType="1"/>
              </p:cNvSpPr>
              <p:nvPr/>
            </p:nvSpPr>
            <p:spPr bwMode="auto">
              <a:xfrm flipV="1">
                <a:off x="4270" y="2988"/>
                <a:ext cx="1" cy="2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68" name="Line 164"/>
              <p:cNvSpPr>
                <a:spLocks noChangeShapeType="1"/>
              </p:cNvSpPr>
              <p:nvPr/>
            </p:nvSpPr>
            <p:spPr bwMode="auto">
              <a:xfrm>
                <a:off x="724" y="2988"/>
                <a:ext cx="3546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67" name="Line 163"/>
              <p:cNvSpPr>
                <a:spLocks noChangeShapeType="1"/>
              </p:cNvSpPr>
              <p:nvPr/>
            </p:nvSpPr>
            <p:spPr bwMode="auto">
              <a:xfrm>
                <a:off x="699" y="2988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66" name="Line 162"/>
              <p:cNvSpPr>
                <a:spLocks noChangeShapeType="1"/>
              </p:cNvSpPr>
              <p:nvPr/>
            </p:nvSpPr>
            <p:spPr bwMode="auto">
              <a:xfrm>
                <a:off x="699" y="2924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65" name="Line 161"/>
              <p:cNvSpPr>
                <a:spLocks noChangeShapeType="1"/>
              </p:cNvSpPr>
              <p:nvPr/>
            </p:nvSpPr>
            <p:spPr bwMode="auto">
              <a:xfrm>
                <a:off x="674" y="2866"/>
                <a:ext cx="50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64" name="Line 160"/>
              <p:cNvSpPr>
                <a:spLocks noChangeShapeType="1"/>
              </p:cNvSpPr>
              <p:nvPr/>
            </p:nvSpPr>
            <p:spPr bwMode="auto">
              <a:xfrm>
                <a:off x="699" y="2487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63" name="Line 159"/>
              <p:cNvSpPr>
                <a:spLocks noChangeShapeType="1"/>
              </p:cNvSpPr>
              <p:nvPr/>
            </p:nvSpPr>
            <p:spPr bwMode="auto">
              <a:xfrm>
                <a:off x="699" y="2266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62" name="Line 158"/>
              <p:cNvSpPr>
                <a:spLocks noChangeShapeType="1"/>
              </p:cNvSpPr>
              <p:nvPr/>
            </p:nvSpPr>
            <p:spPr bwMode="auto">
              <a:xfrm>
                <a:off x="699" y="2109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61" name="Line 157"/>
              <p:cNvSpPr>
                <a:spLocks noChangeShapeType="1"/>
              </p:cNvSpPr>
              <p:nvPr/>
            </p:nvSpPr>
            <p:spPr bwMode="auto">
              <a:xfrm>
                <a:off x="699" y="1985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60" name="Line 156"/>
              <p:cNvSpPr>
                <a:spLocks noChangeShapeType="1"/>
              </p:cNvSpPr>
              <p:nvPr/>
            </p:nvSpPr>
            <p:spPr bwMode="auto">
              <a:xfrm>
                <a:off x="699" y="1886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59" name="Line 155"/>
              <p:cNvSpPr>
                <a:spLocks noChangeShapeType="1"/>
              </p:cNvSpPr>
              <p:nvPr/>
            </p:nvSpPr>
            <p:spPr bwMode="auto">
              <a:xfrm>
                <a:off x="699" y="1802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58" name="Line 154"/>
              <p:cNvSpPr>
                <a:spLocks noChangeShapeType="1"/>
              </p:cNvSpPr>
              <p:nvPr/>
            </p:nvSpPr>
            <p:spPr bwMode="auto">
              <a:xfrm>
                <a:off x="699" y="1729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57" name="Line 153"/>
              <p:cNvSpPr>
                <a:spLocks noChangeShapeType="1"/>
              </p:cNvSpPr>
              <p:nvPr/>
            </p:nvSpPr>
            <p:spPr bwMode="auto">
              <a:xfrm>
                <a:off x="699" y="1665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56" name="Line 152"/>
              <p:cNvSpPr>
                <a:spLocks noChangeShapeType="1"/>
              </p:cNvSpPr>
              <p:nvPr/>
            </p:nvSpPr>
            <p:spPr bwMode="auto">
              <a:xfrm>
                <a:off x="674" y="1607"/>
                <a:ext cx="50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55" name="Line 151"/>
              <p:cNvSpPr>
                <a:spLocks noChangeShapeType="1"/>
              </p:cNvSpPr>
              <p:nvPr/>
            </p:nvSpPr>
            <p:spPr bwMode="auto">
              <a:xfrm>
                <a:off x="699" y="1228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54" name="Line 150"/>
              <p:cNvSpPr>
                <a:spLocks noChangeShapeType="1"/>
              </p:cNvSpPr>
              <p:nvPr/>
            </p:nvSpPr>
            <p:spPr bwMode="auto">
              <a:xfrm>
                <a:off x="699" y="1007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53" name="Line 149"/>
              <p:cNvSpPr>
                <a:spLocks noChangeShapeType="1"/>
              </p:cNvSpPr>
              <p:nvPr/>
            </p:nvSpPr>
            <p:spPr bwMode="auto">
              <a:xfrm>
                <a:off x="699" y="850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52" name="Line 148"/>
              <p:cNvSpPr>
                <a:spLocks noChangeShapeType="1"/>
              </p:cNvSpPr>
              <p:nvPr/>
            </p:nvSpPr>
            <p:spPr bwMode="auto">
              <a:xfrm>
                <a:off x="699" y="728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51" name="Line 147"/>
              <p:cNvSpPr>
                <a:spLocks noChangeShapeType="1"/>
              </p:cNvSpPr>
              <p:nvPr/>
            </p:nvSpPr>
            <p:spPr bwMode="auto">
              <a:xfrm>
                <a:off x="699" y="627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50" name="Line 146"/>
              <p:cNvSpPr>
                <a:spLocks noChangeShapeType="1"/>
              </p:cNvSpPr>
              <p:nvPr/>
            </p:nvSpPr>
            <p:spPr bwMode="auto">
              <a:xfrm>
                <a:off x="699" y="543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49" name="Line 145"/>
              <p:cNvSpPr>
                <a:spLocks noChangeShapeType="1"/>
              </p:cNvSpPr>
              <p:nvPr/>
            </p:nvSpPr>
            <p:spPr bwMode="auto">
              <a:xfrm>
                <a:off x="699" y="470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48" name="Line 144"/>
              <p:cNvSpPr>
                <a:spLocks noChangeShapeType="1"/>
              </p:cNvSpPr>
              <p:nvPr/>
            </p:nvSpPr>
            <p:spPr bwMode="auto">
              <a:xfrm>
                <a:off x="699" y="406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47" name="Line 143"/>
              <p:cNvSpPr>
                <a:spLocks noChangeShapeType="1"/>
              </p:cNvSpPr>
              <p:nvPr/>
            </p:nvSpPr>
            <p:spPr bwMode="auto">
              <a:xfrm>
                <a:off x="674" y="348"/>
                <a:ext cx="50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46" name="Line 142"/>
              <p:cNvSpPr>
                <a:spLocks noChangeShapeType="1"/>
              </p:cNvSpPr>
              <p:nvPr/>
            </p:nvSpPr>
            <p:spPr bwMode="auto">
              <a:xfrm flipV="1">
                <a:off x="724" y="348"/>
                <a:ext cx="1" cy="2640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45" name="Rectangle 141"/>
              <p:cNvSpPr>
                <a:spLocks noChangeArrowheads="1"/>
              </p:cNvSpPr>
              <p:nvPr/>
            </p:nvSpPr>
            <p:spPr bwMode="auto">
              <a:xfrm>
                <a:off x="794" y="1406"/>
                <a:ext cx="53" cy="53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44" name="Rectangle 140"/>
              <p:cNvSpPr>
                <a:spLocks noChangeArrowheads="1"/>
              </p:cNvSpPr>
              <p:nvPr/>
            </p:nvSpPr>
            <p:spPr bwMode="auto">
              <a:xfrm>
                <a:off x="939" y="1437"/>
                <a:ext cx="54" cy="53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43" name="Rectangle 139"/>
              <p:cNvSpPr>
                <a:spLocks noChangeArrowheads="1"/>
              </p:cNvSpPr>
              <p:nvPr/>
            </p:nvSpPr>
            <p:spPr bwMode="auto">
              <a:xfrm>
                <a:off x="1092" y="1438"/>
                <a:ext cx="53" cy="54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42" name="Rectangle 138"/>
              <p:cNvSpPr>
                <a:spLocks noChangeArrowheads="1"/>
              </p:cNvSpPr>
              <p:nvPr/>
            </p:nvSpPr>
            <p:spPr bwMode="auto">
              <a:xfrm>
                <a:off x="1267" y="1444"/>
                <a:ext cx="53" cy="54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41" name="Rectangle 137"/>
              <p:cNvSpPr>
                <a:spLocks noChangeArrowheads="1"/>
              </p:cNvSpPr>
              <p:nvPr/>
            </p:nvSpPr>
            <p:spPr bwMode="auto">
              <a:xfrm>
                <a:off x="1487" y="1450"/>
                <a:ext cx="54" cy="54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40" name="Rectangle 136"/>
              <p:cNvSpPr>
                <a:spLocks noChangeArrowheads="1"/>
              </p:cNvSpPr>
              <p:nvPr/>
            </p:nvSpPr>
            <p:spPr bwMode="auto">
              <a:xfrm>
                <a:off x="1662" y="1477"/>
                <a:ext cx="54" cy="53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39" name="Rectangle 135"/>
              <p:cNvSpPr>
                <a:spLocks noChangeArrowheads="1"/>
              </p:cNvSpPr>
              <p:nvPr/>
            </p:nvSpPr>
            <p:spPr bwMode="auto">
              <a:xfrm>
                <a:off x="1785" y="1461"/>
                <a:ext cx="54" cy="53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38" name="Rectangle 134"/>
              <p:cNvSpPr>
                <a:spLocks noChangeArrowheads="1"/>
              </p:cNvSpPr>
              <p:nvPr/>
            </p:nvSpPr>
            <p:spPr bwMode="auto">
              <a:xfrm>
                <a:off x="1930" y="1449"/>
                <a:ext cx="54" cy="53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37" name="Rectangle 133"/>
              <p:cNvSpPr>
                <a:spLocks noChangeArrowheads="1"/>
              </p:cNvSpPr>
              <p:nvPr/>
            </p:nvSpPr>
            <p:spPr bwMode="auto">
              <a:xfrm>
                <a:off x="2085" y="1446"/>
                <a:ext cx="53" cy="53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36" name="Rectangle 132"/>
              <p:cNvSpPr>
                <a:spLocks noChangeArrowheads="1"/>
              </p:cNvSpPr>
              <p:nvPr/>
            </p:nvSpPr>
            <p:spPr bwMode="auto">
              <a:xfrm>
                <a:off x="2259" y="1419"/>
                <a:ext cx="54" cy="53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35" name="Rectangle 131"/>
              <p:cNvSpPr>
                <a:spLocks noChangeArrowheads="1"/>
              </p:cNvSpPr>
              <p:nvPr/>
            </p:nvSpPr>
            <p:spPr bwMode="auto">
              <a:xfrm>
                <a:off x="2479" y="1394"/>
                <a:ext cx="53" cy="53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34" name="Rectangle 130"/>
              <p:cNvSpPr>
                <a:spLocks noChangeArrowheads="1"/>
              </p:cNvSpPr>
              <p:nvPr/>
            </p:nvSpPr>
            <p:spPr bwMode="auto">
              <a:xfrm>
                <a:off x="2653" y="1369"/>
                <a:ext cx="54" cy="53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33" name="Rectangle 129"/>
              <p:cNvSpPr>
                <a:spLocks noChangeArrowheads="1"/>
              </p:cNvSpPr>
              <p:nvPr/>
            </p:nvSpPr>
            <p:spPr bwMode="auto">
              <a:xfrm>
                <a:off x="2778" y="1340"/>
                <a:ext cx="53" cy="54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32" name="Rectangle 128"/>
              <p:cNvSpPr>
                <a:spLocks noChangeArrowheads="1"/>
              </p:cNvSpPr>
              <p:nvPr/>
            </p:nvSpPr>
            <p:spPr bwMode="auto">
              <a:xfrm>
                <a:off x="2923" y="1303"/>
                <a:ext cx="53" cy="54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31" name="Rectangle 127"/>
              <p:cNvSpPr>
                <a:spLocks noChangeArrowheads="1"/>
              </p:cNvSpPr>
              <p:nvPr/>
            </p:nvSpPr>
            <p:spPr bwMode="auto">
              <a:xfrm>
                <a:off x="3077" y="1254"/>
                <a:ext cx="54" cy="54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30" name="Rectangle 126"/>
              <p:cNvSpPr>
                <a:spLocks noChangeArrowheads="1"/>
              </p:cNvSpPr>
              <p:nvPr/>
            </p:nvSpPr>
            <p:spPr bwMode="auto">
              <a:xfrm>
                <a:off x="3251" y="1189"/>
                <a:ext cx="53" cy="54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29" name="Rectangle 125"/>
              <p:cNvSpPr>
                <a:spLocks noChangeArrowheads="1"/>
              </p:cNvSpPr>
              <p:nvPr/>
            </p:nvSpPr>
            <p:spPr bwMode="auto">
              <a:xfrm>
                <a:off x="3471" y="1090"/>
                <a:ext cx="54" cy="53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28" name="Rectangle 124"/>
              <p:cNvSpPr>
                <a:spLocks noChangeArrowheads="1"/>
              </p:cNvSpPr>
              <p:nvPr/>
            </p:nvSpPr>
            <p:spPr bwMode="auto">
              <a:xfrm>
                <a:off x="3646" y="1008"/>
                <a:ext cx="53" cy="54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27" name="Rectangle 123"/>
              <p:cNvSpPr>
                <a:spLocks noChangeArrowheads="1"/>
              </p:cNvSpPr>
              <p:nvPr/>
            </p:nvSpPr>
            <p:spPr bwMode="auto">
              <a:xfrm>
                <a:off x="3771" y="959"/>
                <a:ext cx="53" cy="54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26" name="Oval 122"/>
              <p:cNvSpPr>
                <a:spLocks noChangeArrowheads="1"/>
              </p:cNvSpPr>
              <p:nvPr/>
            </p:nvSpPr>
            <p:spPr bwMode="auto">
              <a:xfrm>
                <a:off x="790" y="2757"/>
                <a:ext cx="62" cy="62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25" name="Oval 121"/>
              <p:cNvSpPr>
                <a:spLocks noChangeArrowheads="1"/>
              </p:cNvSpPr>
              <p:nvPr/>
            </p:nvSpPr>
            <p:spPr bwMode="auto">
              <a:xfrm>
                <a:off x="935" y="2622"/>
                <a:ext cx="62" cy="62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24" name="Oval 120"/>
              <p:cNvSpPr>
                <a:spLocks noChangeArrowheads="1"/>
              </p:cNvSpPr>
              <p:nvPr/>
            </p:nvSpPr>
            <p:spPr bwMode="auto">
              <a:xfrm>
                <a:off x="1087" y="2595"/>
                <a:ext cx="63" cy="62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23" name="Oval 119"/>
              <p:cNvSpPr>
                <a:spLocks noChangeArrowheads="1"/>
              </p:cNvSpPr>
              <p:nvPr/>
            </p:nvSpPr>
            <p:spPr bwMode="auto">
              <a:xfrm>
                <a:off x="1262" y="2444"/>
                <a:ext cx="63" cy="62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22" name="Oval 118"/>
              <p:cNvSpPr>
                <a:spLocks noChangeArrowheads="1"/>
              </p:cNvSpPr>
              <p:nvPr/>
            </p:nvSpPr>
            <p:spPr bwMode="auto">
              <a:xfrm>
                <a:off x="1483" y="2350"/>
                <a:ext cx="62" cy="63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21" name="Oval 117"/>
              <p:cNvSpPr>
                <a:spLocks noChangeArrowheads="1"/>
              </p:cNvSpPr>
              <p:nvPr/>
            </p:nvSpPr>
            <p:spPr bwMode="auto">
              <a:xfrm>
                <a:off x="1658" y="2343"/>
                <a:ext cx="62" cy="62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20" name="Oval 116"/>
              <p:cNvSpPr>
                <a:spLocks noChangeArrowheads="1"/>
              </p:cNvSpPr>
              <p:nvPr/>
            </p:nvSpPr>
            <p:spPr bwMode="auto">
              <a:xfrm>
                <a:off x="1781" y="2325"/>
                <a:ext cx="62" cy="62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19" name="Oval 115"/>
              <p:cNvSpPr>
                <a:spLocks noChangeArrowheads="1"/>
              </p:cNvSpPr>
              <p:nvPr/>
            </p:nvSpPr>
            <p:spPr bwMode="auto">
              <a:xfrm>
                <a:off x="1926" y="2242"/>
                <a:ext cx="62" cy="62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18" name="Oval 114"/>
              <p:cNvSpPr>
                <a:spLocks noChangeArrowheads="1"/>
              </p:cNvSpPr>
              <p:nvPr/>
            </p:nvSpPr>
            <p:spPr bwMode="auto">
              <a:xfrm>
                <a:off x="2080" y="2146"/>
                <a:ext cx="62" cy="62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17" name="Oval 113"/>
              <p:cNvSpPr>
                <a:spLocks noChangeArrowheads="1"/>
              </p:cNvSpPr>
              <p:nvPr/>
            </p:nvSpPr>
            <p:spPr bwMode="auto">
              <a:xfrm>
                <a:off x="2255" y="2009"/>
                <a:ext cx="62" cy="62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16" name="Oval 112"/>
              <p:cNvSpPr>
                <a:spLocks noChangeArrowheads="1"/>
              </p:cNvSpPr>
              <p:nvPr/>
            </p:nvSpPr>
            <p:spPr bwMode="auto">
              <a:xfrm>
                <a:off x="2474" y="1811"/>
                <a:ext cx="62" cy="62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15" name="Oval 111"/>
              <p:cNvSpPr>
                <a:spLocks noChangeArrowheads="1"/>
              </p:cNvSpPr>
              <p:nvPr/>
            </p:nvSpPr>
            <p:spPr bwMode="auto">
              <a:xfrm>
                <a:off x="2649" y="1646"/>
                <a:ext cx="62" cy="62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14" name="Oval 110"/>
              <p:cNvSpPr>
                <a:spLocks noChangeArrowheads="1"/>
              </p:cNvSpPr>
              <p:nvPr/>
            </p:nvSpPr>
            <p:spPr bwMode="auto">
              <a:xfrm>
                <a:off x="2773" y="1524"/>
                <a:ext cx="63" cy="63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13" name="Oval 109"/>
              <p:cNvSpPr>
                <a:spLocks noChangeArrowheads="1"/>
              </p:cNvSpPr>
              <p:nvPr/>
            </p:nvSpPr>
            <p:spPr bwMode="auto">
              <a:xfrm>
                <a:off x="2919" y="1379"/>
                <a:ext cx="62" cy="62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12" name="Oval 108"/>
              <p:cNvSpPr>
                <a:spLocks noChangeArrowheads="1"/>
              </p:cNvSpPr>
              <p:nvPr/>
            </p:nvSpPr>
            <p:spPr bwMode="auto">
              <a:xfrm>
                <a:off x="3073" y="1223"/>
                <a:ext cx="62" cy="63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11" name="Oval 107"/>
              <p:cNvSpPr>
                <a:spLocks noChangeArrowheads="1"/>
              </p:cNvSpPr>
              <p:nvPr/>
            </p:nvSpPr>
            <p:spPr bwMode="auto">
              <a:xfrm>
                <a:off x="3246" y="1050"/>
                <a:ext cx="62" cy="62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10" name="Oval 106"/>
              <p:cNvSpPr>
                <a:spLocks noChangeArrowheads="1"/>
              </p:cNvSpPr>
              <p:nvPr/>
            </p:nvSpPr>
            <p:spPr bwMode="auto">
              <a:xfrm>
                <a:off x="3467" y="835"/>
                <a:ext cx="62" cy="62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09" name="Oval 105"/>
              <p:cNvSpPr>
                <a:spLocks noChangeArrowheads="1"/>
              </p:cNvSpPr>
              <p:nvPr/>
            </p:nvSpPr>
            <p:spPr bwMode="auto">
              <a:xfrm>
                <a:off x="3642" y="684"/>
                <a:ext cx="62" cy="62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08" name="Oval 104"/>
              <p:cNvSpPr>
                <a:spLocks noChangeArrowheads="1"/>
              </p:cNvSpPr>
              <p:nvPr/>
            </p:nvSpPr>
            <p:spPr bwMode="auto">
              <a:xfrm>
                <a:off x="3766" y="584"/>
                <a:ext cx="62" cy="63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07" name="Freeform 103"/>
              <p:cNvSpPr>
                <a:spLocks/>
              </p:cNvSpPr>
              <p:nvPr/>
            </p:nvSpPr>
            <p:spPr bwMode="auto">
              <a:xfrm>
                <a:off x="2406" y="767"/>
                <a:ext cx="1191" cy="1178"/>
              </a:xfrm>
              <a:custGeom>
                <a:avLst/>
                <a:gdLst/>
                <a:ahLst/>
                <a:cxnLst>
                  <a:cxn ang="0">
                    <a:pos x="0" y="1178"/>
                  </a:cxn>
                  <a:cxn ang="0">
                    <a:pos x="64" y="1116"/>
                  </a:cxn>
                  <a:cxn ang="0">
                    <a:pos x="126" y="1054"/>
                  </a:cxn>
                  <a:cxn ang="0">
                    <a:pos x="188" y="992"/>
                  </a:cxn>
                  <a:cxn ang="0">
                    <a:pos x="252" y="929"/>
                  </a:cxn>
                  <a:cxn ang="0">
                    <a:pos x="314" y="869"/>
                  </a:cxn>
                  <a:cxn ang="0">
                    <a:pos x="376" y="806"/>
                  </a:cxn>
                  <a:cxn ang="0">
                    <a:pos x="439" y="744"/>
                  </a:cxn>
                  <a:cxn ang="0">
                    <a:pos x="502" y="682"/>
                  </a:cxn>
                  <a:cxn ang="0">
                    <a:pos x="565" y="619"/>
                  </a:cxn>
                  <a:cxn ang="0">
                    <a:pos x="627" y="559"/>
                  </a:cxn>
                  <a:cxn ang="0">
                    <a:pos x="690" y="496"/>
                  </a:cxn>
                  <a:cxn ang="0">
                    <a:pos x="753" y="434"/>
                  </a:cxn>
                  <a:cxn ang="0">
                    <a:pos x="815" y="372"/>
                  </a:cxn>
                  <a:cxn ang="0">
                    <a:pos x="879" y="310"/>
                  </a:cxn>
                  <a:cxn ang="0">
                    <a:pos x="941" y="249"/>
                  </a:cxn>
                  <a:cxn ang="0">
                    <a:pos x="1003" y="186"/>
                  </a:cxn>
                  <a:cxn ang="0">
                    <a:pos x="1065" y="124"/>
                  </a:cxn>
                  <a:cxn ang="0">
                    <a:pos x="1129" y="62"/>
                  </a:cxn>
                  <a:cxn ang="0">
                    <a:pos x="1191" y="0"/>
                  </a:cxn>
                </a:cxnLst>
                <a:rect l="0" t="0" r="r" b="b"/>
                <a:pathLst>
                  <a:path w="1191" h="1178">
                    <a:moveTo>
                      <a:pt x="0" y="1178"/>
                    </a:moveTo>
                    <a:lnTo>
                      <a:pt x="64" y="1116"/>
                    </a:lnTo>
                    <a:lnTo>
                      <a:pt x="126" y="1054"/>
                    </a:lnTo>
                    <a:lnTo>
                      <a:pt x="188" y="992"/>
                    </a:lnTo>
                    <a:lnTo>
                      <a:pt x="252" y="929"/>
                    </a:lnTo>
                    <a:lnTo>
                      <a:pt x="314" y="869"/>
                    </a:lnTo>
                    <a:lnTo>
                      <a:pt x="376" y="806"/>
                    </a:lnTo>
                    <a:lnTo>
                      <a:pt x="439" y="744"/>
                    </a:lnTo>
                    <a:lnTo>
                      <a:pt x="502" y="682"/>
                    </a:lnTo>
                    <a:lnTo>
                      <a:pt x="565" y="619"/>
                    </a:lnTo>
                    <a:lnTo>
                      <a:pt x="627" y="559"/>
                    </a:lnTo>
                    <a:lnTo>
                      <a:pt x="690" y="496"/>
                    </a:lnTo>
                    <a:lnTo>
                      <a:pt x="753" y="434"/>
                    </a:lnTo>
                    <a:lnTo>
                      <a:pt x="815" y="372"/>
                    </a:lnTo>
                    <a:lnTo>
                      <a:pt x="879" y="310"/>
                    </a:lnTo>
                    <a:lnTo>
                      <a:pt x="941" y="249"/>
                    </a:lnTo>
                    <a:lnTo>
                      <a:pt x="1003" y="186"/>
                    </a:lnTo>
                    <a:lnTo>
                      <a:pt x="1065" y="124"/>
                    </a:lnTo>
                    <a:lnTo>
                      <a:pt x="1129" y="62"/>
                    </a:lnTo>
                    <a:lnTo>
                      <a:pt x="1191" y="0"/>
                    </a:lnTo>
                  </a:path>
                </a:pathLst>
              </a:custGeom>
              <a:noFill/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05" name="Rectangle 101"/>
              <p:cNvSpPr>
                <a:spLocks noChangeArrowheads="1"/>
              </p:cNvSpPr>
              <p:nvPr/>
            </p:nvSpPr>
            <p:spPr bwMode="auto">
              <a:xfrm>
                <a:off x="3818" y="2567"/>
                <a:ext cx="720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f</a:t>
                </a:r>
                <a:endPara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" name="Rectangle 200"/>
              <p:cNvSpPr>
                <a:spLocks noChangeArrowheads="1"/>
              </p:cNvSpPr>
              <p:nvPr/>
            </p:nvSpPr>
            <p:spPr bwMode="auto">
              <a:xfrm>
                <a:off x="449" y="2800"/>
                <a:ext cx="205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10</a:t>
                </a:r>
                <a:r>
                  <a:rPr kumimoji="0" lang="en-US" sz="1600" b="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-7</a:t>
                </a:r>
                <a:endParaRPr kumimoji="0" lang="en-US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Rectangle 200"/>
              <p:cNvSpPr>
                <a:spLocks noChangeArrowheads="1"/>
              </p:cNvSpPr>
              <p:nvPr/>
            </p:nvSpPr>
            <p:spPr bwMode="auto">
              <a:xfrm>
                <a:off x="449" y="333"/>
                <a:ext cx="205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10</a:t>
                </a:r>
                <a:r>
                  <a:rPr kumimoji="0" lang="en-US" sz="1600" b="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-5</a:t>
                </a:r>
                <a:endParaRPr kumimoji="0" lang="en-US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3" name="ZoneTexte 212"/>
            <p:cNvSpPr txBox="1"/>
            <p:nvPr/>
          </p:nvSpPr>
          <p:spPr>
            <a:xfrm>
              <a:off x="762000" y="1524000"/>
              <a:ext cx="393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Symbol" pitchFamily="18" charset="2"/>
                  <a:cs typeface="Arial" pitchFamily="34" charset="0"/>
                </a:rPr>
                <a:t>m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'</a:t>
              </a:r>
              <a:endParaRPr lang="en-US" sz="2000" dirty="0"/>
            </a:p>
          </p:txBody>
        </p:sp>
        <p:sp>
          <p:nvSpPr>
            <p:cNvPr id="214" name="ZoneTexte 213"/>
            <p:cNvSpPr txBox="1"/>
            <p:nvPr/>
          </p:nvSpPr>
          <p:spPr>
            <a:xfrm>
              <a:off x="1600200" y="2495490"/>
              <a:ext cx="453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m</a:t>
              </a:r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"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16" name="ZoneTexte 215"/>
          <p:cNvSpPr txBox="1"/>
          <p:nvPr/>
        </p:nvSpPr>
        <p:spPr>
          <a:xfrm>
            <a:off x="3223439" y="457200"/>
            <a:ext cx="1196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Log-Log </a:t>
            </a:r>
          </a:p>
          <a:p>
            <a:r>
              <a:rPr lang="en-US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scales</a:t>
            </a:r>
            <a:endParaRPr lang="en-US" sz="2000" dirty="0"/>
          </a:p>
        </p:txBody>
      </p:sp>
      <p:sp>
        <p:nvSpPr>
          <p:cNvPr id="120" name="Rectangle 119"/>
          <p:cNvSpPr/>
          <p:nvPr/>
        </p:nvSpPr>
        <p:spPr>
          <a:xfrm>
            <a:off x="838200" y="533400"/>
            <a:ext cx="20569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~f</a:t>
            </a:r>
            <a:r>
              <a:rPr lang="en-US" sz="2200" b="1" baseline="300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n=0.78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233" name="Rectangle 204"/>
          <p:cNvSpPr>
            <a:spLocks noChangeArrowheads="1"/>
          </p:cNvSpPr>
          <p:nvPr/>
        </p:nvSpPr>
        <p:spPr bwMode="auto">
          <a:xfrm>
            <a:off x="381000" y="36576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10kHz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Rectangle 204"/>
          <p:cNvSpPr>
            <a:spLocks noChangeArrowheads="1"/>
          </p:cNvSpPr>
          <p:nvPr/>
        </p:nvSpPr>
        <p:spPr bwMode="auto">
          <a:xfrm>
            <a:off x="2209800" y="36576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100kHz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ZoneTexte 117"/>
          <p:cNvSpPr txBox="1"/>
          <p:nvPr/>
        </p:nvSpPr>
        <p:spPr>
          <a:xfrm>
            <a:off x="4814808" y="0"/>
            <a:ext cx="273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Below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Tc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: T=97K 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/>
          <p:cNvSpPr/>
          <p:nvPr/>
        </p:nvSpPr>
        <p:spPr>
          <a:xfrm>
            <a:off x="15240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Separation of the low </a:t>
            </a:r>
            <a:r>
              <a:rPr lang="en-US" sz="2400" b="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feature - now it shows up sharply </a:t>
            </a:r>
          </a:p>
          <a:p>
            <a:r>
              <a:rPr lang="en-US" sz="2400" b="0" dirty="0" smtClean="0">
                <a:latin typeface="Arial" pitchFamily="34" charset="0"/>
                <a:cs typeface="Arial" pitchFamily="34" charset="0"/>
              </a:rPr>
              <a:t>and can be plotted in  Lin-Lin scales.  FINAL RESULT :</a:t>
            </a:r>
            <a:endParaRPr lang="en-US" sz="2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ZoneTexte 141"/>
          <p:cNvSpPr txBox="1"/>
          <p:nvPr/>
        </p:nvSpPr>
        <p:spPr>
          <a:xfrm>
            <a:off x="3779912" y="1542871"/>
            <a:ext cx="50129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Arial" pitchFamily="34" charset="0"/>
                <a:cs typeface="Arial" pitchFamily="34" charset="0"/>
              </a:rPr>
              <a:t>Isolated low frequency contribution </a:t>
            </a:r>
          </a:p>
          <a:p>
            <a:r>
              <a:rPr lang="en-US" sz="2400" b="0" dirty="0" smtClean="0">
                <a:latin typeface="Arial" pitchFamily="34" charset="0"/>
                <a:cs typeface="Arial" pitchFamily="34" charset="0"/>
              </a:rPr>
              <a:t>to the imaginary part </a:t>
            </a:r>
            <a:r>
              <a:rPr lang="en-US" sz="2400" dirty="0" smtClean="0">
                <a:latin typeface="Symbol" pitchFamily="18" charset="2"/>
                <a:cs typeface="Arial" pitchFamily="34" charset="0"/>
              </a:rPr>
              <a:t>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" </a:t>
            </a:r>
          </a:p>
          <a:p>
            <a:r>
              <a:rPr lang="en-US" sz="2400" b="0" dirty="0" smtClean="0">
                <a:latin typeface="Arial" pitchFamily="34" charset="0"/>
                <a:cs typeface="Arial" pitchFamily="34" charset="0"/>
              </a:rPr>
              <a:t>of the inverse permittivity.</a:t>
            </a:r>
          </a:p>
        </p:txBody>
      </p:sp>
      <p:grpSp>
        <p:nvGrpSpPr>
          <p:cNvPr id="2" name="Groupe 75"/>
          <p:cNvGrpSpPr/>
          <p:nvPr/>
        </p:nvGrpSpPr>
        <p:grpSpPr>
          <a:xfrm>
            <a:off x="152400" y="1084828"/>
            <a:ext cx="7010400" cy="4096772"/>
            <a:chOff x="568686" y="454407"/>
            <a:chExt cx="5374914" cy="3191525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568686" y="454407"/>
              <a:ext cx="5374914" cy="3189981"/>
              <a:chOff x="456" y="335"/>
              <a:chExt cx="5613" cy="2955"/>
            </a:xfrm>
          </p:grpSpPr>
          <p:sp>
            <p:nvSpPr>
              <p:cNvPr id="73732" name="Rectangle 4"/>
              <p:cNvSpPr>
                <a:spLocks noChangeArrowheads="1"/>
              </p:cNvSpPr>
              <p:nvPr/>
            </p:nvSpPr>
            <p:spPr bwMode="auto">
              <a:xfrm>
                <a:off x="1514" y="2941"/>
                <a:ext cx="34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733" name="Rectangle 5"/>
              <p:cNvSpPr>
                <a:spLocks noChangeArrowheads="1"/>
              </p:cNvSpPr>
              <p:nvPr/>
            </p:nvSpPr>
            <p:spPr bwMode="auto">
              <a:xfrm>
                <a:off x="1740" y="2958"/>
                <a:ext cx="301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1.0x10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734" name="Rectangle 6"/>
              <p:cNvSpPr>
                <a:spLocks noChangeArrowheads="1"/>
              </p:cNvSpPr>
              <p:nvPr/>
            </p:nvSpPr>
            <p:spPr bwMode="auto">
              <a:xfrm>
                <a:off x="2032" y="2941"/>
                <a:ext cx="34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735" name="Rectangle 7"/>
              <p:cNvSpPr>
                <a:spLocks noChangeArrowheads="1"/>
              </p:cNvSpPr>
              <p:nvPr/>
            </p:nvSpPr>
            <p:spPr bwMode="auto">
              <a:xfrm>
                <a:off x="2258" y="2958"/>
                <a:ext cx="301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1.5x10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736" name="Rectangle 8"/>
              <p:cNvSpPr>
                <a:spLocks noChangeArrowheads="1"/>
              </p:cNvSpPr>
              <p:nvPr/>
            </p:nvSpPr>
            <p:spPr bwMode="auto">
              <a:xfrm>
                <a:off x="2549" y="2941"/>
                <a:ext cx="34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738" name="Rectangle 10"/>
              <p:cNvSpPr>
                <a:spLocks noChangeArrowheads="1"/>
              </p:cNvSpPr>
              <p:nvPr/>
            </p:nvSpPr>
            <p:spPr bwMode="auto">
              <a:xfrm>
                <a:off x="3065" y="2941"/>
                <a:ext cx="34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740" name="Rectangle 12"/>
              <p:cNvSpPr>
                <a:spLocks noChangeArrowheads="1"/>
              </p:cNvSpPr>
              <p:nvPr/>
            </p:nvSpPr>
            <p:spPr bwMode="auto">
              <a:xfrm>
                <a:off x="3583" y="2941"/>
                <a:ext cx="34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742" name="Rectangle 14"/>
              <p:cNvSpPr>
                <a:spLocks noChangeArrowheads="1"/>
              </p:cNvSpPr>
              <p:nvPr/>
            </p:nvSpPr>
            <p:spPr bwMode="auto">
              <a:xfrm>
                <a:off x="4100" y="2941"/>
                <a:ext cx="34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743" name="Rectangle 15"/>
              <p:cNvSpPr>
                <a:spLocks noChangeArrowheads="1"/>
              </p:cNvSpPr>
              <p:nvPr/>
            </p:nvSpPr>
            <p:spPr bwMode="auto">
              <a:xfrm>
                <a:off x="456" y="2467"/>
                <a:ext cx="313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2x10</a:t>
                </a:r>
                <a:r>
                  <a:rPr kumimoji="0" lang="en-US" sz="1100" b="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-8</a:t>
                </a:r>
                <a:endParaRPr kumimoji="0" lang="en-US" sz="44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757" name="Line 29"/>
              <p:cNvSpPr>
                <a:spLocks noChangeShapeType="1"/>
              </p:cNvSpPr>
              <p:nvPr/>
            </p:nvSpPr>
            <p:spPr bwMode="auto">
              <a:xfrm flipV="1">
                <a:off x="1127" y="2870"/>
                <a:ext cx="1" cy="24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58" name="Line 30"/>
              <p:cNvSpPr>
                <a:spLocks noChangeShapeType="1"/>
              </p:cNvSpPr>
              <p:nvPr/>
            </p:nvSpPr>
            <p:spPr bwMode="auto">
              <a:xfrm flipV="1">
                <a:off x="1385" y="2870"/>
                <a:ext cx="1" cy="48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59" name="Line 31"/>
              <p:cNvSpPr>
                <a:spLocks noChangeShapeType="1"/>
              </p:cNvSpPr>
              <p:nvPr/>
            </p:nvSpPr>
            <p:spPr bwMode="auto">
              <a:xfrm flipV="1">
                <a:off x="1643" y="2870"/>
                <a:ext cx="1" cy="24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60" name="Line 32"/>
              <p:cNvSpPr>
                <a:spLocks noChangeShapeType="1"/>
              </p:cNvSpPr>
              <p:nvPr/>
            </p:nvSpPr>
            <p:spPr bwMode="auto">
              <a:xfrm flipV="1">
                <a:off x="1902" y="2870"/>
                <a:ext cx="1" cy="48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61" name="Line 33"/>
              <p:cNvSpPr>
                <a:spLocks noChangeShapeType="1"/>
              </p:cNvSpPr>
              <p:nvPr/>
            </p:nvSpPr>
            <p:spPr bwMode="auto">
              <a:xfrm flipV="1">
                <a:off x="2161" y="2870"/>
                <a:ext cx="1" cy="24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62" name="Line 34"/>
              <p:cNvSpPr>
                <a:spLocks noChangeShapeType="1"/>
              </p:cNvSpPr>
              <p:nvPr/>
            </p:nvSpPr>
            <p:spPr bwMode="auto">
              <a:xfrm flipV="1">
                <a:off x="2420" y="2870"/>
                <a:ext cx="1" cy="48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63" name="Line 35"/>
              <p:cNvSpPr>
                <a:spLocks noChangeShapeType="1"/>
              </p:cNvSpPr>
              <p:nvPr/>
            </p:nvSpPr>
            <p:spPr bwMode="auto">
              <a:xfrm flipV="1">
                <a:off x="2678" y="2870"/>
                <a:ext cx="1" cy="24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64" name="Line 36"/>
              <p:cNvSpPr>
                <a:spLocks noChangeShapeType="1"/>
              </p:cNvSpPr>
              <p:nvPr/>
            </p:nvSpPr>
            <p:spPr bwMode="auto">
              <a:xfrm flipV="1">
                <a:off x="2936" y="2870"/>
                <a:ext cx="1" cy="48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65" name="Line 37"/>
              <p:cNvSpPr>
                <a:spLocks noChangeShapeType="1"/>
              </p:cNvSpPr>
              <p:nvPr/>
            </p:nvSpPr>
            <p:spPr bwMode="auto">
              <a:xfrm flipV="1">
                <a:off x="3195" y="2870"/>
                <a:ext cx="1" cy="24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66" name="Line 38"/>
              <p:cNvSpPr>
                <a:spLocks noChangeShapeType="1"/>
              </p:cNvSpPr>
              <p:nvPr/>
            </p:nvSpPr>
            <p:spPr bwMode="auto">
              <a:xfrm flipV="1">
                <a:off x="3453" y="2870"/>
                <a:ext cx="1" cy="48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67" name="Line 39"/>
              <p:cNvSpPr>
                <a:spLocks noChangeShapeType="1"/>
              </p:cNvSpPr>
              <p:nvPr/>
            </p:nvSpPr>
            <p:spPr bwMode="auto">
              <a:xfrm flipV="1">
                <a:off x="3712" y="2870"/>
                <a:ext cx="1" cy="24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68" name="Line 40"/>
              <p:cNvSpPr>
                <a:spLocks noChangeShapeType="1"/>
              </p:cNvSpPr>
              <p:nvPr/>
            </p:nvSpPr>
            <p:spPr bwMode="auto">
              <a:xfrm flipV="1">
                <a:off x="3971" y="2870"/>
                <a:ext cx="1" cy="48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69" name="Line 41"/>
              <p:cNvSpPr>
                <a:spLocks noChangeShapeType="1"/>
              </p:cNvSpPr>
              <p:nvPr/>
            </p:nvSpPr>
            <p:spPr bwMode="auto">
              <a:xfrm flipV="1">
                <a:off x="4229" y="2870"/>
                <a:ext cx="1" cy="24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70" name="Line 42"/>
              <p:cNvSpPr>
                <a:spLocks noChangeShapeType="1"/>
              </p:cNvSpPr>
              <p:nvPr/>
            </p:nvSpPr>
            <p:spPr bwMode="auto">
              <a:xfrm>
                <a:off x="879" y="2870"/>
                <a:ext cx="3402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71" name="Line 43"/>
              <p:cNvSpPr>
                <a:spLocks noChangeShapeType="1"/>
              </p:cNvSpPr>
              <p:nvPr/>
            </p:nvSpPr>
            <p:spPr bwMode="auto">
              <a:xfrm>
                <a:off x="854" y="2723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72" name="Line 44"/>
              <p:cNvSpPr>
                <a:spLocks noChangeShapeType="1"/>
              </p:cNvSpPr>
              <p:nvPr/>
            </p:nvSpPr>
            <p:spPr bwMode="auto">
              <a:xfrm>
                <a:off x="830" y="2539"/>
                <a:ext cx="49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73" name="Line 45"/>
              <p:cNvSpPr>
                <a:spLocks noChangeShapeType="1"/>
              </p:cNvSpPr>
              <p:nvPr/>
            </p:nvSpPr>
            <p:spPr bwMode="auto">
              <a:xfrm>
                <a:off x="854" y="2356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74" name="Line 46"/>
              <p:cNvSpPr>
                <a:spLocks noChangeShapeType="1"/>
              </p:cNvSpPr>
              <p:nvPr/>
            </p:nvSpPr>
            <p:spPr bwMode="auto">
              <a:xfrm>
                <a:off x="830" y="2172"/>
                <a:ext cx="49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75" name="Line 47"/>
              <p:cNvSpPr>
                <a:spLocks noChangeShapeType="1"/>
              </p:cNvSpPr>
              <p:nvPr/>
            </p:nvSpPr>
            <p:spPr bwMode="auto">
              <a:xfrm>
                <a:off x="854" y="1988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76" name="Line 48"/>
              <p:cNvSpPr>
                <a:spLocks noChangeShapeType="1"/>
              </p:cNvSpPr>
              <p:nvPr/>
            </p:nvSpPr>
            <p:spPr bwMode="auto">
              <a:xfrm>
                <a:off x="830" y="1804"/>
                <a:ext cx="49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77" name="Line 49"/>
              <p:cNvSpPr>
                <a:spLocks noChangeShapeType="1"/>
              </p:cNvSpPr>
              <p:nvPr/>
            </p:nvSpPr>
            <p:spPr bwMode="auto">
              <a:xfrm>
                <a:off x="854" y="1621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78" name="Line 50"/>
              <p:cNvSpPr>
                <a:spLocks noChangeShapeType="1"/>
              </p:cNvSpPr>
              <p:nvPr/>
            </p:nvSpPr>
            <p:spPr bwMode="auto">
              <a:xfrm>
                <a:off x="830" y="1437"/>
                <a:ext cx="49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79" name="Line 51"/>
              <p:cNvSpPr>
                <a:spLocks noChangeShapeType="1"/>
              </p:cNvSpPr>
              <p:nvPr/>
            </p:nvSpPr>
            <p:spPr bwMode="auto">
              <a:xfrm>
                <a:off x="854" y="1253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80" name="Line 52"/>
              <p:cNvSpPr>
                <a:spLocks noChangeShapeType="1"/>
              </p:cNvSpPr>
              <p:nvPr/>
            </p:nvSpPr>
            <p:spPr bwMode="auto">
              <a:xfrm>
                <a:off x="830" y="1070"/>
                <a:ext cx="49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81" name="Line 53"/>
              <p:cNvSpPr>
                <a:spLocks noChangeShapeType="1"/>
              </p:cNvSpPr>
              <p:nvPr/>
            </p:nvSpPr>
            <p:spPr bwMode="auto">
              <a:xfrm>
                <a:off x="854" y="886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82" name="Line 54"/>
              <p:cNvSpPr>
                <a:spLocks noChangeShapeType="1"/>
              </p:cNvSpPr>
              <p:nvPr/>
            </p:nvSpPr>
            <p:spPr bwMode="auto">
              <a:xfrm>
                <a:off x="830" y="702"/>
                <a:ext cx="49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83" name="Line 55"/>
              <p:cNvSpPr>
                <a:spLocks noChangeShapeType="1"/>
              </p:cNvSpPr>
              <p:nvPr/>
            </p:nvSpPr>
            <p:spPr bwMode="auto">
              <a:xfrm>
                <a:off x="854" y="518"/>
                <a:ext cx="25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84" name="Line 56"/>
              <p:cNvSpPr>
                <a:spLocks noChangeShapeType="1"/>
              </p:cNvSpPr>
              <p:nvPr/>
            </p:nvSpPr>
            <p:spPr bwMode="auto">
              <a:xfrm>
                <a:off x="830" y="335"/>
                <a:ext cx="49" cy="1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85" name="Line 57"/>
              <p:cNvSpPr>
                <a:spLocks noChangeShapeType="1"/>
              </p:cNvSpPr>
              <p:nvPr/>
            </p:nvSpPr>
            <p:spPr bwMode="auto">
              <a:xfrm flipV="1">
                <a:off x="879" y="335"/>
                <a:ext cx="1" cy="2535"/>
              </a:xfrm>
              <a:prstGeom prst="line">
                <a:avLst/>
              </a:prstGeom>
              <a:noFill/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86" name="Oval 58"/>
              <p:cNvSpPr>
                <a:spLocks noChangeArrowheads="1"/>
              </p:cNvSpPr>
              <p:nvPr/>
            </p:nvSpPr>
            <p:spPr bwMode="auto">
              <a:xfrm>
                <a:off x="941" y="1373"/>
                <a:ext cx="60" cy="60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87" name="Oval 59"/>
              <p:cNvSpPr>
                <a:spLocks noChangeArrowheads="1"/>
              </p:cNvSpPr>
              <p:nvPr/>
            </p:nvSpPr>
            <p:spPr bwMode="auto">
              <a:xfrm>
                <a:off x="984" y="957"/>
                <a:ext cx="60" cy="60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88" name="Oval 60"/>
              <p:cNvSpPr>
                <a:spLocks noChangeArrowheads="1"/>
              </p:cNvSpPr>
              <p:nvPr/>
            </p:nvSpPr>
            <p:spPr bwMode="auto">
              <a:xfrm>
                <a:off x="1045" y="1074"/>
                <a:ext cx="60" cy="60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89" name="Oval 61"/>
              <p:cNvSpPr>
                <a:spLocks noChangeArrowheads="1"/>
              </p:cNvSpPr>
              <p:nvPr/>
            </p:nvSpPr>
            <p:spPr bwMode="auto">
              <a:xfrm>
                <a:off x="1149" y="545"/>
                <a:ext cx="59" cy="60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90" name="Oval 62"/>
              <p:cNvSpPr>
                <a:spLocks noChangeArrowheads="1"/>
              </p:cNvSpPr>
              <p:nvPr/>
            </p:nvSpPr>
            <p:spPr bwMode="auto">
              <a:xfrm>
                <a:off x="1355" y="524"/>
                <a:ext cx="60" cy="60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91" name="Oval 63"/>
              <p:cNvSpPr>
                <a:spLocks noChangeArrowheads="1"/>
              </p:cNvSpPr>
              <p:nvPr/>
            </p:nvSpPr>
            <p:spPr bwMode="auto">
              <a:xfrm>
                <a:off x="1614" y="1232"/>
                <a:ext cx="59" cy="60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92" name="Oval 64"/>
              <p:cNvSpPr>
                <a:spLocks noChangeArrowheads="1"/>
              </p:cNvSpPr>
              <p:nvPr/>
            </p:nvSpPr>
            <p:spPr bwMode="auto">
              <a:xfrm>
                <a:off x="1872" y="1787"/>
                <a:ext cx="60" cy="60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93" name="Oval 65"/>
              <p:cNvSpPr>
                <a:spLocks noChangeArrowheads="1"/>
              </p:cNvSpPr>
              <p:nvPr/>
            </p:nvSpPr>
            <p:spPr bwMode="auto">
              <a:xfrm>
                <a:off x="2286" y="2066"/>
                <a:ext cx="60" cy="60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94" name="Oval 66"/>
              <p:cNvSpPr>
                <a:spLocks noChangeArrowheads="1"/>
              </p:cNvSpPr>
              <p:nvPr/>
            </p:nvSpPr>
            <p:spPr bwMode="auto">
              <a:xfrm>
                <a:off x="2906" y="2475"/>
                <a:ext cx="60" cy="60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95" name="Oval 67"/>
              <p:cNvSpPr>
                <a:spLocks noChangeArrowheads="1"/>
              </p:cNvSpPr>
              <p:nvPr/>
            </p:nvSpPr>
            <p:spPr bwMode="auto">
              <a:xfrm>
                <a:off x="3941" y="2828"/>
                <a:ext cx="60" cy="60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96" name="Oval 68"/>
              <p:cNvSpPr>
                <a:spLocks noChangeArrowheads="1"/>
              </p:cNvSpPr>
              <p:nvPr/>
            </p:nvSpPr>
            <p:spPr bwMode="auto">
              <a:xfrm>
                <a:off x="6009" y="3142"/>
                <a:ext cx="60" cy="60"/>
              </a:xfrm>
              <a:prstGeom prst="ellipse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98" name="Rectangle 70"/>
              <p:cNvSpPr>
                <a:spLocks noChangeArrowheads="1"/>
              </p:cNvSpPr>
              <p:nvPr/>
            </p:nvSpPr>
            <p:spPr bwMode="auto">
              <a:xfrm>
                <a:off x="4557" y="2667"/>
                <a:ext cx="318" cy="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3" name="ZoneTexte 142"/>
            <p:cNvSpPr txBox="1"/>
            <p:nvPr/>
          </p:nvSpPr>
          <p:spPr>
            <a:xfrm>
              <a:off x="1066800" y="3276600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50kHz</a:t>
              </a:r>
              <a:endParaRPr lang="en-US" dirty="0"/>
            </a:p>
          </p:txBody>
        </p:sp>
        <p:sp>
          <p:nvSpPr>
            <p:cNvPr id="144" name="ZoneTexte 143"/>
            <p:cNvSpPr txBox="1"/>
            <p:nvPr/>
          </p:nvSpPr>
          <p:spPr>
            <a:xfrm>
              <a:off x="2514600" y="3276600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200kHz</a:t>
              </a:r>
              <a:endParaRPr lang="en-US" dirty="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2213030" y="666690"/>
              <a:ext cx="453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m</a:t>
              </a:r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"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3544039" y="3276600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300kHz</a:t>
              </a:r>
              <a:endParaRPr lang="en-US" dirty="0"/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71500" y="5595627"/>
            <a:ext cx="902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/>
              <a:t>Presumably: pinning of sweeping domain walls, weak hysteresis.</a:t>
            </a:r>
          </a:p>
        </p:txBody>
      </p:sp>
      <p:sp>
        <p:nvSpPr>
          <p:cNvPr id="77" name="Rectangle 15"/>
          <p:cNvSpPr>
            <a:spLocks noChangeArrowheads="1"/>
          </p:cNvSpPr>
          <p:nvPr/>
        </p:nvSpPr>
        <p:spPr bwMode="auto">
          <a:xfrm>
            <a:off x="228600" y="1981200"/>
            <a:ext cx="39113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x10</a:t>
            </a:r>
            <a:r>
              <a:rPr kumimoji="0" lang="en-US" sz="11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-7</a:t>
            </a:r>
            <a:endParaRPr kumimoji="0" lang="en-US" sz="4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CONCLUSIONS on dynamics of the FE conductors</a:t>
            </a:r>
          </a:p>
          <a:p>
            <a:pPr marL="342900" indent="-342900"/>
            <a:endParaRPr lang="en-US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GB" sz="2400" b="0" kern="100" dirty="0" smtClean="0">
                <a:latin typeface="Times New Roman" pitchFamily="18" charset="0"/>
                <a:ea typeface="平成明朝"/>
                <a:cs typeface="Times New Roman" pitchFamily="18" charset="0"/>
              </a:rPr>
              <a:t>Simultaneous analysis of real and imaginary parts of the </a:t>
            </a:r>
          </a:p>
          <a:p>
            <a:pPr marL="342900" indent="-342900"/>
            <a:r>
              <a:rPr lang="en-GB" sz="2400" b="0" kern="100" dirty="0" smtClean="0">
                <a:latin typeface="Times New Roman" pitchFamily="18" charset="0"/>
                <a:ea typeface="平成明朝"/>
                <a:cs typeface="Times New Roman" pitchFamily="18" charset="0"/>
              </a:rPr>
              <a:t>inverse permittivity 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allows to separate several dynamic regimes.</a:t>
            </a:r>
          </a:p>
          <a:p>
            <a:pPr marL="342900" indent="-342900"/>
            <a:endParaRPr lang="en-US" sz="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eriod"/>
            </a:pP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critical slowing down  characterized by anomalous powers </a:t>
            </a:r>
          </a:p>
          <a:p>
            <a:pPr marL="457200" indent="-457200"/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0.86 and 0.78 - above and below the phase transition.</a:t>
            </a:r>
          </a:p>
          <a:p>
            <a:pPr marL="342900" indent="-342900"/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 low frequency response of the re-polarization, associated to </a:t>
            </a:r>
            <a:b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sweeping of domain walls below </a:t>
            </a:r>
            <a:r>
              <a:rPr lang="en-US" sz="24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Tc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low T viscosity of the FE polarization follows the concentration of normal conducting carriers – the </a:t>
            </a:r>
            <a:r>
              <a:rPr lang="en-US" sz="24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spinless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solitons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308776" y="6245225"/>
            <a:ext cx="583704" cy="476250"/>
          </a:xfrm>
          <a:noFill/>
        </p:spPr>
        <p:txBody>
          <a:bodyPr/>
          <a:lstStyle/>
          <a:p>
            <a:fld id="{0968EDE2-1461-45EA-9ECC-50F96C145480}" type="slidenum">
              <a:rPr lang="de-DE" altLang="ko-KR" smtClean="0"/>
              <a:pPr/>
              <a:t>5</a:t>
            </a:fld>
            <a:endParaRPr lang="de-DE" altLang="ko-KR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635000"/>
          </a:xfrm>
        </p:spPr>
        <p:txBody>
          <a:bodyPr/>
          <a:lstStyle/>
          <a:p>
            <a:pPr eaLnBrk="1" hangingPunct="1"/>
            <a:r>
              <a:rPr lang="en-US" altLang="ko-KR" sz="2400" b="1" dirty="0" smtClean="0">
                <a:solidFill>
                  <a:srgbClr val="CC00CC"/>
                </a:solidFill>
                <a:ea typeface="Gulim" pitchFamily="34" charset="-127"/>
              </a:rPr>
              <a:t>Important Ferroelectric Materials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287524" y="937754"/>
            <a:ext cx="8244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ko-KR" sz="2000" b="0" dirty="0" smtClean="0">
                <a:ea typeface="Gulim" pitchFamily="34" charset="-127"/>
              </a:rPr>
              <a:t>PZT - </a:t>
            </a:r>
            <a:r>
              <a:rPr lang="en-US" altLang="ko-KR" sz="2000" b="0" dirty="0" err="1" smtClean="0">
                <a:ea typeface="Gulim" pitchFamily="34" charset="-127"/>
              </a:rPr>
              <a:t>Pb</a:t>
            </a:r>
            <a:r>
              <a:rPr lang="en-US" altLang="ko-KR" sz="2000" b="0" dirty="0" smtClean="0">
                <a:ea typeface="Gulim" pitchFamily="34" charset="-127"/>
              </a:rPr>
              <a:t>(Zr</a:t>
            </a:r>
            <a:r>
              <a:rPr lang="en-US" altLang="ko-KR" sz="2000" b="0" baseline="-25000" dirty="0" smtClean="0">
                <a:ea typeface="Gulim" pitchFamily="34" charset="-127"/>
              </a:rPr>
              <a:t>x</a:t>
            </a:r>
            <a:r>
              <a:rPr lang="en-US" altLang="ko-KR" sz="2000" b="0" dirty="0" smtClean="0">
                <a:ea typeface="Gulim" pitchFamily="34" charset="-127"/>
              </a:rPr>
              <a:t>Ti</a:t>
            </a:r>
            <a:r>
              <a:rPr lang="en-US" altLang="ko-KR" sz="2000" b="0" baseline="-25000" dirty="0" smtClean="0">
                <a:ea typeface="Gulim" pitchFamily="34" charset="-127"/>
              </a:rPr>
              <a:t>1-x</a:t>
            </a:r>
            <a:r>
              <a:rPr lang="en-US" altLang="ko-KR" sz="2000" b="0" dirty="0" smtClean="0">
                <a:ea typeface="Gulim" pitchFamily="34" charset="-127"/>
              </a:rPr>
              <a:t>)O</a:t>
            </a:r>
            <a:r>
              <a:rPr lang="en-US" altLang="ko-KR" sz="2000" b="0" baseline="-25000" dirty="0" smtClean="0">
                <a:ea typeface="Gulim" pitchFamily="34" charset="-127"/>
              </a:rPr>
              <a:t>3</a:t>
            </a:r>
            <a:r>
              <a:rPr lang="en-US" altLang="ko-KR" sz="2000" b="0" dirty="0" smtClean="0">
                <a:ea typeface="Gulim" pitchFamily="34" charset="-127"/>
              </a:rPr>
              <a:t> </a:t>
            </a:r>
          </a:p>
          <a:p>
            <a:pPr lvl="1" eaLnBrk="1" hangingPunct="1"/>
            <a:r>
              <a:rPr lang="en-US" altLang="ko-KR" b="0" dirty="0" smtClean="0">
                <a:ea typeface="Gulim" pitchFamily="34" charset="-127"/>
              </a:rPr>
              <a:t>large </a:t>
            </a:r>
            <a:r>
              <a:rPr lang="en-US" altLang="ko-KR" b="0" dirty="0" smtClean="0">
                <a:ea typeface="Gulim" pitchFamily="34" charset="-127"/>
              </a:rPr>
              <a:t>spontaneous </a:t>
            </a:r>
            <a:r>
              <a:rPr lang="en-US" altLang="ko-KR" b="0" dirty="0" smtClean="0">
                <a:ea typeface="Gulim" pitchFamily="34" charset="-127"/>
              </a:rPr>
              <a:t>polarization, </a:t>
            </a:r>
            <a:r>
              <a:rPr lang="en-US" altLang="ko-KR" b="0" dirty="0" smtClean="0">
                <a:ea typeface="Gulim" pitchFamily="34" charset="-127"/>
              </a:rPr>
              <a:t>high </a:t>
            </a:r>
            <a:r>
              <a:rPr lang="en-US" altLang="ko-KR" b="0" dirty="0" smtClean="0">
                <a:ea typeface="Gulim" pitchFamily="34" charset="-127"/>
              </a:rPr>
              <a:t>piezoelectric </a:t>
            </a:r>
            <a:r>
              <a:rPr lang="en-US" altLang="ko-KR" b="0" dirty="0" smtClean="0">
                <a:ea typeface="Gulim" pitchFamily="34" charset="-127"/>
              </a:rPr>
              <a:t>coefficients,</a:t>
            </a:r>
            <a:endParaRPr lang="en-US" altLang="ko-KR" b="0" dirty="0" smtClean="0">
              <a:ea typeface="Gulim" pitchFamily="34" charset="-127"/>
            </a:endParaRPr>
          </a:p>
          <a:p>
            <a:pPr lvl="1" eaLnBrk="1" hangingPunct="1"/>
            <a:r>
              <a:rPr lang="en-US" altLang="ko-KR" b="0" dirty="0" smtClean="0">
                <a:ea typeface="Gulim" pitchFamily="34" charset="-127"/>
              </a:rPr>
              <a:t>high transition temperature (~370°C)</a:t>
            </a:r>
            <a:endParaRPr lang="fr-FR" b="0" dirty="0"/>
          </a:p>
        </p:txBody>
      </p:sp>
      <p:sp>
        <p:nvSpPr>
          <p:cNvPr id="10" name="Rectangle 9"/>
          <p:cNvSpPr/>
          <p:nvPr/>
        </p:nvSpPr>
        <p:spPr>
          <a:xfrm>
            <a:off x="323528" y="1880828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en-US" altLang="ko-KR" sz="2000" b="0" dirty="0" smtClean="0">
                <a:ea typeface="Gulim" pitchFamily="34" charset="-127"/>
              </a:rPr>
              <a:t>SBT – SrBi</a:t>
            </a:r>
            <a:r>
              <a:rPr lang="en-US" altLang="ko-KR" sz="2000" b="0" baseline="-25000" dirty="0" smtClean="0">
                <a:ea typeface="Gulim" pitchFamily="34" charset="-127"/>
              </a:rPr>
              <a:t>2</a:t>
            </a:r>
            <a:r>
              <a:rPr lang="en-US" altLang="ko-KR" sz="2000" b="0" dirty="0" smtClean="0">
                <a:ea typeface="Gulim" pitchFamily="34" charset="-127"/>
              </a:rPr>
              <a:t>Ta</a:t>
            </a:r>
            <a:r>
              <a:rPr lang="en-US" altLang="ko-KR" sz="2000" b="0" baseline="-25000" dirty="0" smtClean="0">
                <a:ea typeface="Gulim" pitchFamily="34" charset="-127"/>
              </a:rPr>
              <a:t>2</a:t>
            </a:r>
            <a:r>
              <a:rPr lang="en-US" altLang="ko-KR" sz="2000" b="0" dirty="0" smtClean="0">
                <a:ea typeface="Gulim" pitchFamily="34" charset="-127"/>
              </a:rPr>
              <a:t>O</a:t>
            </a:r>
            <a:r>
              <a:rPr lang="en-US" altLang="ko-KR" sz="2000" b="0" baseline="-25000" dirty="0" smtClean="0">
                <a:ea typeface="Gulim" pitchFamily="34" charset="-127"/>
              </a:rPr>
              <a:t>9</a:t>
            </a:r>
          </a:p>
          <a:p>
            <a:pPr lvl="1" eaLnBrk="1" hangingPunct="1"/>
            <a:r>
              <a:rPr lang="en-US" altLang="ko-KR" b="0" dirty="0" smtClean="0">
                <a:ea typeface="Gulim" pitchFamily="34" charset="-127"/>
              </a:rPr>
              <a:t>low remnant polarization but</a:t>
            </a:r>
            <a:endParaRPr lang="en-US" altLang="ko-KR" b="0" dirty="0" smtClean="0">
              <a:ea typeface="Gulim" pitchFamily="34" charset="-127"/>
            </a:endParaRPr>
          </a:p>
          <a:p>
            <a:pPr lvl="1" eaLnBrk="1" hangingPunct="1"/>
            <a:r>
              <a:rPr lang="en-US" altLang="ko-KR" b="0" dirty="0" smtClean="0">
                <a:ea typeface="Gulim" pitchFamily="34" charset="-127"/>
              </a:rPr>
              <a:t>very high transition temperature (~570°C)</a:t>
            </a:r>
          </a:p>
        </p:txBody>
      </p:sp>
      <p:pic>
        <p:nvPicPr>
          <p:cNvPr id="13" name="Picture 4" descr="ferroelectric_mater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37012"/>
            <a:ext cx="46799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7"/>
          <p:cNvSpPr>
            <a:spLocks noChangeArrowheads="1"/>
          </p:cNvSpPr>
          <p:nvPr/>
        </p:nvSpPr>
        <p:spPr bwMode="auto">
          <a:xfrm>
            <a:off x="4716016" y="3609020"/>
            <a:ext cx="42844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dirty="0" smtClean="0">
                <a:ea typeface="Gulim" pitchFamily="34" charset="-127"/>
              </a:rPr>
              <a:t>Symmetry </a:t>
            </a:r>
            <a:r>
              <a:rPr lang="en-US" altLang="ko-KR" dirty="0" smtClean="0">
                <a:ea typeface="Gulim" pitchFamily="34" charset="-127"/>
              </a:rPr>
              <a:t>breaking </a:t>
            </a:r>
            <a:r>
              <a:rPr lang="en-US" altLang="ko-KR" dirty="0" smtClean="0">
                <a:ea typeface="Gulim" pitchFamily="34" charset="-127"/>
              </a:rPr>
              <a:t>from </a:t>
            </a:r>
            <a:br>
              <a:rPr lang="en-US" altLang="ko-KR" dirty="0" smtClean="0">
                <a:ea typeface="Gulim" pitchFamily="34" charset="-127"/>
              </a:rPr>
            </a:br>
            <a:r>
              <a:rPr lang="en-US" altLang="ko-KR" dirty="0" err="1" smtClean="0">
                <a:ea typeface="Gulim" pitchFamily="34" charset="-127"/>
              </a:rPr>
              <a:t>centro</a:t>
            </a:r>
            <a:r>
              <a:rPr lang="en-US" altLang="ko-KR" dirty="0" smtClean="0">
                <a:ea typeface="Gulim" pitchFamily="34" charset="-127"/>
              </a:rPr>
              <a:t>-symmetric cubic structure</a:t>
            </a:r>
            <a:br>
              <a:rPr lang="en-US" altLang="ko-KR" dirty="0" smtClean="0">
                <a:ea typeface="Gulim" pitchFamily="34" charset="-127"/>
              </a:rPr>
            </a:br>
            <a:r>
              <a:rPr lang="en-US" altLang="ko-KR" dirty="0" smtClean="0">
                <a:ea typeface="Gulim" pitchFamily="34" charset="-127"/>
              </a:rPr>
              <a:t>to </a:t>
            </a:r>
            <a:r>
              <a:rPr lang="en-US" altLang="ko-KR" dirty="0" smtClean="0">
                <a:ea typeface="Gulim" pitchFamily="34" charset="-127"/>
              </a:rPr>
              <a:t>non-</a:t>
            </a:r>
            <a:r>
              <a:rPr lang="en-US" altLang="ko-KR" dirty="0" err="1" smtClean="0">
                <a:ea typeface="Gulim" pitchFamily="34" charset="-127"/>
              </a:rPr>
              <a:t>centro</a:t>
            </a:r>
            <a:r>
              <a:rPr lang="en-US" altLang="ko-KR" dirty="0" smtClean="0">
                <a:ea typeface="Gulim" pitchFamily="34" charset="-127"/>
              </a:rPr>
              <a:t>-symmetric tetragonal</a:t>
            </a:r>
            <a:r>
              <a:rPr lang="en-US" altLang="ko-KR" dirty="0">
                <a:ea typeface="Gulim" pitchFamily="34" charset="-127"/>
              </a:rPr>
              <a:t> </a:t>
            </a:r>
            <a:r>
              <a:rPr lang="en-US" altLang="ko-KR" dirty="0" smtClean="0">
                <a:ea typeface="Gulim" pitchFamily="34" charset="-127"/>
              </a:rPr>
              <a:t> – ferroelectric state</a:t>
            </a:r>
            <a:endParaRPr lang="ko-KR" altLang="en-US" dirty="0"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F3A-E9AA-40E8-A226-102A6E4C87E3}" type="slidenum">
              <a:rPr lang="fr-FR" altLang="ko-KR" smtClean="0"/>
              <a:pPr/>
              <a:t>6</a:t>
            </a:fld>
            <a:endParaRPr lang="fr-FR" altLang="ko-KR"/>
          </a:p>
        </p:txBody>
      </p:sp>
      <p:sp>
        <p:nvSpPr>
          <p:cNvPr id="4" name="Rectangle 3"/>
          <p:cNvSpPr/>
          <p:nvPr/>
        </p:nvSpPr>
        <p:spPr>
          <a:xfrm>
            <a:off x="539552" y="5193196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Ferroelectric hysteresis loops of PPP and PMP liquid crystals</a:t>
            </a:r>
          </a:p>
          <a:p>
            <a:r>
              <a:rPr lang="en-US" dirty="0" smtClean="0"/>
              <a:t>The polarization comes from a </a:t>
            </a:r>
            <a:r>
              <a:rPr lang="en-US" dirty="0" err="1" smtClean="0"/>
              <a:t>ligand</a:t>
            </a:r>
            <a:r>
              <a:rPr lang="en-US" dirty="0" smtClean="0"/>
              <a:t> R</a:t>
            </a:r>
            <a:r>
              <a:rPr lang="en-US" smtClean="0"/>
              <a:t>: </a:t>
            </a:r>
            <a:br>
              <a:rPr lang="en-US" smtClean="0"/>
            </a:br>
            <a:r>
              <a:rPr lang="en-US" smtClean="0"/>
              <a:t>it </a:t>
            </a:r>
            <a:r>
              <a:rPr lang="en-US" dirty="0" smtClean="0"/>
              <a:t>is not yet an electronic FE of pi-electrons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03548" y="332656"/>
            <a:ext cx="8528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/>
              <a:t>Liquid</a:t>
            </a:r>
            <a:r>
              <a:rPr lang="fr-FR" sz="2400" dirty="0" smtClean="0"/>
              <a:t> </a:t>
            </a:r>
            <a:r>
              <a:rPr lang="fr-FR" sz="2400" dirty="0" err="1" smtClean="0"/>
              <a:t>crystalline</a:t>
            </a:r>
            <a:r>
              <a:rPr lang="fr-FR" sz="2400" dirty="0" smtClean="0"/>
              <a:t> </a:t>
            </a:r>
            <a:r>
              <a:rPr lang="fr-FR" sz="2400" dirty="0" err="1" smtClean="0"/>
              <a:t>conjugated</a:t>
            </a:r>
            <a:r>
              <a:rPr lang="fr-FR" sz="2400" dirty="0" smtClean="0"/>
              <a:t> </a:t>
            </a:r>
            <a:r>
              <a:rPr lang="fr-FR" sz="2400" dirty="0" err="1" smtClean="0"/>
              <a:t>polymers</a:t>
            </a:r>
            <a:r>
              <a:rPr lang="fr-FR" sz="2400" dirty="0" smtClean="0"/>
              <a:t> </a:t>
            </a:r>
            <a:r>
              <a:rPr lang="fr-FR" sz="2400" b="0" dirty="0" smtClean="0"/>
              <a:t>(K. </a:t>
            </a:r>
            <a:r>
              <a:rPr lang="fr-FR" sz="2400" b="0" dirty="0" err="1" smtClean="0"/>
              <a:t>Akagi</a:t>
            </a:r>
            <a:r>
              <a:rPr lang="fr-FR" sz="2400" b="0" dirty="0" smtClean="0"/>
              <a:t>, Kyoto)</a:t>
            </a:r>
            <a:endParaRPr lang="fr-FR" sz="2400" b="0" dirty="0"/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67719"/>
            <a:ext cx="45624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57908"/>
            <a:ext cx="9525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836712"/>
            <a:ext cx="14954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541444" y="2528843"/>
            <a:ext cx="18469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Compare:</a:t>
            </a:r>
          </a:p>
          <a:p>
            <a:r>
              <a:rPr lang="en-US" dirty="0" smtClean="0"/>
              <a:t>BiFeO</a:t>
            </a:r>
            <a:r>
              <a:rPr lang="en-US" baseline="-25000" dirty="0" smtClean="0"/>
              <a:t>3</a:t>
            </a:r>
            <a:r>
              <a:rPr lang="en-US" dirty="0" smtClean="0"/>
              <a:t> (BFO)   </a:t>
            </a:r>
          </a:p>
          <a:p>
            <a:r>
              <a:rPr lang="en-US" dirty="0" smtClean="0"/>
              <a:t>  P</a:t>
            </a:r>
            <a:r>
              <a:rPr lang="en-US" dirty="0" smtClean="0">
                <a:sym typeface="Symbol"/>
              </a:rPr>
              <a:t>100</a:t>
            </a:r>
            <a:r>
              <a:rPr lang="el-GR" dirty="0" smtClean="0">
                <a:sym typeface="Symbol"/>
              </a:rPr>
              <a:t>μ</a:t>
            </a:r>
            <a:r>
              <a:rPr lang="en-US" dirty="0" smtClean="0"/>
              <a:t>C/cm</a:t>
            </a:r>
            <a:r>
              <a:rPr lang="en-US" baseline="30000" dirty="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F3A-E9AA-40E8-A226-102A6E4C87E3}" type="slidenum">
              <a:rPr lang="fr-FR" altLang="ko-KR" smtClean="0"/>
              <a:pPr/>
              <a:t>7</a:t>
            </a:fld>
            <a:endParaRPr lang="fr-FR" altLang="ko-KR"/>
          </a:p>
        </p:txBody>
      </p:sp>
      <p:sp>
        <p:nvSpPr>
          <p:cNvPr id="5" name="ZoneTexte 4"/>
          <p:cNvSpPr txBox="1"/>
          <p:nvPr/>
        </p:nvSpPr>
        <p:spPr>
          <a:xfrm>
            <a:off x="0" y="1160748"/>
            <a:ext cx="7128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dirty="0" err="1" smtClean="0">
                <a:solidFill>
                  <a:srgbClr val="3333FF"/>
                </a:solidFill>
              </a:rPr>
              <a:t>Displacement</a:t>
            </a:r>
            <a:r>
              <a:rPr lang="fr-FR" sz="2400" b="0" dirty="0" smtClean="0">
                <a:solidFill>
                  <a:srgbClr val="3333FF"/>
                </a:solidFill>
              </a:rPr>
              <a:t> transitions </a:t>
            </a:r>
            <a:r>
              <a:rPr lang="fr-FR" sz="2400" b="0" dirty="0" smtClean="0"/>
              <a:t>– </a:t>
            </a:r>
            <a:r>
              <a:rPr lang="fr-FR" sz="2000" b="0" dirty="0" err="1" smtClean="0">
                <a:solidFill>
                  <a:srgbClr val="FF0000"/>
                </a:solidFill>
              </a:rPr>
              <a:t>generally</a:t>
            </a:r>
            <a:r>
              <a:rPr lang="fr-FR" sz="2000" b="0" dirty="0" smtClean="0">
                <a:solidFill>
                  <a:srgbClr val="FF0000"/>
                </a:solidFill>
              </a:rPr>
              <a:t> </a:t>
            </a:r>
            <a:r>
              <a:rPr lang="fr-FR" sz="2000" b="0" dirty="0" err="1" smtClean="0">
                <a:solidFill>
                  <a:srgbClr val="FF0000"/>
                </a:solidFill>
              </a:rPr>
              <a:t>unknown</a:t>
            </a:r>
            <a:r>
              <a:rPr lang="fr-FR" sz="2000" b="0" dirty="0" smtClean="0">
                <a:solidFill>
                  <a:srgbClr val="FF0000"/>
                </a:solidFill>
              </a:rPr>
              <a:t> </a:t>
            </a:r>
            <a:r>
              <a:rPr lang="fr-FR" sz="2000" b="0" dirty="0" err="1" smtClean="0">
                <a:solidFill>
                  <a:srgbClr val="FF0000"/>
                </a:solidFill>
              </a:rPr>
              <a:t>reasons</a:t>
            </a:r>
            <a:endParaRPr lang="fr-FR" sz="2200" b="0" dirty="0" smtClean="0">
              <a:solidFill>
                <a:srgbClr val="FF0000"/>
              </a:solidFill>
            </a:endParaRPr>
          </a:p>
          <a:p>
            <a:r>
              <a:rPr lang="fr-FR" sz="2400" b="0" dirty="0" err="1" smtClean="0"/>
              <a:t>Traditional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inorganic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ferroelectrics</a:t>
            </a:r>
            <a:r>
              <a:rPr lang="fr-FR" sz="2400" b="0" dirty="0" smtClean="0"/>
              <a:t>,  </a:t>
            </a:r>
          </a:p>
          <a:p>
            <a:r>
              <a:rPr lang="fr-FR" sz="2400" b="0" dirty="0" smtClean="0"/>
              <a:t>BaTiO3, Pb(Zr</a:t>
            </a:r>
            <a:r>
              <a:rPr lang="fr-FR" sz="2400" b="0" baseline="-25000" dirty="0" smtClean="0"/>
              <a:t>x</a:t>
            </a:r>
            <a:r>
              <a:rPr lang="fr-FR" sz="2400" b="0" dirty="0" smtClean="0"/>
              <a:t>Ti</a:t>
            </a:r>
            <a:r>
              <a:rPr lang="fr-FR" sz="2400" b="0" baseline="-25000" dirty="0" smtClean="0"/>
              <a:t>1-x</a:t>
            </a:r>
            <a:r>
              <a:rPr lang="fr-FR" sz="2400" b="0" dirty="0" smtClean="0"/>
              <a:t>)O</a:t>
            </a:r>
            <a:r>
              <a:rPr lang="fr-FR" sz="2400" b="0" baseline="-25000" dirty="0" smtClean="0"/>
              <a:t>3 </a:t>
            </a:r>
            <a:r>
              <a:rPr lang="fr-FR" sz="2400" b="0" dirty="0" smtClean="0"/>
              <a:t> et al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2008" y="4640939"/>
            <a:ext cx="3851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dirty="0" smtClean="0">
                <a:solidFill>
                  <a:srgbClr val="3333FF"/>
                </a:solidFill>
              </a:rPr>
              <a:t>Local </a:t>
            </a:r>
            <a:r>
              <a:rPr lang="fr-FR" sz="2400" b="0" dirty="0" smtClean="0">
                <a:solidFill>
                  <a:srgbClr val="3333FF"/>
                </a:solidFill>
              </a:rPr>
              <a:t>conformations </a:t>
            </a:r>
            <a:r>
              <a:rPr lang="fr-FR" sz="2400" b="0" dirty="0" smtClean="0">
                <a:solidFill>
                  <a:srgbClr val="3333FF"/>
                </a:solidFill>
              </a:rPr>
              <a:t/>
            </a:r>
            <a:br>
              <a:rPr lang="fr-FR" sz="2400" b="0" dirty="0" smtClean="0">
                <a:solidFill>
                  <a:srgbClr val="3333FF"/>
                </a:solidFill>
              </a:rPr>
            </a:br>
            <a:r>
              <a:rPr lang="fr-FR" sz="2400" b="0" dirty="0" smtClean="0">
                <a:solidFill>
                  <a:srgbClr val="3333FF"/>
                </a:solidFill>
              </a:rPr>
              <a:t>of </a:t>
            </a:r>
            <a:r>
              <a:rPr lang="fr-FR" sz="2400" b="0" dirty="0" err="1" smtClean="0">
                <a:solidFill>
                  <a:srgbClr val="3333FF"/>
                </a:solidFill>
              </a:rPr>
              <a:t>big</a:t>
            </a:r>
            <a:r>
              <a:rPr lang="fr-FR" sz="2400" b="0" dirty="0" smtClean="0">
                <a:solidFill>
                  <a:srgbClr val="3333FF"/>
                </a:solidFill>
              </a:rPr>
              <a:t> </a:t>
            </a:r>
            <a:r>
              <a:rPr lang="fr-FR" sz="2400" b="0" dirty="0" err="1" smtClean="0">
                <a:solidFill>
                  <a:srgbClr val="3333FF"/>
                </a:solidFill>
              </a:rPr>
              <a:t>molecules</a:t>
            </a:r>
            <a:r>
              <a:rPr lang="fr-FR" sz="2400" b="0" dirty="0" smtClean="0">
                <a:solidFill>
                  <a:srgbClr val="3333FF"/>
                </a:solidFill>
              </a:rPr>
              <a:t> : </a:t>
            </a:r>
          </a:p>
          <a:p>
            <a:r>
              <a:rPr lang="fr-FR" sz="2400" b="0" dirty="0" err="1" smtClean="0"/>
              <a:t>organic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ferroelectrics</a:t>
            </a:r>
            <a:endParaRPr lang="fr-FR" sz="2400" b="0" dirty="0" smtClean="0"/>
          </a:p>
          <a:p>
            <a:r>
              <a:rPr lang="fr-FR" sz="2400" b="0" dirty="0" smtClean="0"/>
              <a:t>(S. </a:t>
            </a:r>
            <a:r>
              <a:rPr lang="en-US" sz="2000" b="0" dirty="0" err="1" smtClean="0"/>
              <a:t>Horiuchi@AIST</a:t>
            </a:r>
            <a:r>
              <a:rPr lang="fr-FR" sz="2000" b="0" dirty="0" smtClean="0"/>
              <a:t>)</a:t>
            </a:r>
            <a:endParaRPr lang="fr-FR" sz="2400" b="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71501" y="278092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dirty="0" smtClean="0">
                <a:solidFill>
                  <a:srgbClr val="3333FF"/>
                </a:solidFill>
              </a:rPr>
              <a:t>Global conformations in </a:t>
            </a:r>
            <a:r>
              <a:rPr lang="fr-FR" sz="2400" b="0" dirty="0" err="1" smtClean="0">
                <a:solidFill>
                  <a:srgbClr val="3333FF"/>
                </a:solidFill>
              </a:rPr>
              <a:t>polymers</a:t>
            </a:r>
            <a:r>
              <a:rPr lang="fr-FR" sz="2400" b="0" dirty="0" smtClean="0">
                <a:solidFill>
                  <a:srgbClr val="3333FF"/>
                </a:solidFill>
              </a:rPr>
              <a:t> : </a:t>
            </a:r>
            <a:r>
              <a:rPr lang="fr-FR" sz="2400" b="0" dirty="0" smtClean="0"/>
              <a:t>PVDF</a:t>
            </a:r>
          </a:p>
          <a:p>
            <a:r>
              <a:rPr lang="fr-FR" sz="2000" b="0" dirty="0" smtClean="0"/>
              <a:t>Cis </a:t>
            </a:r>
            <a:r>
              <a:rPr lang="fr-FR" sz="2000" b="0" dirty="0" smtClean="0"/>
              <a:t>versus </a:t>
            </a:r>
            <a:r>
              <a:rPr lang="fr-FR" sz="2000" b="0" dirty="0" err="1" smtClean="0"/>
              <a:t>trans</a:t>
            </a:r>
            <a:r>
              <a:rPr lang="fr-FR" sz="2000" b="0" dirty="0" smtClean="0"/>
              <a:t> (</a:t>
            </a:r>
            <a:r>
              <a:rPr lang="fr-FR" sz="2000" b="0" dirty="0" err="1" smtClean="0"/>
              <a:t>preferable</a:t>
            </a:r>
            <a:r>
              <a:rPr lang="fr-FR" sz="2000" b="0" dirty="0" smtClean="0"/>
              <a:t> angles for </a:t>
            </a:r>
            <a:r>
              <a:rPr lang="fr-FR" sz="2000" b="0" dirty="0" err="1" smtClean="0"/>
              <a:t>molecular</a:t>
            </a:r>
            <a:r>
              <a:rPr lang="fr-FR" sz="2000" b="0" dirty="0" smtClean="0"/>
              <a:t> bonds)</a:t>
            </a:r>
            <a:endParaRPr lang="fr-FR" sz="2000" b="0" dirty="0"/>
          </a:p>
        </p:txBody>
      </p:sp>
      <p:pic>
        <p:nvPicPr>
          <p:cNvPr id="180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7500" y="1016732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780929"/>
            <a:ext cx="1980220" cy="111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2855" y="3938550"/>
            <a:ext cx="5245649" cy="283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51521" y="116632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0" dirty="0" smtClean="0">
                <a:ea typeface="굴림" pitchFamily="34" charset="-127"/>
              </a:rPr>
              <a:t>Typical origin of FE: particular, </a:t>
            </a:r>
            <a:r>
              <a:rPr lang="en-US" altLang="ko-KR" sz="2400" b="0" dirty="0" smtClean="0">
                <a:ea typeface="굴림" pitchFamily="34" charset="-127"/>
              </a:rPr>
              <a:t>generally unpredictable </a:t>
            </a:r>
            <a:r>
              <a:rPr lang="en-US" altLang="ko-KR" sz="2400" b="0" dirty="0" smtClean="0">
                <a:ea typeface="굴림" pitchFamily="34" charset="-127"/>
              </a:rPr>
              <a:t>ways to gain the energy  </a:t>
            </a:r>
            <a:r>
              <a:rPr lang="en-US" altLang="ko-KR" sz="2400" b="0" dirty="0" smtClean="0">
                <a:ea typeface="굴림" pitchFamily="34" charset="-127"/>
              </a:rPr>
              <a:t>from homogeneous ions’ </a:t>
            </a:r>
            <a:r>
              <a:rPr lang="en-US" altLang="ko-KR" sz="2400" b="0" dirty="0" smtClean="0">
                <a:ea typeface="굴림" pitchFamily="34" charset="-127"/>
              </a:rPr>
              <a:t>displacements</a:t>
            </a:r>
            <a:endParaRPr lang="en-US" altLang="ko-KR" sz="2400" b="0" dirty="0" smtClean="0"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251520" y="1016732"/>
            <a:ext cx="8532948" cy="224676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3333FF"/>
                </a:solidFill>
              </a:rPr>
              <a:t>		More </a:t>
            </a:r>
            <a:r>
              <a:rPr lang="en-US" sz="2000" b="0" dirty="0" smtClean="0">
                <a:solidFill>
                  <a:srgbClr val="3333FF"/>
                </a:solidFill>
              </a:rPr>
              <a:t>secured way of the design: </a:t>
            </a:r>
          </a:p>
          <a:p>
            <a:r>
              <a:rPr lang="en-US" sz="2000" b="0" dirty="0" smtClean="0"/>
              <a:t>symmetry defined effects, driven by electronic correlations</a:t>
            </a:r>
            <a:r>
              <a:rPr lang="en-US" sz="2000" b="0" dirty="0" smtClean="0"/>
              <a:t>.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Following examples of organic conductors: </a:t>
            </a:r>
            <a:endParaRPr lang="en-US" sz="2000" b="0" dirty="0" smtClean="0"/>
          </a:p>
          <a:p>
            <a:r>
              <a:rPr lang="en-US" sz="2000" b="0" dirty="0" smtClean="0"/>
              <a:t>from </a:t>
            </a:r>
            <a:r>
              <a:rPr lang="en-US" sz="2000" b="0" dirty="0" smtClean="0"/>
              <a:t>TTF-CA,BA (</a:t>
            </a:r>
            <a:r>
              <a:rPr lang="en-US" sz="2000" b="0" i="1" dirty="0" err="1" smtClean="0"/>
              <a:t>H.Okamoto</a:t>
            </a:r>
            <a:r>
              <a:rPr lang="en-US" sz="2000" b="0" i="1" dirty="0" smtClean="0"/>
              <a:t>, </a:t>
            </a:r>
            <a:r>
              <a:rPr lang="en-US" sz="2000" b="0" i="1" dirty="0" err="1" smtClean="0"/>
              <a:t>Y.Tokura</a:t>
            </a:r>
            <a:r>
              <a:rPr lang="en-US" sz="2000" b="0" i="1" dirty="0" smtClean="0"/>
              <a:t>, </a:t>
            </a:r>
            <a:r>
              <a:rPr lang="en-US" sz="2000" b="0" i="1" dirty="0" err="1" smtClean="0"/>
              <a:t>N.Nagaosa</a:t>
            </a:r>
            <a:r>
              <a:rPr lang="en-US" sz="2000" b="0" i="1" dirty="0" smtClean="0"/>
              <a:t>, et al, 1990-2012</a:t>
            </a:r>
            <a:r>
              <a:rPr lang="en-US" sz="2000" b="0" dirty="0" smtClean="0"/>
              <a:t>) </a:t>
            </a:r>
            <a:br>
              <a:rPr lang="en-US" sz="2000" b="0" dirty="0" smtClean="0"/>
            </a:br>
            <a:endParaRPr lang="en-US" sz="2000" b="0" dirty="0" smtClean="0"/>
          </a:p>
          <a:p>
            <a:r>
              <a:rPr lang="en-US" sz="2000" b="0" dirty="0" smtClean="0"/>
              <a:t>to </a:t>
            </a:r>
            <a:r>
              <a:rPr lang="en-US" sz="2000" b="0" dirty="0" smtClean="0"/>
              <a:t>(TMTTF)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X, etc (</a:t>
            </a:r>
            <a:r>
              <a:rPr lang="en-US" sz="2000" b="0" i="1" dirty="0" err="1" smtClean="0"/>
              <a:t>Monceau,Nad</a:t>
            </a:r>
            <a:r>
              <a:rPr lang="en-US" sz="2000" b="0" i="1" dirty="0" smtClean="0"/>
              <a:t>, Brazovskii; Brown</a:t>
            </a:r>
            <a:r>
              <a:rPr lang="en-US" sz="2000" b="0" dirty="0" smtClean="0"/>
              <a:t>)</a:t>
            </a:r>
            <a:r>
              <a:rPr lang="en-US" sz="2000" b="0" i="1" dirty="0" smtClean="0"/>
              <a:t> </a:t>
            </a:r>
            <a:r>
              <a:rPr lang="en-US" sz="2000" b="0" dirty="0" smtClean="0"/>
              <a:t>since 2001 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383868" y="404664"/>
            <a:ext cx="5679170" cy="3231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2000" dirty="0">
                <a:ea typeface="굴림" pitchFamily="50" charset="-127"/>
              </a:rPr>
              <a:t>One ferroelectric  saturated polymer does exist - Poly(</a:t>
            </a:r>
            <a:r>
              <a:rPr lang="en-US" altLang="ko-KR" sz="2000" dirty="0" err="1">
                <a:ea typeface="굴림" pitchFamily="50" charset="-127"/>
              </a:rPr>
              <a:t>vinylidene</a:t>
            </a:r>
            <a:r>
              <a:rPr lang="en-US" altLang="ko-KR" sz="2000" dirty="0">
                <a:ea typeface="굴림" pitchFamily="50" charset="-127"/>
              </a:rPr>
              <a:t> </a:t>
            </a:r>
            <a:r>
              <a:rPr lang="en-US" altLang="ko-KR" sz="2000" dirty="0" err="1">
                <a:ea typeface="굴림" pitchFamily="50" charset="-127"/>
              </a:rPr>
              <a:t>flouride</a:t>
            </a:r>
            <a:r>
              <a:rPr lang="en-US" altLang="ko-KR" sz="2000" dirty="0">
                <a:ea typeface="굴림" pitchFamily="50" charset="-127"/>
              </a:rPr>
              <a:t>) PVDF :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000" dirty="0">
                <a:solidFill>
                  <a:srgbClr val="A50021"/>
                </a:solidFill>
                <a:ea typeface="굴림" pitchFamily="50" charset="-127"/>
              </a:rPr>
              <a:t> </a:t>
            </a:r>
            <a:r>
              <a:rPr lang="en-US" altLang="ko-KR" sz="2200" b="0" dirty="0">
                <a:solidFill>
                  <a:srgbClr val="A50021"/>
                </a:solidFill>
                <a:ea typeface="굴림" pitchFamily="50" charset="-127"/>
              </a:rPr>
              <a:t>ferroelectric</a:t>
            </a:r>
            <a:r>
              <a:rPr lang="en-US" altLang="ko-KR" sz="2200" b="0" dirty="0">
                <a:ea typeface="굴림" pitchFamily="50" charset="-127"/>
              </a:rPr>
              <a:t> and </a:t>
            </a:r>
            <a:r>
              <a:rPr lang="en-US" altLang="ko-KR" sz="2200" b="0" dirty="0" err="1">
                <a:solidFill>
                  <a:srgbClr val="A50021"/>
                </a:solidFill>
                <a:ea typeface="굴림" pitchFamily="50" charset="-127"/>
              </a:rPr>
              <a:t>pyroelectric</a:t>
            </a:r>
            <a:r>
              <a:rPr lang="en-US" altLang="ko-KR" sz="2200" b="0" dirty="0">
                <a:ea typeface="굴림" pitchFamily="50" charset="-127"/>
              </a:rPr>
              <a:t>,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200" b="0" dirty="0">
                <a:ea typeface="굴림" pitchFamily="50" charset="-127"/>
              </a:rPr>
              <a:t> efficient </a:t>
            </a:r>
            <a:r>
              <a:rPr lang="en-US" altLang="ko-KR" sz="2200" b="0" dirty="0">
                <a:solidFill>
                  <a:srgbClr val="A50021"/>
                </a:solidFill>
                <a:ea typeface="굴림" pitchFamily="50" charset="-127"/>
              </a:rPr>
              <a:t>piezoelectric</a:t>
            </a:r>
            <a:r>
              <a:rPr lang="en-US" altLang="ko-KR" sz="2200" b="0" dirty="0">
                <a:ea typeface="굴림" pitchFamily="50" charset="-127"/>
              </a:rPr>
              <a:t> if poled – </a:t>
            </a:r>
            <a:r>
              <a:rPr lang="en-US" altLang="ko-KR" sz="2200" b="0" dirty="0" smtClean="0">
                <a:ea typeface="굴림" pitchFamily="50" charset="-127"/>
              </a:rPr>
              <a:t/>
            </a:r>
            <a:br>
              <a:rPr lang="en-US" altLang="ko-KR" sz="2200" b="0" dirty="0" smtClean="0">
                <a:ea typeface="굴림" pitchFamily="50" charset="-127"/>
              </a:rPr>
            </a:br>
            <a:r>
              <a:rPr lang="en-US" altLang="ko-KR" sz="2200" b="0" dirty="0" smtClean="0">
                <a:ea typeface="굴림" pitchFamily="50" charset="-127"/>
              </a:rPr>
              <a:t>quenched </a:t>
            </a:r>
            <a:r>
              <a:rPr lang="en-US" altLang="ko-KR" sz="2200" b="0" dirty="0">
                <a:ea typeface="굴림" pitchFamily="50" charset="-127"/>
              </a:rPr>
              <a:t>under a high voltage. </a:t>
            </a:r>
          </a:p>
          <a:p>
            <a:r>
              <a:rPr lang="en-US" altLang="ko-KR" sz="1000" dirty="0">
                <a:ea typeface="굴림" pitchFamily="50" charset="-127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2200" b="0" dirty="0">
                <a:ea typeface="굴림" pitchFamily="50" charset="-127"/>
              </a:rPr>
              <a:t> </a:t>
            </a:r>
            <a:r>
              <a:rPr lang="en-US" altLang="ko-KR" sz="2200" b="0" dirty="0">
                <a:solidFill>
                  <a:srgbClr val="3333CC"/>
                </a:solidFill>
                <a:ea typeface="굴림" pitchFamily="50" charset="-127"/>
              </a:rPr>
              <a:t>Light, flexible, non-toxic, </a:t>
            </a:r>
            <a:r>
              <a:rPr lang="en-US" altLang="ko-KR" sz="2200" b="0" dirty="0" smtClean="0">
                <a:solidFill>
                  <a:srgbClr val="3333CC"/>
                </a:solidFill>
                <a:ea typeface="굴림" pitchFamily="50" charset="-127"/>
              </a:rPr>
              <a:t>cheap</a:t>
            </a:r>
            <a:endParaRPr lang="ko-KR" altLang="en-US" sz="2200" b="0" dirty="0">
              <a:solidFill>
                <a:srgbClr val="3333CC"/>
              </a:solidFill>
              <a:ea typeface="굴림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200" b="0" dirty="0">
                <a:ea typeface="굴림" pitchFamily="50" charset="-127"/>
              </a:rPr>
              <a:t> Helps in very costly </a:t>
            </a:r>
            <a:r>
              <a:rPr lang="en-US" altLang="ko-KR" sz="2200" b="0" dirty="0" smtClean="0">
                <a:ea typeface="굴림" pitchFamily="50" charset="-127"/>
              </a:rPr>
              <a:t>applications :</a:t>
            </a:r>
            <a:endParaRPr lang="en-US" altLang="ko-KR" sz="2200" b="0" dirty="0">
              <a:ea typeface="굴림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200" b="0" dirty="0">
                <a:ea typeface="굴림" pitchFamily="50" charset="-127"/>
              </a:rPr>
              <a:t> ultrasonic </a:t>
            </a:r>
            <a:r>
              <a:rPr lang="en-US" altLang="ko-KR" sz="2200" b="0" dirty="0" smtClean="0">
                <a:ea typeface="굴림" pitchFamily="50" charset="-127"/>
              </a:rPr>
              <a:t>transducers, sonar </a:t>
            </a:r>
            <a:r>
              <a:rPr lang="en-US" altLang="ko-KR" sz="2200" b="0" dirty="0">
                <a:ea typeface="굴림" pitchFamily="50" charset="-127"/>
              </a:rPr>
              <a:t>equipment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200" b="0" dirty="0">
                <a:ea typeface="굴림" pitchFamily="50" charset="-127"/>
              </a:rPr>
              <a:t> unique as long stretching actuator. </a:t>
            </a: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0" y="8620"/>
            <a:ext cx="914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sz="2000" dirty="0" smtClean="0">
                <a:solidFill>
                  <a:srgbClr val="CC00CC"/>
                </a:solidFill>
                <a:ea typeface="ＭＳ Ｐゴシック" pitchFamily="34" charset="-128"/>
              </a:rPr>
              <a:t>Can </a:t>
            </a:r>
            <a:r>
              <a:rPr lang="en-GB" altLang="ja-JP" sz="2000" dirty="0">
                <a:solidFill>
                  <a:srgbClr val="CC00CC"/>
                </a:solidFill>
                <a:ea typeface="ＭＳ Ｐゴシック" pitchFamily="34" charset="-128"/>
              </a:rPr>
              <a:t>we have </a:t>
            </a:r>
            <a:r>
              <a:rPr lang="en-GB" altLang="ja-JP" sz="2000" dirty="0" smtClean="0">
                <a:solidFill>
                  <a:srgbClr val="CC00CC"/>
                </a:solidFill>
                <a:ea typeface="ＭＳ Ｐゴシック" pitchFamily="34" charset="-128"/>
              </a:rPr>
              <a:t>organic-only</a:t>
            </a:r>
            <a:r>
              <a:rPr lang="en-GB" altLang="ja-JP" sz="2000" dirty="0">
                <a:solidFill>
                  <a:srgbClr val="CC00CC"/>
                </a:solidFill>
                <a:ea typeface="ＭＳ Ｐゴシック" pitchFamily="34" charset="-128"/>
              </a:rPr>
              <a:t>, particularly </a:t>
            </a:r>
            <a:r>
              <a:rPr lang="en-GB" altLang="ja-JP" sz="2000" dirty="0" smtClean="0">
                <a:solidFill>
                  <a:srgbClr val="CC00CC"/>
                </a:solidFill>
                <a:ea typeface="ＭＳ Ｐゴシック" pitchFamily="34" charset="-128"/>
              </a:rPr>
              <a:t>polymer-only </a:t>
            </a:r>
            <a:r>
              <a:rPr lang="en-GB" altLang="ja-JP" sz="2000" dirty="0">
                <a:solidFill>
                  <a:srgbClr val="CC00CC"/>
                </a:solidFill>
                <a:ea typeface="ＭＳ Ｐゴシック" pitchFamily="34" charset="-128"/>
              </a:rPr>
              <a:t>ferroelectric ?</a:t>
            </a:r>
            <a:endParaRPr lang="en-US" altLang="ko-KR" sz="2000" dirty="0">
              <a:solidFill>
                <a:srgbClr val="CC00CC"/>
              </a:solidFill>
              <a:ea typeface="굴림" pitchFamily="50" charset="-127"/>
            </a:endParaRPr>
          </a:p>
        </p:txBody>
      </p:sp>
      <p:grpSp>
        <p:nvGrpSpPr>
          <p:cNvPr id="2" name="그룹 18"/>
          <p:cNvGrpSpPr>
            <a:grpSpLocks/>
          </p:cNvGrpSpPr>
          <p:nvPr/>
        </p:nvGrpSpPr>
        <p:grpSpPr bwMode="auto">
          <a:xfrm rot="-5400000">
            <a:off x="660643" y="2397962"/>
            <a:ext cx="1738039" cy="3132347"/>
            <a:chOff x="633377" y="1165199"/>
            <a:chExt cx="2505078" cy="2971800"/>
          </a:xfrm>
        </p:grpSpPr>
        <p:pic>
          <p:nvPicPr>
            <p:cNvPr id="15373" name="Picture 62" descr="PVDF_tran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9795" t="15973" b="32114"/>
            <a:stretch>
              <a:fillRect/>
            </a:stretch>
          </p:blipFill>
          <p:spPr bwMode="auto">
            <a:xfrm>
              <a:off x="633377" y="1165199"/>
              <a:ext cx="2176463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4" name="Text Box 63"/>
            <p:cNvSpPr txBox="1">
              <a:spLocks noChangeArrowheads="1"/>
            </p:cNvSpPr>
            <p:nvPr/>
          </p:nvSpPr>
          <p:spPr bwMode="auto">
            <a:xfrm rot="5400000">
              <a:off x="1684305" y="2606687"/>
              <a:ext cx="2511425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latin typeface="Times New Roman" pitchFamily="18" charset="0"/>
                  <a:ea typeface="굴림" pitchFamily="50" charset="-127"/>
                  <a:cs typeface="Arial" pitchFamily="34" charset="0"/>
                </a:rPr>
                <a:t>PVDF structural unit</a:t>
              </a:r>
              <a:endParaRPr lang="el-GR" altLang="ko-KR">
                <a:latin typeface="Times New Roman" pitchFamily="18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5375" name="Rectangle 64"/>
            <p:cNvSpPr>
              <a:spLocks noChangeArrowheads="1"/>
            </p:cNvSpPr>
            <p:nvPr/>
          </p:nvSpPr>
          <p:spPr bwMode="auto">
            <a:xfrm>
              <a:off x="911166" y="2692407"/>
              <a:ext cx="1752600" cy="1295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5376" name="Line 106"/>
            <p:cNvSpPr>
              <a:spLocks noChangeShapeType="1"/>
            </p:cNvSpPr>
            <p:nvPr/>
          </p:nvSpPr>
          <p:spPr bwMode="auto">
            <a:xfrm flipV="1">
              <a:off x="1401703" y="4097346"/>
              <a:ext cx="914400" cy="0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6" name="TextBox 39"/>
          <p:cNvSpPr txBox="1">
            <a:spLocks noChangeArrowheads="1"/>
          </p:cNvSpPr>
          <p:nvPr/>
        </p:nvSpPr>
        <p:spPr bwMode="auto">
          <a:xfrm>
            <a:off x="431540" y="4689140"/>
            <a:ext cx="18903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ea typeface="굴림" pitchFamily="50" charset="-127"/>
              </a:rPr>
              <a:t>Trans FE phase</a:t>
            </a:r>
            <a:endParaRPr lang="ko-KR" altLang="en-US" dirty="0">
              <a:ea typeface="굴림" pitchFamily="50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7524" y="6166465"/>
            <a:ext cx="8388424" cy="430887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ko-KR" sz="2200" b="0" dirty="0" smtClean="0">
                <a:solidFill>
                  <a:srgbClr val="FF0000"/>
                </a:solidFill>
                <a:ea typeface="굴림" pitchFamily="50" charset="-127"/>
                <a:cs typeface="Arial" pitchFamily="34" charset="0"/>
              </a:rPr>
              <a:t>But: </a:t>
            </a:r>
            <a:r>
              <a:rPr lang="el-GR" altLang="ko-KR" sz="2200" b="0" dirty="0" smtClean="0">
                <a:solidFill>
                  <a:srgbClr val="000099"/>
                </a:solidFill>
                <a:ea typeface="굴림" pitchFamily="50" charset="-127"/>
                <a:cs typeface="Times New Roman" pitchFamily="18" charset="0"/>
              </a:rPr>
              <a:t>ε</a:t>
            </a:r>
            <a:r>
              <a:rPr lang="en-US" altLang="ko-KR" sz="2200" b="0" dirty="0" smtClean="0">
                <a:solidFill>
                  <a:srgbClr val="000099"/>
                </a:solidFill>
                <a:ea typeface="굴림" pitchFamily="50" charset="-127"/>
                <a:cs typeface="Times New Roman" pitchFamily="18" charset="0"/>
              </a:rPr>
              <a:t>~10 – modest efficiency </a:t>
            </a:r>
            <a:r>
              <a:rPr lang="en-US" altLang="ko-KR" sz="2200" b="0" dirty="0" smtClean="0">
                <a:ea typeface="굴림" pitchFamily="50" charset="-127"/>
                <a:cs typeface="Times New Roman" pitchFamily="18" charset="0"/>
              </a:rPr>
              <a:t>(</a:t>
            </a:r>
            <a:r>
              <a:rPr lang="en-US" altLang="ko-KR" sz="2200" b="0" dirty="0" smtClean="0">
                <a:ea typeface="굴림" pitchFamily="50" charset="-127"/>
                <a:cs typeface="Times New Roman" pitchFamily="18" charset="0"/>
              </a:rPr>
              <a:t>compare to </a:t>
            </a:r>
            <a:r>
              <a:rPr lang="el-GR" altLang="ko-KR" sz="2200" b="0" dirty="0" smtClean="0">
                <a:ea typeface="굴림" pitchFamily="50" charset="-127"/>
                <a:cs typeface="Times New Roman" pitchFamily="18" charset="0"/>
              </a:rPr>
              <a:t>ε</a:t>
            </a:r>
            <a:r>
              <a:rPr lang="en-US" altLang="ko-KR" sz="2200" b="0" dirty="0" smtClean="0">
                <a:ea typeface="굴림" pitchFamily="50" charset="-127"/>
                <a:cs typeface="Times New Roman" pitchFamily="18" charset="0"/>
              </a:rPr>
              <a:t>~500  for inorganic FE)</a:t>
            </a:r>
            <a:endParaRPr lang="en-US" altLang="ko-KR" sz="2200" b="0" dirty="0" smtClean="0">
              <a:ea typeface="굴림" pitchFamily="50" charset="-127"/>
            </a:endParaRPr>
          </a:p>
        </p:txBody>
      </p:sp>
      <p:pic>
        <p:nvPicPr>
          <p:cNvPr id="20" name="Picture 9" descr="pvdf2"/>
          <p:cNvPicPr>
            <a:picLocks noChangeAspect="1" noChangeArrowheads="1"/>
          </p:cNvPicPr>
          <p:nvPr/>
        </p:nvPicPr>
        <p:blipFill>
          <a:blip r:embed="rId4" cstate="print"/>
          <a:srcRect l="29237" r="15802"/>
          <a:stretch>
            <a:fillRect/>
          </a:stretch>
        </p:blipFill>
        <p:spPr bwMode="auto">
          <a:xfrm rot="16200000">
            <a:off x="354734" y="157435"/>
            <a:ext cx="2196244" cy="29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323528" y="525184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 smtClean="0"/>
              <a:t>Driving force behind the FE ordering:</a:t>
            </a:r>
          </a:p>
          <a:p>
            <a:r>
              <a:rPr lang="en-US" sz="2200" b="0" dirty="0" smtClean="0"/>
              <a:t>preference of trance- (versus cis-) </a:t>
            </a:r>
            <a:r>
              <a:rPr lang="en-US" sz="2200" b="0" dirty="0" smtClean="0"/>
              <a:t>conformation</a:t>
            </a:r>
            <a:endParaRPr lang="en-US" sz="2200" b="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3908" y="3717032"/>
            <a:ext cx="3417726" cy="133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ERGUEI@TPIRVMNFUVWZY5H8" val="4538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16559</TotalTime>
  <Words>2610</Words>
  <Application>Microsoft Office PowerPoint</Application>
  <PresentationFormat>Affichage à l'écran (4:3)</PresentationFormat>
  <Paragraphs>495</Paragraphs>
  <Slides>47</Slides>
  <Notes>14</Notes>
  <HiddenSlides>1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47</vt:i4>
      </vt:variant>
    </vt:vector>
  </HeadingPairs>
  <TitlesOfParts>
    <vt:vector size="52" baseType="lpstr">
      <vt:lpstr>Modèle par défaut</vt:lpstr>
      <vt:lpstr>Équation</vt:lpstr>
      <vt:lpstr>Microsoft Éditeur d'équations 3.0</vt:lpstr>
      <vt:lpstr>ｸﾞﾗﾌ</vt:lpstr>
      <vt:lpstr>Acrobat Document</vt:lpstr>
      <vt:lpstr>Diapositive 1</vt:lpstr>
      <vt:lpstr>Diapositive 2</vt:lpstr>
      <vt:lpstr>Polarization in Insulators</vt:lpstr>
      <vt:lpstr>Diapositive 4</vt:lpstr>
      <vt:lpstr>Important Ferroelectric Materials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Dimerization of bonds is built in;  dimerization of sites is spontaneous after a phase transition to the Mott insulator state:  organic conductors (TMTTF)2X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Game of principle variables.</vt:lpstr>
      <vt:lpstr>Changing the energy landscape by pumping  excitations 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</vt:vector>
  </TitlesOfParts>
  <Company>LPTMS/CNRS Paris-Sud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Brazovskii</dc:creator>
  <cp:lastModifiedBy>Brazovski</cp:lastModifiedBy>
  <cp:revision>362</cp:revision>
  <dcterms:created xsi:type="dcterms:W3CDTF">2003-09-16T14:33:03Z</dcterms:created>
  <dcterms:modified xsi:type="dcterms:W3CDTF">2016-12-19T03:26:32Z</dcterms:modified>
</cp:coreProperties>
</file>